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5" r:id="rId1"/>
    <p:sldMasterId id="2147483679" r:id="rId2"/>
  </p:sldMasterIdLst>
  <p:notesMasterIdLst>
    <p:notesMasterId r:id="rId77"/>
  </p:notesMasterIdLst>
  <p:sldIdLst>
    <p:sldId id="327" r:id="rId3"/>
    <p:sldId id="328" r:id="rId4"/>
    <p:sldId id="329" r:id="rId5"/>
    <p:sldId id="330" r:id="rId6"/>
    <p:sldId id="361" r:id="rId7"/>
    <p:sldId id="470" r:id="rId8"/>
    <p:sldId id="365" r:id="rId9"/>
    <p:sldId id="404" r:id="rId10"/>
    <p:sldId id="469" r:id="rId11"/>
    <p:sldId id="402" r:id="rId12"/>
    <p:sldId id="403" r:id="rId13"/>
    <p:sldId id="487" r:id="rId14"/>
    <p:sldId id="488" r:id="rId15"/>
    <p:sldId id="480" r:id="rId16"/>
    <p:sldId id="478" r:id="rId17"/>
    <p:sldId id="484" r:id="rId18"/>
    <p:sldId id="481" r:id="rId19"/>
    <p:sldId id="479" r:id="rId20"/>
    <p:sldId id="485" r:id="rId21"/>
    <p:sldId id="486" r:id="rId22"/>
    <p:sldId id="477" r:id="rId23"/>
    <p:sldId id="410" r:id="rId24"/>
    <p:sldId id="490" r:id="rId25"/>
    <p:sldId id="366" r:id="rId26"/>
    <p:sldId id="367" r:id="rId27"/>
    <p:sldId id="418" r:id="rId28"/>
    <p:sldId id="473" r:id="rId29"/>
    <p:sldId id="474" r:id="rId30"/>
    <p:sldId id="369" r:id="rId31"/>
    <p:sldId id="438" r:id="rId32"/>
    <p:sldId id="475" r:id="rId33"/>
    <p:sldId id="439" r:id="rId34"/>
    <p:sldId id="440" r:id="rId35"/>
    <p:sldId id="441" r:id="rId36"/>
    <p:sldId id="434" r:id="rId37"/>
    <p:sldId id="442" r:id="rId38"/>
    <p:sldId id="443" r:id="rId39"/>
    <p:sldId id="444" r:id="rId40"/>
    <p:sldId id="445" r:id="rId41"/>
    <p:sldId id="344" r:id="rId42"/>
    <p:sldId id="345" r:id="rId43"/>
    <p:sldId id="319" r:id="rId44"/>
    <p:sldId id="468" r:id="rId45"/>
    <p:sldId id="346" r:id="rId46"/>
    <p:sldId id="347" r:id="rId47"/>
    <p:sldId id="348" r:id="rId48"/>
    <p:sldId id="466" r:id="rId49"/>
    <p:sldId id="349" r:id="rId50"/>
    <p:sldId id="465" r:id="rId51"/>
    <p:sldId id="320" r:id="rId52"/>
    <p:sldId id="350" r:id="rId53"/>
    <p:sldId id="351" r:id="rId54"/>
    <p:sldId id="352" r:id="rId55"/>
    <p:sldId id="353" r:id="rId56"/>
    <p:sldId id="354" r:id="rId57"/>
    <p:sldId id="355" r:id="rId58"/>
    <p:sldId id="274" r:id="rId59"/>
    <p:sldId id="275" r:id="rId60"/>
    <p:sldId id="322" r:id="rId61"/>
    <p:sldId id="356" r:id="rId62"/>
    <p:sldId id="323" r:id="rId63"/>
    <p:sldId id="472" r:id="rId64"/>
    <p:sldId id="462" r:id="rId65"/>
    <p:sldId id="463" r:id="rId66"/>
    <p:sldId id="464" r:id="rId67"/>
    <p:sldId id="412" r:id="rId68"/>
    <p:sldId id="447" r:id="rId69"/>
    <p:sldId id="448" r:id="rId70"/>
    <p:sldId id="452" r:id="rId71"/>
    <p:sldId id="413" r:id="rId72"/>
    <p:sldId id="299" r:id="rId73"/>
    <p:sldId id="300" r:id="rId74"/>
    <p:sldId id="458" r:id="rId75"/>
    <p:sldId id="461" r:id="rId7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5613" indent="1588"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2813" indent="1588"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0013" indent="1588"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7213" indent="1588"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FF99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p:cViewPr varScale="1">
        <p:scale>
          <a:sx n="65" d="100"/>
          <a:sy n="65" d="100"/>
        </p:scale>
        <p:origin x="1272" y="4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sorterViewPr>
    <p:cViewPr>
      <p:scale>
        <a:sx n="80" d="100"/>
        <a:sy n="80" d="100"/>
      </p:scale>
      <p:origin x="0" y="984"/>
    </p:cViewPr>
  </p:sorterViewPr>
  <p:notesViewPr>
    <p:cSldViewPr>
      <p:cViewPr varScale="1">
        <p:scale>
          <a:sx n="64" d="100"/>
          <a:sy n="64" d="100"/>
        </p:scale>
        <p:origin x="-3144"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_rels/viewProps.xml.rels><?xml version="1.0" encoding="UTF-8" standalone="yes"?>
<Relationships xmlns="http://schemas.openxmlformats.org/package/2006/relationships"><Relationship Id="rId8" Type="http://schemas.openxmlformats.org/officeDocument/2006/relationships/slide" Target="slides/slide19.xml"/><Relationship Id="rId3" Type="http://schemas.openxmlformats.org/officeDocument/2006/relationships/slide" Target="slides/slide14.xml"/><Relationship Id="rId7" Type="http://schemas.openxmlformats.org/officeDocument/2006/relationships/slide" Target="slides/slide18.xml"/><Relationship Id="rId2" Type="http://schemas.openxmlformats.org/officeDocument/2006/relationships/slide" Target="slides/slide13.xml"/><Relationship Id="rId1" Type="http://schemas.openxmlformats.org/officeDocument/2006/relationships/slide" Target="slides/slide12.xml"/><Relationship Id="rId6" Type="http://schemas.openxmlformats.org/officeDocument/2006/relationships/slide" Target="slides/slide17.xml"/><Relationship Id="rId5" Type="http://schemas.openxmlformats.org/officeDocument/2006/relationships/slide" Target="slides/slide16.xml"/><Relationship Id="rId4" Type="http://schemas.openxmlformats.org/officeDocument/2006/relationships/slide" Target="slides/slide15.xml"/><Relationship Id="rId9" Type="http://schemas.openxmlformats.org/officeDocument/2006/relationships/slide" Target="slides/slide20.xml"/></Relationships>
</file>

<file path=ppt/activeX/activeX1.xml><?xml version="1.0" encoding="utf-8"?>
<ax:ocx xmlns:ax="http://schemas.microsoft.com/office/2006/activeX" xmlns:r="http://schemas.openxmlformats.org/officeDocument/2006/relationships" ax:classid="{6BF52A52-394A-11D3-B153-00C04F79FAA6}" ax:persistence="persistPropertyBag">
  <ax:ocxPr ax:name="URL" ax:value=""/>
  <ax:ocxPr ax:name="rate" ax:value="1"/>
  <ax:ocxPr ax:name="balance" ax:value="0"/>
  <ax:ocxPr ax:name="currentPosition" ax:value="0"/>
  <ax:ocxPr ax:name="defaultFrame" ax:value=""/>
  <ax:ocxPr ax:name="playCount" ax:value="1"/>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123"/>
  <ax:ocxPr ax:name="_cy" ax:value="123"/>
</ax:ocx>
</file>

<file path=ppt/activeX/activeX2.xml><?xml version="1.0" encoding="utf-8"?>
<ax:ocx xmlns:ax="http://schemas.microsoft.com/office/2006/activeX" xmlns:r="http://schemas.openxmlformats.org/officeDocument/2006/relationships" ax:classid="{6BF52A52-394A-11D3-B153-00C04F79FAA6}" ax:persistence="persistPropertyBag">
  <ax:ocxPr ax:name="URL" ax:value="../教辅视频/chapter1/particles.wmv"/>
  <ax:ocxPr ax:name="rate" ax:value="1"/>
  <ax:ocxPr ax:name="balance" ax:value="0"/>
  <ax:ocxPr ax:name="currentPosition" ax:value="0"/>
  <ax:ocxPr ax:name="defaultFrame" ax:value=""/>
  <ax:ocxPr ax:name="playCount" ax:value="1"/>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123"/>
  <ax:ocxPr ax:name="_cy" ax:value="123"/>
</ax:ocx>
</file>

<file path=ppt/activeX/activeX3.xml><?xml version="1.0" encoding="utf-8"?>
<ax:ocx xmlns:ax="http://schemas.microsoft.com/office/2006/activeX" xmlns:r="http://schemas.openxmlformats.org/officeDocument/2006/relationships" ax:classid="{6BF52A52-394A-11D3-B153-00C04F79FAA6}" ax:persistence="persistPropertyBag">
  <ax:ocxPr ax:name="URL" ax:value="videos/chapter1/particles.wmv"/>
  <ax:ocxPr ax:name="rate" ax:value="1"/>
  <ax:ocxPr ax:name="balance" ax:value="0"/>
  <ax:ocxPr ax:name="currentPosition" ax:value="0"/>
  <ax:ocxPr ax:name="defaultFrame" ax:value=""/>
  <ax:ocxPr ax:name="playCount" ax:value="1"/>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123"/>
  <ax:ocxPr ax:name="_cy" ax:value="123"/>
</ax:ocx>
</file>

<file path=ppt/activeX/activeX4.xml><?xml version="1.0" encoding="utf-8"?>
<ax:ocx xmlns:ax="http://schemas.microsoft.com/office/2006/activeX" xmlns:r="http://schemas.openxmlformats.org/officeDocument/2006/relationships" ax:classid="{6BF52A52-394A-11D3-B153-00C04F79FAA6}" ax:persistence="persistPropertyBag">
  <ax:ocxPr ax:name="URL" ax:value="videos/chapter1/splash.wmv"/>
  <ax:ocxPr ax:name="rate" ax:value="1"/>
  <ax:ocxPr ax:name="balance" ax:value="0"/>
  <ax:ocxPr ax:name="currentPosition" ax:value="0"/>
  <ax:ocxPr ax:name="defaultFrame" ax:value=""/>
  <ax:ocxPr ax:name="playCount" ax:value="1"/>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123"/>
  <ax:ocxPr ax:name="_cy" ax:value="123"/>
</ax:ocx>
</file>

<file path=ppt/activeX/activeX5.xml><?xml version="1.0" encoding="utf-8"?>
<ax:ocx xmlns:ax="http://schemas.microsoft.com/office/2006/activeX" xmlns:r="http://schemas.openxmlformats.org/officeDocument/2006/relationships" ax:classid="{6BF52A52-394A-11D3-B153-00C04F79FAA6}" ax:persistence="persistPropertyBag">
  <ax:ocxPr ax:name="URL" ax:value="教辅视频/chapter1/bones.wmv"/>
  <ax:ocxPr ax:name="rate" ax:value="1"/>
  <ax:ocxPr ax:name="balance" ax:value="0"/>
  <ax:ocxPr ax:name="currentPosition" ax:value="0"/>
  <ax:ocxPr ax:name="defaultFrame" ax:value=""/>
  <ax:ocxPr ax:name="playCount" ax:value="1"/>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123"/>
  <ax:ocxPr ax:name="_cy" ax:value="123"/>
</ax:ocx>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B7FB85C-944A-489F-8C09-39945FC939F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F54B4BD0-B3ED-4B6C-8C8D-00E79FB1C2F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46F6243-86F5-4ADF-A501-3D9827A141DF}" type="datetimeFigureOut">
              <a:rPr lang="zh-CN" altLang="en-US"/>
              <a:pPr>
                <a:defRPr/>
              </a:pPr>
              <a:t>2021/3/3</a:t>
            </a:fld>
            <a:endParaRPr lang="zh-CN" altLang="en-US"/>
          </a:p>
        </p:txBody>
      </p:sp>
      <p:sp>
        <p:nvSpPr>
          <p:cNvPr id="4" name="幻灯片图像占位符 3">
            <a:extLst>
              <a:ext uri="{FF2B5EF4-FFF2-40B4-BE49-F238E27FC236}">
                <a16:creationId xmlns:a16="http://schemas.microsoft.com/office/drawing/2014/main" id="{44B65AE4-AE41-4692-957A-5E2B0AD9910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3706F866-E73E-4C99-AA68-1F5C9D3391D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A21FE871-A2EB-492E-B355-1DB52779D5FD}"/>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1A29202F-D9BC-44E7-84F8-91EE19FAA63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D65A5B3-2CB1-40DF-8276-DD90A1A978FA}"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609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Rectangle 3"/>
          <p:cNvSpPr>
            <a:spLocks noGrp="1" noChangeArrowheads="1"/>
          </p:cNvSpPr>
          <p:nvPr>
            <p:ph idx="4294967295"/>
          </p:nvPr>
        </p:nvSpPr>
        <p:spPr>
          <a:xfrm>
            <a:off x="660400" y="1162051"/>
            <a:ext cx="8150225" cy="298542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5"/>
          <p:cNvSpPr>
            <a:spLocks noGrp="1" noChangeArrowheads="1"/>
          </p:cNvSpPr>
          <p:nvPr>
            <p:ph type="title"/>
          </p:nvPr>
        </p:nvSpPr>
        <p:spPr bwMode="auto">
          <a:xfrm>
            <a:off x="798146" y="50801"/>
            <a:ext cx="8263304" cy="701675"/>
          </a:xfrm>
          <a:prstGeom prst="rect">
            <a:avLst/>
          </a:prstGeom>
          <a:noFill/>
          <a:ln w="9525">
            <a:noFill/>
            <a:miter lim="800000"/>
            <a:headEnd/>
            <a:tailEnd/>
          </a:ln>
        </p:spPr>
        <p:txBody>
          <a:bodyPr/>
          <a:lstStyle/>
          <a:p>
            <a:pPr lvl="0"/>
            <a:r>
              <a:rPr lang="zh-CN" altLang="en-US" dirty="0"/>
              <a:t>单击此处编辑母版标题样式</a:t>
            </a:r>
            <a:endParaRPr lang="en-GB" altLang="zh-CN" dirty="0"/>
          </a:p>
        </p:txBody>
      </p:sp>
    </p:spTree>
    <p:extLst>
      <p:ext uri="{BB962C8B-B14F-4D97-AF65-F5344CB8AC3E}">
        <p14:creationId xmlns:p14="http://schemas.microsoft.com/office/powerpoint/2010/main" val="282112946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550" y="60326"/>
            <a:ext cx="7791450" cy="1312827"/>
          </a:xfrm>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19595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71550" y="60326"/>
            <a:ext cx="7791450" cy="1312827"/>
          </a:xfrm>
        </p:spPr>
        <p:txBody>
          <a:bodyPr/>
          <a:lstStyle/>
          <a:p>
            <a:r>
              <a:rPr lang="en-US" altLang="zh-CN"/>
              <a:t>Click to edit Master title style</a:t>
            </a:r>
            <a:endParaRPr lang="zh-CN" altLang="en-US"/>
          </a:p>
        </p:txBody>
      </p:sp>
      <p:sp>
        <p:nvSpPr>
          <p:cNvPr id="3" name="Rectangle 8">
            <a:extLst>
              <a:ext uri="{FF2B5EF4-FFF2-40B4-BE49-F238E27FC236}">
                <a16:creationId xmlns:a16="http://schemas.microsoft.com/office/drawing/2014/main" id="{E5462B66-261D-4F2F-AA0F-6B0686283DC5}"/>
              </a:ext>
            </a:extLst>
          </p:cNvPr>
          <p:cNvSpPr>
            <a:spLocks noGrp="1" noChangeArrowheads="1"/>
          </p:cNvSpPr>
          <p:nvPr>
            <p:ph type="dt" sz="half" idx="10"/>
          </p:nvPr>
        </p:nvSpPr>
        <p:spPr>
          <a:xfrm>
            <a:off x="457200" y="6248400"/>
            <a:ext cx="2133600" cy="457200"/>
          </a:xfrm>
          <a:prstGeom prst="rect">
            <a:avLst/>
          </a:prstGeom>
        </p:spPr>
        <p:txBody>
          <a:bodyPr lIns="91429" tIns="45714" rIns="91429" bIns="45714"/>
          <a:lstStyle>
            <a:lvl1pPr>
              <a:defRPr>
                <a:ea typeface="宋体" pitchFamily="2" charset="-122"/>
              </a:defRPr>
            </a:lvl1pPr>
          </a:lstStyle>
          <a:p>
            <a:pPr>
              <a:defRPr/>
            </a:pPr>
            <a:r>
              <a:rPr lang="zh-CN" altLang="en-US"/>
              <a:t>2007.10.11</a:t>
            </a:r>
            <a:endParaRPr lang="en-US" altLang="zh-CN"/>
          </a:p>
        </p:txBody>
      </p:sp>
      <p:sp>
        <p:nvSpPr>
          <p:cNvPr id="4" name="Rectangle 9">
            <a:extLst>
              <a:ext uri="{FF2B5EF4-FFF2-40B4-BE49-F238E27FC236}">
                <a16:creationId xmlns:a16="http://schemas.microsoft.com/office/drawing/2014/main" id="{ECFAD193-CC38-4594-83D9-A87D3A70251D}"/>
              </a:ext>
            </a:extLst>
          </p:cNvPr>
          <p:cNvSpPr>
            <a:spLocks noGrp="1" noChangeArrowheads="1"/>
          </p:cNvSpPr>
          <p:nvPr>
            <p:ph type="ftr" sz="quarter" idx="11"/>
          </p:nvPr>
        </p:nvSpPr>
        <p:spPr>
          <a:xfrm>
            <a:off x="3124200" y="6248400"/>
            <a:ext cx="2895600" cy="457200"/>
          </a:xfrm>
          <a:prstGeom prst="rect">
            <a:avLst/>
          </a:prstGeom>
        </p:spPr>
        <p:txBody>
          <a:bodyPr lIns="91429" tIns="45714" rIns="91429" bIns="45714"/>
          <a:lstStyle>
            <a:lvl1pPr>
              <a:defRPr>
                <a:ea typeface="宋体" pitchFamily="2" charset="-122"/>
              </a:defRPr>
            </a:lvl1pPr>
          </a:lstStyle>
          <a:p>
            <a:pPr>
              <a:defRPr/>
            </a:pPr>
            <a:r>
              <a:rPr lang="zh-CN" altLang="en-US"/>
              <a:t>浙江大学 CAD&amp;CG国家重点实验室</a:t>
            </a:r>
            <a:endParaRPr lang="en-US" altLang="zh-CN"/>
          </a:p>
        </p:txBody>
      </p:sp>
      <p:sp>
        <p:nvSpPr>
          <p:cNvPr id="5" name="Rectangle 10">
            <a:extLst>
              <a:ext uri="{FF2B5EF4-FFF2-40B4-BE49-F238E27FC236}">
                <a16:creationId xmlns:a16="http://schemas.microsoft.com/office/drawing/2014/main" id="{EF20ACFB-FA3B-4078-A922-2BC5C444F97E}"/>
              </a:ext>
            </a:extLst>
          </p:cNvPr>
          <p:cNvSpPr>
            <a:spLocks noGrp="1" noChangeArrowheads="1"/>
          </p:cNvSpPr>
          <p:nvPr>
            <p:ph type="sldNum" sz="quarter" idx="12"/>
          </p:nvPr>
        </p:nvSpPr>
        <p:spPr>
          <a:xfrm>
            <a:off x="6553200" y="6248400"/>
            <a:ext cx="2133600" cy="457200"/>
          </a:xfrm>
          <a:prstGeom prst="rect">
            <a:avLst/>
          </a:prstGeom>
        </p:spPr>
        <p:txBody>
          <a:bodyPr vert="horz" wrap="square" lIns="91429" tIns="45714" rIns="91429" bIns="45714" numCol="1" anchor="t" anchorCtr="0" compatLnSpc="1">
            <a:prstTxWarp prst="textNoShape">
              <a:avLst/>
            </a:prstTxWarp>
          </a:bodyPr>
          <a:lstStyle>
            <a:lvl1pPr>
              <a:defRPr/>
            </a:lvl1pPr>
          </a:lstStyle>
          <a:p>
            <a:fld id="{0FD00691-85B4-4E31-B1B3-6C5D42FA15F6}" type="slidenum">
              <a:rPr lang="zh-CN" altLang="en-US"/>
              <a:pPr/>
              <a:t>‹#›</a:t>
            </a:fld>
            <a:endParaRPr lang="en-US" altLang="zh-CN"/>
          </a:p>
        </p:txBody>
      </p:sp>
    </p:spTree>
    <p:extLst>
      <p:ext uri="{BB962C8B-B14F-4D97-AF65-F5344CB8AC3E}">
        <p14:creationId xmlns:p14="http://schemas.microsoft.com/office/powerpoint/2010/main" val="1328218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gif"/><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4" name="Rectangle 20">
            <a:extLst>
              <a:ext uri="{FF2B5EF4-FFF2-40B4-BE49-F238E27FC236}">
                <a16:creationId xmlns:a16="http://schemas.microsoft.com/office/drawing/2014/main" id="{82AC8A9E-D3EE-4E4F-A317-3CBB3282FB63}"/>
              </a:ext>
            </a:extLst>
          </p:cNvPr>
          <p:cNvSpPr>
            <a:spLocks noChangeArrowheads="1"/>
          </p:cNvSpPr>
          <p:nvPr userDrawn="1"/>
        </p:nvSpPr>
        <p:spPr bwMode="auto">
          <a:xfrm>
            <a:off x="0" y="6365875"/>
            <a:ext cx="9144000" cy="492125"/>
          </a:xfrm>
          <a:prstGeom prst="rect">
            <a:avLst/>
          </a:prstGeom>
          <a:gradFill rotWithShape="1">
            <a:gsLst>
              <a:gs pos="0">
                <a:srgbClr val="7889FB"/>
              </a:gs>
              <a:gs pos="100000">
                <a:srgbClr val="383F74"/>
              </a:gs>
            </a:gsLst>
            <a:lin ang="0" scaled="1"/>
          </a:gradFill>
          <a:ln w="9525">
            <a:noFill/>
            <a:miter lim="800000"/>
            <a:headEnd/>
            <a:tailEnd/>
          </a:ln>
        </p:spPr>
        <p:txBody>
          <a:bodyPr wrap="none" lIns="91429" tIns="45714" rIns="91429" bIns="45714" anchor="ctr"/>
          <a:lstStyle/>
          <a:p>
            <a:pPr>
              <a:defRPr/>
            </a:pPr>
            <a:r>
              <a:rPr lang="zh-CN" altLang="en-US" sz="2000" b="1" dirty="0">
                <a:solidFill>
                  <a:schemeClr val="bg1"/>
                </a:solidFill>
                <a:latin typeface="华文新魏" pitchFamily="2" charset="-122"/>
                <a:ea typeface="华文新魏" pitchFamily="2" charset="-122"/>
              </a:rPr>
              <a:t>电子科技大学</a:t>
            </a:r>
          </a:p>
        </p:txBody>
      </p:sp>
      <p:sp>
        <p:nvSpPr>
          <p:cNvPr id="2050" name="Rectangle 2">
            <a:extLst>
              <a:ext uri="{FF2B5EF4-FFF2-40B4-BE49-F238E27FC236}">
                <a16:creationId xmlns:a16="http://schemas.microsoft.com/office/drawing/2014/main" id="{7A6AEEDB-A218-431B-A1B9-F5B413B1776B}"/>
              </a:ext>
            </a:extLst>
          </p:cNvPr>
          <p:cNvSpPr>
            <a:spLocks noChangeArrowheads="1"/>
          </p:cNvSpPr>
          <p:nvPr/>
        </p:nvSpPr>
        <p:spPr bwMode="auto">
          <a:xfrm>
            <a:off x="2959100" y="6016625"/>
            <a:ext cx="3579813" cy="555625"/>
          </a:xfrm>
          <a:prstGeom prst="rect">
            <a:avLst/>
          </a:prstGeom>
          <a:noFill/>
          <a:ln w="9525">
            <a:noFill/>
            <a:miter lim="800000"/>
            <a:headEnd/>
            <a:tailEnd/>
          </a:ln>
        </p:spPr>
        <p:txBody>
          <a:bodyPr lIns="91429" tIns="45714" rIns="91429" bIns="45714"/>
          <a:lstStyle/>
          <a:p>
            <a:pPr eaLnBrk="0" hangingPunct="0">
              <a:defRPr/>
            </a:pPr>
            <a:endParaRPr lang="en-US" altLang="zh-CN">
              <a:latin typeface="Times New Roman" pitchFamily="18" charset="0"/>
            </a:endParaRPr>
          </a:p>
        </p:txBody>
      </p:sp>
      <p:pic>
        <p:nvPicPr>
          <p:cNvPr id="4100" name="Picture 21" descr="uestc">
            <a:extLst>
              <a:ext uri="{FF2B5EF4-FFF2-40B4-BE49-F238E27FC236}">
                <a16:creationId xmlns:a16="http://schemas.microsoft.com/office/drawing/2014/main" id="{4B10F939-F3F2-4F3C-AD23-CCAA78CFD674}"/>
              </a:ext>
            </a:extLst>
          </p:cNvPr>
          <p:cNvPicPr>
            <a:picLocks noChangeAspect="1" noChangeArrowheads="1"/>
          </p:cNvPicPr>
          <p:nvPr userDrawn="1"/>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610600" y="6356350"/>
            <a:ext cx="539750" cy="539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01" name="Picture 8">
            <a:extLst>
              <a:ext uri="{FF2B5EF4-FFF2-40B4-BE49-F238E27FC236}">
                <a16:creationId xmlns:a16="http://schemas.microsoft.com/office/drawing/2014/main" id="{4B6A424D-18C7-4DFE-A40E-33BBBCF3933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93850" y="50800"/>
            <a:ext cx="195738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10" descr="{8057348F-AE80-19C6-F671-2702B1E7A559}">
            <a:extLst>
              <a:ext uri="{FF2B5EF4-FFF2-40B4-BE49-F238E27FC236}">
                <a16:creationId xmlns:a16="http://schemas.microsoft.com/office/drawing/2014/main" id="{2CC9BBE4-D8CB-48D5-9D33-25AEE994D431}"/>
              </a:ext>
            </a:extLst>
          </p:cNvPr>
          <p:cNvPicPr>
            <a:picLocks noChangeAspect="1" noChangeArrowheads="1" noCrop="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941763" y="0"/>
            <a:ext cx="126047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6" name="AutoShape 2" descr="http://t11.baidu.com/it/u=975435960,157200472&amp;fm=21&amp;gp=0.jpg">
            <a:extLst>
              <a:ext uri="{FF2B5EF4-FFF2-40B4-BE49-F238E27FC236}">
                <a16:creationId xmlns:a16="http://schemas.microsoft.com/office/drawing/2014/main" id="{17A1FF9F-8B16-4FF8-89C6-EE525A8D10A7}"/>
              </a:ext>
            </a:extLst>
          </p:cNvPr>
          <p:cNvSpPr>
            <a:spLocks noChangeAspect="1" noChangeArrowheads="1"/>
          </p:cNvSpPr>
          <p:nvPr userDrawn="1"/>
        </p:nvSpPr>
        <p:spPr bwMode="auto">
          <a:xfrm>
            <a:off x="163513" y="-144463"/>
            <a:ext cx="304800" cy="304801"/>
          </a:xfrm>
          <a:prstGeom prst="rect">
            <a:avLst/>
          </a:prstGeom>
          <a:noFill/>
        </p:spPr>
        <p:txBody>
          <a:bodyPr lIns="91429" tIns="45714" rIns="91429" bIns="45714"/>
          <a:lstStyle/>
          <a:p>
            <a:pPr>
              <a:defRPr/>
            </a:pPr>
            <a:endParaRPr lang="zh-CN" altLang="en-US"/>
          </a:p>
        </p:txBody>
      </p:sp>
      <p:pic>
        <p:nvPicPr>
          <p:cNvPr id="4104" name="图片 22" descr="704257_163054001621_2.jpg">
            <a:extLst>
              <a:ext uri="{FF2B5EF4-FFF2-40B4-BE49-F238E27FC236}">
                <a16:creationId xmlns:a16="http://schemas.microsoft.com/office/drawing/2014/main" id="{9F85E74E-A272-4EAB-A2DA-0C1E948D30DB}"/>
              </a:ext>
            </a:extLst>
          </p:cNvPr>
          <p:cNvPicPr>
            <a:picLocks noChangeAspect="1"/>
          </p:cNvPicPr>
          <p:nvPr userDrawn="1"/>
        </p:nvPicPr>
        <p:blipFill>
          <a:blip r:embed="rId6">
            <a:extLst>
              <a:ext uri="{28A0092B-C50C-407E-A947-70E740481C1C}">
                <a14:useLocalDpi xmlns:a14="http://schemas.microsoft.com/office/drawing/2010/main" val="0"/>
              </a:ext>
            </a:extLst>
          </a:blip>
          <a:srcRect l="20833" t="3935" r="19861" b="9435"/>
          <a:stretch>
            <a:fillRect/>
          </a:stretch>
        </p:blipFill>
        <p:spPr bwMode="auto">
          <a:xfrm>
            <a:off x="5929313" y="79375"/>
            <a:ext cx="1220787"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图片 23" descr="ws_17F.tmp">
            <a:extLst>
              <a:ext uri="{FF2B5EF4-FFF2-40B4-BE49-F238E27FC236}">
                <a16:creationId xmlns:a16="http://schemas.microsoft.com/office/drawing/2014/main" id="{795A4B80-09A3-42F0-955A-7024A00A3A69}"/>
              </a:ext>
            </a:extLst>
          </p:cNvPr>
          <p:cNvPicPr>
            <a:picLocks noChangeAspect="1"/>
          </p:cNvPicPr>
          <p:nvPr userDrawn="1"/>
        </p:nvPicPr>
        <p:blipFill>
          <a:blip r:embed="rId7">
            <a:extLst>
              <a:ext uri="{28A0092B-C50C-407E-A947-70E740481C1C}">
                <a14:useLocalDpi xmlns:a14="http://schemas.microsoft.com/office/drawing/2010/main" val="0"/>
              </a:ext>
            </a:extLst>
          </a:blip>
          <a:srcRect l="72351" t="27409" r="7018" b="17586"/>
          <a:stretch>
            <a:fillRect/>
          </a:stretch>
        </p:blipFill>
        <p:spPr bwMode="auto">
          <a:xfrm>
            <a:off x="438150" y="6350"/>
            <a:ext cx="68421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图片 25" descr="20110920185400927.jpg">
            <a:extLst>
              <a:ext uri="{FF2B5EF4-FFF2-40B4-BE49-F238E27FC236}">
                <a16:creationId xmlns:a16="http://schemas.microsoft.com/office/drawing/2014/main" id="{AB309135-10D1-4BF7-85F8-F18A03142633}"/>
              </a:ext>
            </a:extLst>
          </p:cNvPr>
          <p:cNvPicPr>
            <a:picLocks noChangeAspect="1"/>
          </p:cNvPicPr>
          <p:nvPr userDrawn="1"/>
        </p:nvPicPr>
        <p:blipFill>
          <a:blip r:embed="rId8">
            <a:extLst>
              <a:ext uri="{28A0092B-C50C-407E-A947-70E740481C1C}">
                <a14:useLocalDpi xmlns:a14="http://schemas.microsoft.com/office/drawing/2010/main" val="0"/>
              </a:ext>
            </a:extLst>
          </a:blip>
          <a:srcRect l="68668" t="2132" r="2000" b="5251"/>
          <a:stretch>
            <a:fillRect/>
          </a:stretch>
        </p:blipFill>
        <p:spPr bwMode="auto">
          <a:xfrm>
            <a:off x="7905750" y="95250"/>
            <a:ext cx="8001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5" r:id="rId1"/>
  </p:sldLayoutIdLst>
  <p:transition/>
  <p:txStyles>
    <p:titleStyle>
      <a:lvl1pPr algn="l" rtl="0" eaLnBrk="1" fontAlgn="base" hangingPunct="1">
        <a:spcBef>
          <a:spcPct val="0"/>
        </a:spcBef>
        <a:spcAft>
          <a:spcPct val="0"/>
        </a:spcAft>
        <a:defRPr sz="4000" b="1">
          <a:solidFill>
            <a:schemeClr val="tx1"/>
          </a:solidFill>
          <a:latin typeface="+mj-lt"/>
          <a:ea typeface="+mj-ea"/>
          <a:cs typeface="+mj-cs"/>
        </a:defRPr>
      </a:lvl1pPr>
      <a:lvl2pPr algn="l" rtl="0" eaLnBrk="1" fontAlgn="base" hangingPunct="1">
        <a:spcBef>
          <a:spcPct val="0"/>
        </a:spcBef>
        <a:spcAft>
          <a:spcPct val="0"/>
        </a:spcAft>
        <a:defRPr sz="4000" b="1">
          <a:solidFill>
            <a:schemeClr val="tx1"/>
          </a:solidFill>
          <a:latin typeface="隶书" pitchFamily="49" charset="-122"/>
          <a:ea typeface="隶书" pitchFamily="49" charset="-122"/>
        </a:defRPr>
      </a:lvl2pPr>
      <a:lvl3pPr algn="l" rtl="0" eaLnBrk="1" fontAlgn="base" hangingPunct="1">
        <a:spcBef>
          <a:spcPct val="0"/>
        </a:spcBef>
        <a:spcAft>
          <a:spcPct val="0"/>
        </a:spcAft>
        <a:defRPr sz="4000" b="1">
          <a:solidFill>
            <a:schemeClr val="tx1"/>
          </a:solidFill>
          <a:latin typeface="隶书" pitchFamily="49" charset="-122"/>
          <a:ea typeface="隶书" pitchFamily="49" charset="-122"/>
        </a:defRPr>
      </a:lvl3pPr>
      <a:lvl4pPr algn="l" rtl="0" eaLnBrk="1" fontAlgn="base" hangingPunct="1">
        <a:spcBef>
          <a:spcPct val="0"/>
        </a:spcBef>
        <a:spcAft>
          <a:spcPct val="0"/>
        </a:spcAft>
        <a:defRPr sz="4000" b="1">
          <a:solidFill>
            <a:schemeClr val="tx1"/>
          </a:solidFill>
          <a:latin typeface="隶书" pitchFamily="49" charset="-122"/>
          <a:ea typeface="隶书" pitchFamily="49" charset="-122"/>
        </a:defRPr>
      </a:lvl4pPr>
      <a:lvl5pPr algn="l" rtl="0" eaLnBrk="1" fontAlgn="base" hangingPunct="1">
        <a:spcBef>
          <a:spcPct val="0"/>
        </a:spcBef>
        <a:spcAft>
          <a:spcPct val="0"/>
        </a:spcAft>
        <a:defRPr sz="4000" b="1">
          <a:solidFill>
            <a:schemeClr val="tx1"/>
          </a:solidFill>
          <a:latin typeface="隶书" pitchFamily="49" charset="-122"/>
          <a:ea typeface="隶书" pitchFamily="49" charset="-122"/>
        </a:defRPr>
      </a:lvl5pPr>
      <a:lvl6pPr marL="457146" algn="l" rtl="0" eaLnBrk="1" fontAlgn="base" hangingPunct="1">
        <a:spcBef>
          <a:spcPct val="0"/>
        </a:spcBef>
        <a:spcAft>
          <a:spcPct val="0"/>
        </a:spcAft>
        <a:defRPr sz="4000" b="1">
          <a:solidFill>
            <a:schemeClr val="tx1"/>
          </a:solidFill>
          <a:latin typeface="隶书" pitchFamily="49" charset="-122"/>
          <a:ea typeface="隶书" pitchFamily="49" charset="-122"/>
        </a:defRPr>
      </a:lvl6pPr>
      <a:lvl7pPr marL="914293" algn="l" rtl="0" eaLnBrk="1" fontAlgn="base" hangingPunct="1">
        <a:spcBef>
          <a:spcPct val="0"/>
        </a:spcBef>
        <a:spcAft>
          <a:spcPct val="0"/>
        </a:spcAft>
        <a:defRPr sz="4000" b="1">
          <a:solidFill>
            <a:schemeClr val="tx1"/>
          </a:solidFill>
          <a:latin typeface="隶书" pitchFamily="49" charset="-122"/>
          <a:ea typeface="隶书" pitchFamily="49" charset="-122"/>
        </a:defRPr>
      </a:lvl7pPr>
      <a:lvl8pPr marL="1371440" algn="l" rtl="0" eaLnBrk="1" fontAlgn="base" hangingPunct="1">
        <a:spcBef>
          <a:spcPct val="0"/>
        </a:spcBef>
        <a:spcAft>
          <a:spcPct val="0"/>
        </a:spcAft>
        <a:defRPr sz="4000" b="1">
          <a:solidFill>
            <a:schemeClr val="tx1"/>
          </a:solidFill>
          <a:latin typeface="隶书" pitchFamily="49" charset="-122"/>
          <a:ea typeface="隶书" pitchFamily="49" charset="-122"/>
        </a:defRPr>
      </a:lvl8pPr>
      <a:lvl9pPr marL="1828586" algn="l" rtl="0" eaLnBrk="1" fontAlgn="base" hangingPunct="1">
        <a:spcBef>
          <a:spcPct val="0"/>
        </a:spcBef>
        <a:spcAft>
          <a:spcPct val="0"/>
        </a:spcAft>
        <a:defRPr sz="4000" b="1">
          <a:solidFill>
            <a:schemeClr val="tx1"/>
          </a:solidFill>
          <a:latin typeface="隶书" pitchFamily="49" charset="-122"/>
          <a:ea typeface="隶书" pitchFamily="49" charset="-122"/>
        </a:defRPr>
      </a:lvl9pPr>
    </p:titleStyle>
    <p:bodyStyle>
      <a:lvl1pPr marL="354013" indent="-354013" algn="l" rtl="0" eaLnBrk="1" fontAlgn="base" hangingPunct="1">
        <a:lnSpc>
          <a:spcPct val="120000"/>
        </a:lnSpc>
        <a:spcBef>
          <a:spcPct val="20000"/>
        </a:spcBef>
        <a:spcAft>
          <a:spcPct val="0"/>
        </a:spcAft>
        <a:buClr>
          <a:schemeClr val="tx1"/>
        </a:buClr>
        <a:buSzPct val="90000"/>
        <a:buFont typeface="Wingdings" panose="05000000000000000000" pitchFamily="2" charset="2"/>
        <a:buChar char="Ø"/>
        <a:defRPr sz="2800">
          <a:solidFill>
            <a:schemeClr val="tx1"/>
          </a:solidFill>
          <a:latin typeface="+mn-lt"/>
          <a:ea typeface="+mn-ea"/>
          <a:cs typeface="+mn-cs"/>
        </a:defRPr>
      </a:lvl1pPr>
      <a:lvl2pPr marL="898525" indent="-363538" algn="l" rtl="0" eaLnBrk="1" fontAlgn="base" hangingPunct="1">
        <a:lnSpc>
          <a:spcPct val="120000"/>
        </a:lnSpc>
        <a:spcBef>
          <a:spcPct val="20000"/>
        </a:spcBef>
        <a:spcAft>
          <a:spcPct val="0"/>
        </a:spcAft>
        <a:buClr>
          <a:srgbClr val="000066"/>
        </a:buClr>
        <a:buSzPct val="70000"/>
        <a:buFont typeface="Wingdings" panose="05000000000000000000" pitchFamily="2" charset="2"/>
        <a:buChar char="u"/>
        <a:defRPr sz="2800">
          <a:solidFill>
            <a:schemeClr val="tx1"/>
          </a:solidFill>
          <a:latin typeface="+mn-lt"/>
          <a:ea typeface="+mn-ea"/>
        </a:defRPr>
      </a:lvl2pPr>
      <a:lvl3pPr marL="1249363" indent="-169863" algn="l" rtl="0" eaLnBrk="1" fontAlgn="base" hangingPunct="1">
        <a:lnSpc>
          <a:spcPct val="120000"/>
        </a:lnSpc>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3pPr>
      <a:lvl4pPr marL="1600200" indent="-169863" algn="l" rtl="0" eaLnBrk="1" fontAlgn="base" hangingPunct="1">
        <a:lnSpc>
          <a:spcPct val="120000"/>
        </a:lnSpc>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4pPr>
      <a:lvl5pPr marL="1951038" indent="-169863" algn="l" rtl="0" eaLnBrk="1" fontAlgn="base" hangingPunct="1">
        <a:lnSpc>
          <a:spcPct val="120000"/>
        </a:lnSpc>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5pPr>
      <a:lvl6pPr marL="2409543" indent="-171430" algn="l" rtl="0" eaLnBrk="1" fontAlgn="base" hangingPunct="1">
        <a:lnSpc>
          <a:spcPct val="120000"/>
        </a:lnSpc>
        <a:spcBef>
          <a:spcPct val="20000"/>
        </a:spcBef>
        <a:spcAft>
          <a:spcPct val="0"/>
        </a:spcAft>
        <a:buClr>
          <a:schemeClr val="accent1"/>
        </a:buClr>
        <a:buFont typeface="Wingdings" pitchFamily="2" charset="2"/>
        <a:buChar char="§"/>
        <a:defRPr sz="2800">
          <a:solidFill>
            <a:schemeClr val="tx1"/>
          </a:solidFill>
          <a:latin typeface="+mn-lt"/>
          <a:ea typeface="+mn-ea"/>
        </a:defRPr>
      </a:lvl6pPr>
      <a:lvl7pPr marL="2866690" indent="-171430" algn="l" rtl="0" eaLnBrk="1" fontAlgn="base" hangingPunct="1">
        <a:lnSpc>
          <a:spcPct val="120000"/>
        </a:lnSpc>
        <a:spcBef>
          <a:spcPct val="20000"/>
        </a:spcBef>
        <a:spcAft>
          <a:spcPct val="0"/>
        </a:spcAft>
        <a:buClr>
          <a:schemeClr val="accent1"/>
        </a:buClr>
        <a:buFont typeface="Wingdings" pitchFamily="2" charset="2"/>
        <a:buChar char="§"/>
        <a:defRPr sz="2800">
          <a:solidFill>
            <a:schemeClr val="tx1"/>
          </a:solidFill>
          <a:latin typeface="+mn-lt"/>
          <a:ea typeface="+mn-ea"/>
        </a:defRPr>
      </a:lvl7pPr>
      <a:lvl8pPr marL="3323836" indent="-171430" algn="l" rtl="0" eaLnBrk="1" fontAlgn="base" hangingPunct="1">
        <a:lnSpc>
          <a:spcPct val="120000"/>
        </a:lnSpc>
        <a:spcBef>
          <a:spcPct val="20000"/>
        </a:spcBef>
        <a:spcAft>
          <a:spcPct val="0"/>
        </a:spcAft>
        <a:buClr>
          <a:schemeClr val="accent1"/>
        </a:buClr>
        <a:buFont typeface="Wingdings" pitchFamily="2" charset="2"/>
        <a:buChar char="§"/>
        <a:defRPr sz="2800">
          <a:solidFill>
            <a:schemeClr val="tx1"/>
          </a:solidFill>
          <a:latin typeface="+mn-lt"/>
          <a:ea typeface="+mn-ea"/>
        </a:defRPr>
      </a:lvl8pPr>
      <a:lvl9pPr marL="3780983" indent="-171430" algn="l" rtl="0" eaLnBrk="1" fontAlgn="base" hangingPunct="1">
        <a:lnSpc>
          <a:spcPct val="120000"/>
        </a:lnSpc>
        <a:spcBef>
          <a:spcPct val="20000"/>
        </a:spcBef>
        <a:spcAft>
          <a:spcPct val="0"/>
        </a:spcAft>
        <a:buClr>
          <a:schemeClr val="accent1"/>
        </a:buClr>
        <a:buFont typeface="Wingdings" pitchFamily="2" charset="2"/>
        <a:buChar char="§"/>
        <a:defRPr sz="2800">
          <a:solidFill>
            <a:schemeClr val="tx1"/>
          </a:solidFill>
          <a:latin typeface="+mn-lt"/>
          <a:ea typeface="+mn-ea"/>
        </a:defRPr>
      </a:lvl9pPr>
    </p:bodyStyle>
    <p:otherStyle>
      <a:defPPr>
        <a:defRPr lang="zh-CN"/>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1A12E8C-66A6-42B7-A1BE-9738155CDA3E}"/>
              </a:ext>
            </a:extLst>
          </p:cNvPr>
          <p:cNvSpPr>
            <a:spLocks noGrp="1" noChangeArrowheads="1"/>
          </p:cNvSpPr>
          <p:nvPr>
            <p:ph type="body" idx="1"/>
          </p:nvPr>
        </p:nvSpPr>
        <p:spPr bwMode="auto">
          <a:xfrm>
            <a:off x="500063" y="1357313"/>
            <a:ext cx="8286750"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ltLang="zh-CN"/>
          </a:p>
        </p:txBody>
      </p:sp>
      <p:sp>
        <p:nvSpPr>
          <p:cNvPr id="1028" name="Line 4">
            <a:extLst>
              <a:ext uri="{FF2B5EF4-FFF2-40B4-BE49-F238E27FC236}">
                <a16:creationId xmlns:a16="http://schemas.microsoft.com/office/drawing/2014/main" id="{5E710E63-936A-4B88-9A86-69503832E9E6}"/>
              </a:ext>
            </a:extLst>
          </p:cNvPr>
          <p:cNvSpPr>
            <a:spLocks noChangeShapeType="1"/>
          </p:cNvSpPr>
          <p:nvPr/>
        </p:nvSpPr>
        <p:spPr bwMode="auto">
          <a:xfrm rot="16200000">
            <a:off x="4665663" y="-3294063"/>
            <a:ext cx="0" cy="8201025"/>
          </a:xfrm>
          <a:prstGeom prst="line">
            <a:avLst/>
          </a:prstGeom>
          <a:noFill/>
          <a:ln w="28575">
            <a:solidFill>
              <a:srgbClr val="C00000"/>
            </a:solidFill>
            <a:round/>
            <a:headEnd/>
            <a:tailEnd/>
          </a:ln>
        </p:spPr>
        <p:txBody>
          <a:bodyPr lIns="91429" tIns="45714" rIns="91429" bIns="45714" anchor="ctr"/>
          <a:lstStyle/>
          <a:p>
            <a:pPr>
              <a:defRPr/>
            </a:pPr>
            <a:endParaRPr lang="zh-CN" altLang="en-US"/>
          </a:p>
        </p:txBody>
      </p:sp>
      <p:sp>
        <p:nvSpPr>
          <p:cNvPr id="5124" name="Rectangle 5">
            <a:extLst>
              <a:ext uri="{FF2B5EF4-FFF2-40B4-BE49-F238E27FC236}">
                <a16:creationId xmlns:a16="http://schemas.microsoft.com/office/drawing/2014/main" id="{E4C51550-117B-4787-8984-F095893D6A60}"/>
              </a:ext>
            </a:extLst>
          </p:cNvPr>
          <p:cNvSpPr>
            <a:spLocks noGrp="1" noChangeArrowheads="1"/>
          </p:cNvSpPr>
          <p:nvPr>
            <p:ph type="title"/>
          </p:nvPr>
        </p:nvSpPr>
        <p:spPr bwMode="auto">
          <a:xfrm>
            <a:off x="971550" y="60325"/>
            <a:ext cx="7791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b" anchorCtr="0" compatLnSpc="1">
            <a:prstTxWarp prst="textNoShape">
              <a:avLst/>
            </a:prstTxWarp>
            <a:spAutoFit/>
          </a:bodyPr>
          <a:lstStyle/>
          <a:p>
            <a:pPr lvl="0"/>
            <a:r>
              <a:rPr lang="zh-CN" altLang="en-US"/>
              <a:t>单击此处编辑母版标题样式</a:t>
            </a:r>
            <a:endParaRPr lang="en-GB" altLang="zh-CN"/>
          </a:p>
        </p:txBody>
      </p:sp>
      <p:sp>
        <p:nvSpPr>
          <p:cNvPr id="1030" name="Text Box 7">
            <a:extLst>
              <a:ext uri="{FF2B5EF4-FFF2-40B4-BE49-F238E27FC236}">
                <a16:creationId xmlns:a16="http://schemas.microsoft.com/office/drawing/2014/main" id="{66768A21-2C50-484A-906D-7E9ED8140836}"/>
              </a:ext>
            </a:extLst>
          </p:cNvPr>
          <p:cNvSpPr txBox="1">
            <a:spLocks noChangeArrowheads="1"/>
          </p:cNvSpPr>
          <p:nvPr/>
        </p:nvSpPr>
        <p:spPr bwMode="auto">
          <a:xfrm>
            <a:off x="8621713" y="6419850"/>
            <a:ext cx="420687" cy="336550"/>
          </a:xfrm>
          <a:prstGeom prst="rect">
            <a:avLst/>
          </a:prstGeom>
          <a:noFill/>
          <a:ln w="9525">
            <a:noFill/>
            <a:miter lim="800000"/>
            <a:headEnd/>
            <a:tailEnd/>
          </a:ln>
        </p:spPr>
        <p:txBody>
          <a:bodyPr lIns="91429" tIns="45714" rIns="91429" bIns="45714">
            <a:spAutoFit/>
          </a:bodyPr>
          <a:lstStyle/>
          <a:p>
            <a:pPr>
              <a:spcBef>
                <a:spcPct val="50000"/>
              </a:spcBef>
              <a:defRPr/>
            </a:pPr>
            <a:endParaRPr lang="en-US" altLang="zh-CN" sz="1600" dirty="0">
              <a:latin typeface="Arial" charset="0"/>
            </a:endParaRPr>
          </a:p>
        </p:txBody>
      </p:sp>
      <p:sp>
        <p:nvSpPr>
          <p:cNvPr id="1031" name="Rectangle 20">
            <a:extLst>
              <a:ext uri="{FF2B5EF4-FFF2-40B4-BE49-F238E27FC236}">
                <a16:creationId xmlns:a16="http://schemas.microsoft.com/office/drawing/2014/main" id="{A256FC3B-4A92-4A7E-B387-2FCDC38090D3}"/>
              </a:ext>
            </a:extLst>
          </p:cNvPr>
          <p:cNvSpPr>
            <a:spLocks noChangeArrowheads="1"/>
          </p:cNvSpPr>
          <p:nvPr/>
        </p:nvSpPr>
        <p:spPr bwMode="auto">
          <a:xfrm>
            <a:off x="0" y="6365875"/>
            <a:ext cx="9144000" cy="492125"/>
          </a:xfrm>
          <a:prstGeom prst="rect">
            <a:avLst/>
          </a:prstGeom>
          <a:gradFill rotWithShape="1">
            <a:gsLst>
              <a:gs pos="0">
                <a:srgbClr val="7889FB"/>
              </a:gs>
              <a:gs pos="100000">
                <a:srgbClr val="383F74"/>
              </a:gs>
            </a:gsLst>
            <a:lin ang="0" scaled="1"/>
          </a:gradFill>
          <a:ln w="9525">
            <a:noFill/>
            <a:miter lim="800000"/>
            <a:headEnd/>
            <a:tailEnd/>
          </a:ln>
        </p:spPr>
        <p:txBody>
          <a:bodyPr wrap="none" lIns="91429" tIns="45714" rIns="91429" bIns="45714" anchor="ctr"/>
          <a:lstStyle/>
          <a:p>
            <a:pPr>
              <a:defRPr/>
            </a:pPr>
            <a:r>
              <a:rPr lang="zh-CN" altLang="en-US" sz="2000" b="1" dirty="0">
                <a:solidFill>
                  <a:schemeClr val="bg1"/>
                </a:solidFill>
                <a:latin typeface="华文新魏" pitchFamily="2" charset="-122"/>
                <a:ea typeface="华文新魏" pitchFamily="2" charset="-122"/>
              </a:rPr>
              <a:t>计算机三维动画技术</a:t>
            </a:r>
          </a:p>
        </p:txBody>
      </p:sp>
      <p:sp>
        <p:nvSpPr>
          <p:cNvPr id="10" name="矩形 9">
            <a:extLst>
              <a:ext uri="{FF2B5EF4-FFF2-40B4-BE49-F238E27FC236}">
                <a16:creationId xmlns:a16="http://schemas.microsoft.com/office/drawing/2014/main" id="{689C7DBC-50B4-43AB-9597-C4A540A76212}"/>
              </a:ext>
            </a:extLst>
          </p:cNvPr>
          <p:cNvSpPr/>
          <p:nvPr userDrawn="1"/>
        </p:nvSpPr>
        <p:spPr>
          <a:xfrm>
            <a:off x="7935913" y="6451600"/>
            <a:ext cx="1136827" cy="369320"/>
          </a:xfrm>
          <a:prstGeom prst="rect">
            <a:avLst/>
          </a:prstGeom>
        </p:spPr>
        <p:txBody>
          <a:bodyPr wrap="none" lIns="91429" tIns="45714" rIns="91429" bIns="45714">
            <a:spAutoFit/>
          </a:bodyPr>
          <a:lstStyle/>
          <a:p>
            <a:pPr>
              <a:defRPr/>
            </a:pPr>
            <a:r>
              <a:rPr lang="en-US" altLang="zh-CN" b="1" i="1">
                <a:solidFill>
                  <a:schemeClr val="bg1"/>
                </a:solidFill>
                <a:latin typeface="华文新魏" pitchFamily="2" charset="-122"/>
                <a:ea typeface="华文新魏" pitchFamily="2" charset="-122"/>
              </a:rPr>
              <a:t>2021</a:t>
            </a:r>
            <a:r>
              <a:rPr lang="zh-CN" altLang="en-US" b="1" i="1">
                <a:solidFill>
                  <a:schemeClr val="bg1"/>
                </a:solidFill>
                <a:latin typeface="华文新魏" pitchFamily="2" charset="-122"/>
                <a:ea typeface="华文新魏" pitchFamily="2" charset="-122"/>
              </a:rPr>
              <a:t>年春</a:t>
            </a:r>
            <a:endParaRPr lang="zh-CN" altLang="en-US" b="1" i="1" dirty="0">
              <a:solidFill>
                <a:schemeClr val="bg1"/>
              </a:solidFill>
              <a:latin typeface="华文新魏" pitchFamily="2" charset="-122"/>
              <a:ea typeface="华文新魏" pitchFamily="2" charset="-122"/>
            </a:endParaRPr>
          </a:p>
        </p:txBody>
      </p:sp>
      <p:pic>
        <p:nvPicPr>
          <p:cNvPr id="5128" name="Picture 21" descr="uestc">
            <a:extLst>
              <a:ext uri="{FF2B5EF4-FFF2-40B4-BE49-F238E27FC236}">
                <a16:creationId xmlns:a16="http://schemas.microsoft.com/office/drawing/2014/main" id="{F68C6BB5-95AD-4FD4-BA61-512A5A6AAF5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749300" cy="749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Lst>
  <p:transition/>
  <p:txStyles>
    <p:titleStyle>
      <a:lvl1pPr algn="l" rtl="0" eaLnBrk="0" fontAlgn="base" hangingPunct="0">
        <a:spcBef>
          <a:spcPct val="0"/>
        </a:spcBef>
        <a:spcAft>
          <a:spcPct val="0"/>
        </a:spcAft>
        <a:defRPr sz="4000" b="1">
          <a:solidFill>
            <a:schemeClr val="tx1"/>
          </a:solidFill>
          <a:latin typeface="+mj-lt"/>
          <a:ea typeface="+mj-ea"/>
          <a:cs typeface="+mj-cs"/>
        </a:defRPr>
      </a:lvl1pPr>
      <a:lvl2pPr algn="l" rtl="0" eaLnBrk="0" fontAlgn="base" hangingPunct="0">
        <a:spcBef>
          <a:spcPct val="0"/>
        </a:spcBef>
        <a:spcAft>
          <a:spcPct val="0"/>
        </a:spcAft>
        <a:defRPr sz="4000" b="1">
          <a:solidFill>
            <a:schemeClr val="tx1"/>
          </a:solidFill>
          <a:latin typeface="隶书" pitchFamily="49" charset="-122"/>
          <a:ea typeface="隶书" pitchFamily="49" charset="-122"/>
        </a:defRPr>
      </a:lvl2pPr>
      <a:lvl3pPr algn="l" rtl="0" eaLnBrk="0" fontAlgn="base" hangingPunct="0">
        <a:spcBef>
          <a:spcPct val="0"/>
        </a:spcBef>
        <a:spcAft>
          <a:spcPct val="0"/>
        </a:spcAft>
        <a:defRPr sz="4000" b="1">
          <a:solidFill>
            <a:schemeClr val="tx1"/>
          </a:solidFill>
          <a:latin typeface="隶书" pitchFamily="49" charset="-122"/>
          <a:ea typeface="隶书" pitchFamily="49" charset="-122"/>
        </a:defRPr>
      </a:lvl3pPr>
      <a:lvl4pPr algn="l" rtl="0" eaLnBrk="0" fontAlgn="base" hangingPunct="0">
        <a:spcBef>
          <a:spcPct val="0"/>
        </a:spcBef>
        <a:spcAft>
          <a:spcPct val="0"/>
        </a:spcAft>
        <a:defRPr sz="4000" b="1">
          <a:solidFill>
            <a:schemeClr val="tx1"/>
          </a:solidFill>
          <a:latin typeface="隶书" pitchFamily="49" charset="-122"/>
          <a:ea typeface="隶书" pitchFamily="49" charset="-122"/>
        </a:defRPr>
      </a:lvl4pPr>
      <a:lvl5pPr algn="l" rtl="0" eaLnBrk="0" fontAlgn="base" hangingPunct="0">
        <a:spcBef>
          <a:spcPct val="0"/>
        </a:spcBef>
        <a:spcAft>
          <a:spcPct val="0"/>
        </a:spcAft>
        <a:defRPr sz="4000" b="1">
          <a:solidFill>
            <a:schemeClr val="tx1"/>
          </a:solidFill>
          <a:latin typeface="隶书" pitchFamily="49" charset="-122"/>
          <a:ea typeface="隶书" pitchFamily="49" charset="-122"/>
        </a:defRPr>
      </a:lvl5pPr>
      <a:lvl6pPr marL="457146" algn="l" rtl="0" eaLnBrk="1" fontAlgn="base" hangingPunct="1">
        <a:spcBef>
          <a:spcPct val="0"/>
        </a:spcBef>
        <a:spcAft>
          <a:spcPct val="0"/>
        </a:spcAft>
        <a:defRPr sz="4000" b="1">
          <a:solidFill>
            <a:schemeClr val="tx1"/>
          </a:solidFill>
          <a:latin typeface="隶书" pitchFamily="49" charset="-122"/>
          <a:ea typeface="隶书" pitchFamily="49" charset="-122"/>
        </a:defRPr>
      </a:lvl6pPr>
      <a:lvl7pPr marL="914293" algn="l" rtl="0" eaLnBrk="1" fontAlgn="base" hangingPunct="1">
        <a:spcBef>
          <a:spcPct val="0"/>
        </a:spcBef>
        <a:spcAft>
          <a:spcPct val="0"/>
        </a:spcAft>
        <a:defRPr sz="4000" b="1">
          <a:solidFill>
            <a:schemeClr val="tx1"/>
          </a:solidFill>
          <a:latin typeface="隶书" pitchFamily="49" charset="-122"/>
          <a:ea typeface="隶书" pitchFamily="49" charset="-122"/>
        </a:defRPr>
      </a:lvl7pPr>
      <a:lvl8pPr marL="1371440" algn="l" rtl="0" eaLnBrk="1" fontAlgn="base" hangingPunct="1">
        <a:spcBef>
          <a:spcPct val="0"/>
        </a:spcBef>
        <a:spcAft>
          <a:spcPct val="0"/>
        </a:spcAft>
        <a:defRPr sz="4000" b="1">
          <a:solidFill>
            <a:schemeClr val="tx1"/>
          </a:solidFill>
          <a:latin typeface="隶书" pitchFamily="49" charset="-122"/>
          <a:ea typeface="隶书" pitchFamily="49" charset="-122"/>
        </a:defRPr>
      </a:lvl8pPr>
      <a:lvl9pPr marL="1828586" algn="l" rtl="0" eaLnBrk="1" fontAlgn="base" hangingPunct="1">
        <a:spcBef>
          <a:spcPct val="0"/>
        </a:spcBef>
        <a:spcAft>
          <a:spcPct val="0"/>
        </a:spcAft>
        <a:defRPr sz="4000" b="1">
          <a:solidFill>
            <a:schemeClr val="tx1"/>
          </a:solidFill>
          <a:latin typeface="隶书" pitchFamily="49" charset="-122"/>
          <a:ea typeface="隶书" pitchFamily="49" charset="-122"/>
        </a:defRPr>
      </a:lvl9pPr>
    </p:titleStyle>
    <p:bodyStyle>
      <a:lvl1pPr marL="354013" indent="-354013" algn="l" rtl="0" eaLnBrk="0" fontAlgn="base" hangingPunct="0">
        <a:lnSpc>
          <a:spcPct val="120000"/>
        </a:lnSpc>
        <a:spcBef>
          <a:spcPts val="600"/>
        </a:spcBef>
        <a:spcAft>
          <a:spcPct val="0"/>
        </a:spcAft>
        <a:buClr>
          <a:schemeClr val="tx1"/>
        </a:buClr>
        <a:buSzPct val="90000"/>
        <a:buFont typeface="Wingdings" panose="05000000000000000000" pitchFamily="2" charset="2"/>
        <a:buChar char="Ø"/>
        <a:defRPr sz="2800" b="1">
          <a:solidFill>
            <a:schemeClr val="tx1"/>
          </a:solidFill>
          <a:latin typeface="楷体_GB2312" pitchFamily="49" charset="-122"/>
          <a:ea typeface="楷体_GB2312" pitchFamily="49" charset="-122"/>
          <a:cs typeface="+mn-cs"/>
        </a:defRPr>
      </a:lvl1pPr>
      <a:lvl2pPr marL="898525" indent="-363538" algn="l" rtl="0" eaLnBrk="0" fontAlgn="base" hangingPunct="0">
        <a:lnSpc>
          <a:spcPct val="120000"/>
        </a:lnSpc>
        <a:spcBef>
          <a:spcPts val="600"/>
        </a:spcBef>
        <a:spcAft>
          <a:spcPct val="0"/>
        </a:spcAft>
        <a:buSzPct val="80000"/>
        <a:buFont typeface="Wingdings" panose="05000000000000000000" pitchFamily="2" charset="2"/>
        <a:buChar char="Ø"/>
        <a:defRPr sz="2800" b="1">
          <a:solidFill>
            <a:schemeClr val="tx1"/>
          </a:solidFill>
          <a:latin typeface="楷体_GB2312" pitchFamily="49" charset="-122"/>
          <a:ea typeface="楷体_GB2312" pitchFamily="49" charset="-122"/>
        </a:defRPr>
      </a:lvl2pPr>
      <a:lvl3pPr marL="1522413" indent="-442913" algn="l" rtl="0" eaLnBrk="0" fontAlgn="base" hangingPunct="0">
        <a:lnSpc>
          <a:spcPct val="120000"/>
        </a:lnSpc>
        <a:spcBef>
          <a:spcPts val="600"/>
        </a:spcBef>
        <a:spcAft>
          <a:spcPct val="0"/>
        </a:spcAft>
        <a:buSzPct val="80000"/>
        <a:buFont typeface="Wingdings" panose="05000000000000000000" pitchFamily="2" charset="2"/>
        <a:buChar char="l"/>
        <a:defRPr sz="2800" b="1">
          <a:solidFill>
            <a:schemeClr val="tx1"/>
          </a:solidFill>
          <a:latin typeface="楷体_GB2312" pitchFamily="49" charset="-122"/>
          <a:ea typeface="楷体_GB2312" pitchFamily="49" charset="-122"/>
        </a:defRPr>
      </a:lvl3pPr>
      <a:lvl4pPr marL="1600200" indent="-169863" algn="l" rtl="0" eaLnBrk="0" fontAlgn="base" hangingPunct="0">
        <a:lnSpc>
          <a:spcPct val="120000"/>
        </a:lnSpc>
        <a:spcBef>
          <a:spcPts val="600"/>
        </a:spcBef>
        <a:spcAft>
          <a:spcPct val="0"/>
        </a:spcAft>
        <a:buClr>
          <a:schemeClr val="tx2"/>
        </a:buClr>
        <a:buFont typeface="Wingdings" panose="05000000000000000000" pitchFamily="2" charset="2"/>
        <a:buChar char="§"/>
        <a:defRPr sz="2800" b="1">
          <a:solidFill>
            <a:schemeClr val="tx1"/>
          </a:solidFill>
          <a:latin typeface="楷体_GB2312" pitchFamily="49" charset="-122"/>
          <a:ea typeface="楷体_GB2312" pitchFamily="49" charset="-122"/>
        </a:defRPr>
      </a:lvl4pPr>
      <a:lvl5pPr marL="1951038" indent="-169863" algn="l" rtl="0" eaLnBrk="0" fontAlgn="base" hangingPunct="0">
        <a:lnSpc>
          <a:spcPct val="120000"/>
        </a:lnSpc>
        <a:spcBef>
          <a:spcPts val="600"/>
        </a:spcBef>
        <a:spcAft>
          <a:spcPct val="0"/>
        </a:spcAft>
        <a:buClr>
          <a:schemeClr val="accent1"/>
        </a:buClr>
        <a:buFont typeface="Wingdings" panose="05000000000000000000" pitchFamily="2" charset="2"/>
        <a:buChar char="§"/>
        <a:defRPr sz="2800" b="1">
          <a:solidFill>
            <a:schemeClr val="tx1"/>
          </a:solidFill>
          <a:latin typeface="楷体_GB2312" pitchFamily="49" charset="-122"/>
          <a:ea typeface="楷体_GB2312" pitchFamily="49" charset="-122"/>
        </a:defRPr>
      </a:lvl5pPr>
      <a:lvl6pPr marL="2409543" indent="-171430" algn="l" rtl="0" eaLnBrk="1" fontAlgn="base" hangingPunct="1">
        <a:lnSpc>
          <a:spcPct val="120000"/>
        </a:lnSpc>
        <a:spcBef>
          <a:spcPct val="20000"/>
        </a:spcBef>
        <a:spcAft>
          <a:spcPct val="0"/>
        </a:spcAft>
        <a:buClr>
          <a:schemeClr val="accent1"/>
        </a:buClr>
        <a:buFont typeface="Wingdings" pitchFamily="2" charset="2"/>
        <a:buChar char="§"/>
        <a:defRPr sz="2800">
          <a:solidFill>
            <a:schemeClr val="tx1"/>
          </a:solidFill>
          <a:latin typeface="+mn-lt"/>
          <a:ea typeface="+mn-ea"/>
        </a:defRPr>
      </a:lvl6pPr>
      <a:lvl7pPr marL="2866690" indent="-171430" algn="l" rtl="0" eaLnBrk="1" fontAlgn="base" hangingPunct="1">
        <a:lnSpc>
          <a:spcPct val="120000"/>
        </a:lnSpc>
        <a:spcBef>
          <a:spcPct val="20000"/>
        </a:spcBef>
        <a:spcAft>
          <a:spcPct val="0"/>
        </a:spcAft>
        <a:buClr>
          <a:schemeClr val="accent1"/>
        </a:buClr>
        <a:buFont typeface="Wingdings" pitchFamily="2" charset="2"/>
        <a:buChar char="§"/>
        <a:defRPr sz="2800">
          <a:solidFill>
            <a:schemeClr val="tx1"/>
          </a:solidFill>
          <a:latin typeface="+mn-lt"/>
          <a:ea typeface="+mn-ea"/>
        </a:defRPr>
      </a:lvl7pPr>
      <a:lvl8pPr marL="3323836" indent="-171430" algn="l" rtl="0" eaLnBrk="1" fontAlgn="base" hangingPunct="1">
        <a:lnSpc>
          <a:spcPct val="120000"/>
        </a:lnSpc>
        <a:spcBef>
          <a:spcPct val="20000"/>
        </a:spcBef>
        <a:spcAft>
          <a:spcPct val="0"/>
        </a:spcAft>
        <a:buClr>
          <a:schemeClr val="accent1"/>
        </a:buClr>
        <a:buFont typeface="Wingdings" pitchFamily="2" charset="2"/>
        <a:buChar char="§"/>
        <a:defRPr sz="2800">
          <a:solidFill>
            <a:schemeClr val="tx1"/>
          </a:solidFill>
          <a:latin typeface="+mn-lt"/>
          <a:ea typeface="+mn-ea"/>
        </a:defRPr>
      </a:lvl8pPr>
      <a:lvl9pPr marL="3780983" indent="-171430" algn="l" rtl="0" eaLnBrk="1" fontAlgn="base" hangingPunct="1">
        <a:lnSpc>
          <a:spcPct val="120000"/>
        </a:lnSpc>
        <a:spcBef>
          <a:spcPct val="20000"/>
        </a:spcBef>
        <a:spcAft>
          <a:spcPct val="0"/>
        </a:spcAft>
        <a:buClr>
          <a:schemeClr val="accent1"/>
        </a:buClr>
        <a:buFont typeface="Wingdings" pitchFamily="2" charset="2"/>
        <a:buChar char="§"/>
        <a:defRPr sz="2800">
          <a:solidFill>
            <a:schemeClr val="tx1"/>
          </a:solidFill>
          <a:latin typeface="+mn-lt"/>
          <a:ea typeface="+mn-ea"/>
        </a:defRPr>
      </a:lvl9pPr>
    </p:bodyStyle>
    <p:otherStyle>
      <a:defPPr>
        <a:defRPr lang="zh-CN"/>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control" Target="../activeX/activeX1.xml"/><Relationship Id="rId7" Type="http://schemas.openxmlformats.org/officeDocument/2006/relationships/image" Target="../media/image19.png"/><Relationship Id="rId2" Type="http://schemas.openxmlformats.org/officeDocument/2006/relationships/video" Target="file:///D:\caihb_work_20170616\4course\&#30740;&#31350;&#29983;\&#35745;&#31639;&#26426;&#19977;&#32500;&#21160;&#30011;&#25216;&#26415;\&#25945;&#36741;&#35270;&#39057;\chapter1\particles.wmv" TargetMode="External"/><Relationship Id="rId1" Type="http://schemas.microsoft.com/office/2007/relationships/media" Target="file:///D:\caihb_work_20170616\4course\&#30740;&#31350;&#29983;\&#35745;&#31639;&#26426;&#19977;&#32500;&#21160;&#30011;&#25216;&#26415;\&#25945;&#36741;&#35270;&#39057;\chapter1\particles.wmv" TargetMode="External"/><Relationship Id="rId6" Type="http://schemas.openxmlformats.org/officeDocument/2006/relationships/slideLayout" Target="../slideLayouts/slideLayout3.xml"/><Relationship Id="rId5" Type="http://schemas.openxmlformats.org/officeDocument/2006/relationships/control" Target="../activeX/activeX3.xml"/><Relationship Id="rId4" Type="http://schemas.openxmlformats.org/officeDocument/2006/relationships/control" Target="../activeX/activeX2.xml"/></Relationships>
</file>

<file path=ppt/slides/_rels/slide13.xml.rels><?xml version="1.0" encoding="UTF-8" standalone="yes"?>
<Relationships xmlns="http://schemas.openxmlformats.org/package/2006/relationships"><Relationship Id="rId3" Type="http://schemas.openxmlformats.org/officeDocument/2006/relationships/control" Target="../activeX/activeX4.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20.wmf"/><Relationship Id="rId5" Type="http://schemas.openxmlformats.org/officeDocument/2006/relationships/image" Target="../media/image21.png"/><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control" Target="../activeX/activeX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20.wmf"/><Relationship Id="rId5" Type="http://schemas.openxmlformats.org/officeDocument/2006/relationships/image" Target="../media/image23.png"/><Relationship Id="rId4"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avi"/><Relationship Id="rId1" Type="http://schemas.microsoft.com/office/2007/relationships/media" Target="../media/media6.avi"/><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avi"/><Relationship Id="rId1" Type="http://schemas.microsoft.com/office/2007/relationships/media" Target="../media/media7.avi"/><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wmv"/><Relationship Id="rId1" Type="http://schemas.microsoft.com/office/2007/relationships/media" Target="../media/media8.wmv"/><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gi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4.emf"/><Relationship Id="rId2" Type="http://schemas.openxmlformats.org/officeDocument/2006/relationships/image" Target="../media/image45.gif"/><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oleObject" Target="../embeddings/oleObject3.bin"/><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4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e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video" Target="file:///D:\cai\course\&#30740;&#31350;&#29983;\&#35745;&#31639;&#26426;&#19977;&#32500;&#21160;&#30011;&#25216;&#26415;\&#25945;&#36741;&#35270;&#39057;\&#31532;1&#31456;\splash.wmv"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ideo" Target="file:///D:\cai\course\&#30740;&#31350;&#29983;\&#35745;&#31639;&#26426;&#19977;&#32500;&#21160;&#30011;&#25216;&#26415;\&#25945;&#36741;&#35270;&#39057;\&#31532;1&#31456;\Motion%20Retargeting.wmv"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image" Target="../media/image88.gif"/><Relationship Id="rId5" Type="http://schemas.openxmlformats.org/officeDocument/2006/relationships/image" Target="../media/image87.jpeg"/><Relationship Id="rId4" Type="http://schemas.openxmlformats.org/officeDocument/2006/relationships/image" Target="../media/image86.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id="{288610FC-E96E-4F48-ABE2-0A42C8474C80}"/>
              </a:ext>
            </a:extLst>
          </p:cNvPr>
          <p:cNvSpPr>
            <a:spLocks noGrp="1" noChangeArrowheads="1"/>
          </p:cNvSpPr>
          <p:nvPr>
            <p:ph type="ctrTitle" idx="4294967295"/>
          </p:nvPr>
        </p:nvSpPr>
        <p:spPr>
          <a:xfrm>
            <a:off x="0" y="1612900"/>
            <a:ext cx="9144000" cy="1016000"/>
          </a:xfrm>
          <a:prstGeom prst="rect">
            <a:avLst/>
          </a:prstGeom>
          <a:solidFill>
            <a:schemeClr val="tx2">
              <a:lumMod val="20000"/>
              <a:lumOff val="80000"/>
            </a:schemeClr>
          </a:solidFill>
        </p:spPr>
        <p:txBody>
          <a:bodyPr lIns="91429" tIns="45714" rIns="91429" bIns="45714">
            <a:spAutoFit/>
          </a:bodyPr>
          <a:lstStyle/>
          <a:p>
            <a:pPr algn="ctr" eaLnBrk="1" hangingPunct="1">
              <a:defRPr/>
            </a:pPr>
            <a:r>
              <a:rPr lang="zh-CN" altLang="en-US" sz="6000" dirty="0">
                <a:solidFill>
                  <a:srgbClr val="C00000"/>
                </a:solidFill>
              </a:rPr>
              <a:t>计算机三维动画技术</a:t>
            </a:r>
          </a:p>
        </p:txBody>
      </p:sp>
      <p:sp>
        <p:nvSpPr>
          <p:cNvPr id="5" name="Rectangle 4">
            <a:extLst>
              <a:ext uri="{FF2B5EF4-FFF2-40B4-BE49-F238E27FC236}">
                <a16:creationId xmlns:a16="http://schemas.microsoft.com/office/drawing/2014/main" id="{17812685-8052-4C7B-BAA9-DFE6D61D8C7B}"/>
              </a:ext>
            </a:extLst>
          </p:cNvPr>
          <p:cNvSpPr txBox="1">
            <a:spLocks noChangeArrowheads="1"/>
          </p:cNvSpPr>
          <p:nvPr/>
        </p:nvSpPr>
        <p:spPr>
          <a:xfrm>
            <a:off x="0" y="3586163"/>
            <a:ext cx="9144000" cy="1285875"/>
          </a:xfrm>
          <a:prstGeom prst="rect">
            <a:avLst/>
          </a:prstGeom>
          <a:solidFill>
            <a:schemeClr val="tx2">
              <a:lumMod val="20000"/>
              <a:lumOff val="80000"/>
            </a:schemeClr>
          </a:solidFill>
        </p:spPr>
        <p:txBody>
          <a:bodyPr anchor="ctr"/>
          <a:lstStyle/>
          <a:p>
            <a:pPr algn="ctr">
              <a:defRPr/>
            </a:pPr>
            <a:r>
              <a:rPr lang="en-US" altLang="zh-CN" sz="3600" b="1" kern="0" dirty="0">
                <a:solidFill>
                  <a:srgbClr val="C00000"/>
                </a:solidFill>
                <a:latin typeface="Times New Roman" pitchFamily="18" charset="0"/>
                <a:ea typeface="+mj-ea"/>
                <a:cs typeface="Times New Roman" pitchFamily="18" charset="0"/>
              </a:rPr>
              <a:t>Chapter 1 Computer Animation Overview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7E61F98-9E89-445F-A7CF-BA8B9AE72692}"/>
              </a:ext>
            </a:extLst>
          </p:cNvPr>
          <p:cNvSpPr>
            <a:spLocks noGrp="1" noChangeArrowheads="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4. </a:t>
            </a:r>
            <a:r>
              <a:rPr lang="zh-CN" altLang="en-US">
                <a:latin typeface="Times New Roman" panose="02020603050405020304" pitchFamily="18" charset="0"/>
                <a:cs typeface="Times New Roman" panose="02020603050405020304" pitchFamily="18" charset="0"/>
              </a:rPr>
              <a:t>计算机动画的特点</a:t>
            </a:r>
          </a:p>
        </p:txBody>
      </p:sp>
      <p:sp>
        <p:nvSpPr>
          <p:cNvPr id="15363" name="Rectangle 3">
            <a:extLst>
              <a:ext uri="{FF2B5EF4-FFF2-40B4-BE49-F238E27FC236}">
                <a16:creationId xmlns:a16="http://schemas.microsoft.com/office/drawing/2014/main" id="{A01CF1F2-BE51-4312-82F1-26C445EA1E02}"/>
              </a:ext>
            </a:extLst>
          </p:cNvPr>
          <p:cNvSpPr>
            <a:spLocks noGrp="1" noChangeArrowheads="1"/>
          </p:cNvSpPr>
          <p:nvPr>
            <p:ph idx="4294967295"/>
          </p:nvPr>
        </p:nvSpPr>
        <p:spPr>
          <a:xfrm>
            <a:off x="415115" y="1087438"/>
            <a:ext cx="8283575" cy="1595040"/>
          </a:xfrm>
        </p:spPr>
        <p:txBody>
          <a:bodyPr/>
          <a:lstStyle/>
          <a:p>
            <a:pPr eaLnBrk="1" hangingPunct="1">
              <a:buClrTx/>
            </a:pPr>
            <a:r>
              <a:rPr lang="zh-CN" altLang="en-US" dirty="0">
                <a:latin typeface="宋体" panose="02010600030101010101" pitchFamily="2" charset="-122"/>
              </a:rPr>
              <a:t>动画是指把一些原本没有生命（不活动）的东西，经过制作成影片（或电视）并放映后,成为有生命的东西</a:t>
            </a:r>
            <a:endParaRPr lang="zh-CN" altLang="en-US" sz="2400" dirty="0">
              <a:latin typeface="宋体" panose="02010600030101010101" pitchFamily="2" charset="-122"/>
            </a:endParaRPr>
          </a:p>
        </p:txBody>
      </p:sp>
      <p:grpSp>
        <p:nvGrpSpPr>
          <p:cNvPr id="15364" name="组合 3">
            <a:extLst>
              <a:ext uri="{FF2B5EF4-FFF2-40B4-BE49-F238E27FC236}">
                <a16:creationId xmlns:a16="http://schemas.microsoft.com/office/drawing/2014/main" id="{5C11C829-B436-4773-B171-D10CF7FFB811}"/>
              </a:ext>
            </a:extLst>
          </p:cNvPr>
          <p:cNvGrpSpPr>
            <a:grpSpLocks/>
          </p:cNvGrpSpPr>
          <p:nvPr/>
        </p:nvGrpSpPr>
        <p:grpSpPr bwMode="auto">
          <a:xfrm>
            <a:off x="5772150" y="4629150"/>
            <a:ext cx="2971800" cy="1066800"/>
            <a:chOff x="809596" y="1835135"/>
            <a:chExt cx="2971800" cy="1066800"/>
          </a:xfrm>
        </p:grpSpPr>
        <p:grpSp>
          <p:nvGrpSpPr>
            <p:cNvPr id="15366" name="Group 10">
              <a:extLst>
                <a:ext uri="{FF2B5EF4-FFF2-40B4-BE49-F238E27FC236}">
                  <a16:creationId xmlns:a16="http://schemas.microsoft.com/office/drawing/2014/main" id="{4754B76D-4180-4185-B4FF-402FB1112729}"/>
                </a:ext>
              </a:extLst>
            </p:cNvPr>
            <p:cNvGrpSpPr>
              <a:grpSpLocks/>
            </p:cNvGrpSpPr>
            <p:nvPr/>
          </p:nvGrpSpPr>
          <p:grpSpPr bwMode="auto">
            <a:xfrm>
              <a:off x="809596" y="1835135"/>
              <a:ext cx="990600" cy="1066800"/>
              <a:chOff x="480" y="1296"/>
              <a:chExt cx="624" cy="672"/>
            </a:xfrm>
          </p:grpSpPr>
          <p:sp>
            <p:nvSpPr>
              <p:cNvPr id="15395" name="Rectangle 11">
                <a:extLst>
                  <a:ext uri="{FF2B5EF4-FFF2-40B4-BE49-F238E27FC236}">
                    <a16:creationId xmlns:a16="http://schemas.microsoft.com/office/drawing/2014/main" id="{07490886-7976-48F6-B39D-1FF8E781BA91}"/>
                  </a:ext>
                </a:extLst>
              </p:cNvPr>
              <p:cNvSpPr>
                <a:spLocks noChangeArrowheads="1"/>
              </p:cNvSpPr>
              <p:nvPr/>
            </p:nvSpPr>
            <p:spPr bwMode="auto">
              <a:xfrm>
                <a:off x="480" y="1296"/>
                <a:ext cx="624" cy="672"/>
              </a:xfrm>
              <a:prstGeom prst="rect">
                <a:avLst/>
              </a:prstGeom>
              <a:solidFill>
                <a:srgbClr val="33CC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96" name="Rectangle 12">
                <a:extLst>
                  <a:ext uri="{FF2B5EF4-FFF2-40B4-BE49-F238E27FC236}">
                    <a16:creationId xmlns:a16="http://schemas.microsoft.com/office/drawing/2014/main" id="{7632C2F6-1C71-454D-A77C-CEE4CCF01052}"/>
                  </a:ext>
                </a:extLst>
              </p:cNvPr>
              <p:cNvSpPr>
                <a:spLocks noChangeArrowheads="1"/>
              </p:cNvSpPr>
              <p:nvPr/>
            </p:nvSpPr>
            <p:spPr bwMode="auto">
              <a:xfrm>
                <a:off x="528"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97" name="Rectangle 13">
                <a:extLst>
                  <a:ext uri="{FF2B5EF4-FFF2-40B4-BE49-F238E27FC236}">
                    <a16:creationId xmlns:a16="http://schemas.microsoft.com/office/drawing/2014/main" id="{FCB8EBA8-2C90-4E1B-8EED-B2FD2AA806E4}"/>
                  </a:ext>
                </a:extLst>
              </p:cNvPr>
              <p:cNvSpPr>
                <a:spLocks noChangeArrowheads="1"/>
              </p:cNvSpPr>
              <p:nvPr/>
            </p:nvSpPr>
            <p:spPr bwMode="auto">
              <a:xfrm>
                <a:off x="624"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98" name="Rectangle 14">
                <a:extLst>
                  <a:ext uri="{FF2B5EF4-FFF2-40B4-BE49-F238E27FC236}">
                    <a16:creationId xmlns:a16="http://schemas.microsoft.com/office/drawing/2014/main" id="{696B00CD-CF61-4DA9-AFDB-C63F1E5E27AA}"/>
                  </a:ext>
                </a:extLst>
              </p:cNvPr>
              <p:cNvSpPr>
                <a:spLocks noChangeArrowheads="1"/>
              </p:cNvSpPr>
              <p:nvPr/>
            </p:nvSpPr>
            <p:spPr bwMode="auto">
              <a:xfrm>
                <a:off x="912"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99" name="Rectangle 15">
                <a:extLst>
                  <a:ext uri="{FF2B5EF4-FFF2-40B4-BE49-F238E27FC236}">
                    <a16:creationId xmlns:a16="http://schemas.microsoft.com/office/drawing/2014/main" id="{2BEDA678-E27B-4B16-B885-DF31DCA6C5BC}"/>
                  </a:ext>
                </a:extLst>
              </p:cNvPr>
              <p:cNvSpPr>
                <a:spLocks noChangeArrowheads="1"/>
              </p:cNvSpPr>
              <p:nvPr/>
            </p:nvSpPr>
            <p:spPr bwMode="auto">
              <a:xfrm>
                <a:off x="528"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00" name="Rectangle 16">
                <a:extLst>
                  <a:ext uri="{FF2B5EF4-FFF2-40B4-BE49-F238E27FC236}">
                    <a16:creationId xmlns:a16="http://schemas.microsoft.com/office/drawing/2014/main" id="{6C8B6FD3-34D4-41BB-B78B-EB9E6D8904C4}"/>
                  </a:ext>
                </a:extLst>
              </p:cNvPr>
              <p:cNvSpPr>
                <a:spLocks noChangeArrowheads="1"/>
              </p:cNvSpPr>
              <p:nvPr/>
            </p:nvSpPr>
            <p:spPr bwMode="auto">
              <a:xfrm>
                <a:off x="624"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01" name="Rectangle 17">
                <a:extLst>
                  <a:ext uri="{FF2B5EF4-FFF2-40B4-BE49-F238E27FC236}">
                    <a16:creationId xmlns:a16="http://schemas.microsoft.com/office/drawing/2014/main" id="{372E3EE0-4F47-4E9F-AC27-AA20B22D443E}"/>
                  </a:ext>
                </a:extLst>
              </p:cNvPr>
              <p:cNvSpPr>
                <a:spLocks noChangeArrowheads="1"/>
              </p:cNvSpPr>
              <p:nvPr/>
            </p:nvSpPr>
            <p:spPr bwMode="auto">
              <a:xfrm>
                <a:off x="720"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02" name="Rectangle 18">
                <a:extLst>
                  <a:ext uri="{FF2B5EF4-FFF2-40B4-BE49-F238E27FC236}">
                    <a16:creationId xmlns:a16="http://schemas.microsoft.com/office/drawing/2014/main" id="{766B70F0-656E-4D92-A5FF-E46F11AB69D7}"/>
                  </a:ext>
                </a:extLst>
              </p:cNvPr>
              <p:cNvSpPr>
                <a:spLocks noChangeArrowheads="1"/>
              </p:cNvSpPr>
              <p:nvPr/>
            </p:nvSpPr>
            <p:spPr bwMode="auto">
              <a:xfrm>
                <a:off x="1008"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03" name="Rectangle 19">
                <a:extLst>
                  <a:ext uri="{FF2B5EF4-FFF2-40B4-BE49-F238E27FC236}">
                    <a16:creationId xmlns:a16="http://schemas.microsoft.com/office/drawing/2014/main" id="{156779D0-3377-4025-A1C4-73ED38612F32}"/>
                  </a:ext>
                </a:extLst>
              </p:cNvPr>
              <p:cNvSpPr>
                <a:spLocks noChangeArrowheads="1"/>
              </p:cNvSpPr>
              <p:nvPr/>
            </p:nvSpPr>
            <p:spPr bwMode="auto">
              <a:xfrm>
                <a:off x="816"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 name="Rectangle 20">
                <a:extLst>
                  <a:ext uri="{FF2B5EF4-FFF2-40B4-BE49-F238E27FC236}">
                    <a16:creationId xmlns:a16="http://schemas.microsoft.com/office/drawing/2014/main" id="{937655BE-9266-478E-A10D-3684BCAFA8FA}"/>
                  </a:ext>
                </a:extLst>
              </p:cNvPr>
              <p:cNvSpPr>
                <a:spLocks noChangeArrowheads="1"/>
              </p:cNvSpPr>
              <p:nvPr/>
            </p:nvSpPr>
            <p:spPr bwMode="auto">
              <a:xfrm>
                <a:off x="528" y="1440"/>
                <a:ext cx="528" cy="384"/>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2700000" scaled="1"/>
              </a:gradFill>
              <a:ln w="9525">
                <a:solidFill>
                  <a:schemeClr val="tx1"/>
                </a:solidFill>
                <a:miter lim="800000"/>
                <a:headEnd/>
                <a:tailEnd/>
              </a:ln>
              <a:effectLst/>
            </p:spPr>
            <p:txBody>
              <a:bodyPr wrap="none" anchor="ctr"/>
              <a:lstStyle/>
              <a:p>
                <a:pPr>
                  <a:defRPr/>
                </a:pPr>
                <a:endParaRPr lang="zh-CN" altLang="en-US"/>
              </a:p>
            </p:txBody>
          </p:sp>
          <p:sp>
            <p:nvSpPr>
              <p:cNvPr id="15405" name="Rectangle 21">
                <a:extLst>
                  <a:ext uri="{FF2B5EF4-FFF2-40B4-BE49-F238E27FC236}">
                    <a16:creationId xmlns:a16="http://schemas.microsoft.com/office/drawing/2014/main" id="{585F660D-F6E8-4A4A-A1A0-36DA1CFB6FF5}"/>
                  </a:ext>
                </a:extLst>
              </p:cNvPr>
              <p:cNvSpPr>
                <a:spLocks noChangeArrowheads="1"/>
              </p:cNvSpPr>
              <p:nvPr/>
            </p:nvSpPr>
            <p:spPr bwMode="auto">
              <a:xfrm>
                <a:off x="720"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06" name="Rectangle 22">
                <a:extLst>
                  <a:ext uri="{FF2B5EF4-FFF2-40B4-BE49-F238E27FC236}">
                    <a16:creationId xmlns:a16="http://schemas.microsoft.com/office/drawing/2014/main" id="{66EA1928-A05D-4B27-A8FA-359B51DA5F11}"/>
                  </a:ext>
                </a:extLst>
              </p:cNvPr>
              <p:cNvSpPr>
                <a:spLocks noChangeArrowheads="1"/>
              </p:cNvSpPr>
              <p:nvPr/>
            </p:nvSpPr>
            <p:spPr bwMode="auto">
              <a:xfrm>
                <a:off x="816"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07" name="Rectangle 23">
                <a:extLst>
                  <a:ext uri="{FF2B5EF4-FFF2-40B4-BE49-F238E27FC236}">
                    <a16:creationId xmlns:a16="http://schemas.microsoft.com/office/drawing/2014/main" id="{0E88F7DD-249F-4D76-813B-D8D206B35049}"/>
                  </a:ext>
                </a:extLst>
              </p:cNvPr>
              <p:cNvSpPr>
                <a:spLocks noChangeArrowheads="1"/>
              </p:cNvSpPr>
              <p:nvPr/>
            </p:nvSpPr>
            <p:spPr bwMode="auto">
              <a:xfrm>
                <a:off x="912"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408" name="Rectangle 24">
                <a:extLst>
                  <a:ext uri="{FF2B5EF4-FFF2-40B4-BE49-F238E27FC236}">
                    <a16:creationId xmlns:a16="http://schemas.microsoft.com/office/drawing/2014/main" id="{B662F75A-A2D9-4687-AA5E-E58159DFB4D6}"/>
                  </a:ext>
                </a:extLst>
              </p:cNvPr>
              <p:cNvSpPr>
                <a:spLocks noChangeArrowheads="1"/>
              </p:cNvSpPr>
              <p:nvPr/>
            </p:nvSpPr>
            <p:spPr bwMode="auto">
              <a:xfrm>
                <a:off x="1008"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5367" name="Rectangle 25">
              <a:extLst>
                <a:ext uri="{FF2B5EF4-FFF2-40B4-BE49-F238E27FC236}">
                  <a16:creationId xmlns:a16="http://schemas.microsoft.com/office/drawing/2014/main" id="{5D3F9BF5-C866-44A0-9CA4-56607D8F6534}"/>
                </a:ext>
              </a:extLst>
            </p:cNvPr>
            <p:cNvSpPr>
              <a:spLocks noChangeArrowheads="1"/>
            </p:cNvSpPr>
            <p:nvPr/>
          </p:nvSpPr>
          <p:spPr bwMode="auto">
            <a:xfrm>
              <a:off x="1800196" y="1835135"/>
              <a:ext cx="990600" cy="1066800"/>
            </a:xfrm>
            <a:prstGeom prst="rect">
              <a:avLst/>
            </a:prstGeom>
            <a:solidFill>
              <a:srgbClr val="33CC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68" name="Rectangle 26">
              <a:extLst>
                <a:ext uri="{FF2B5EF4-FFF2-40B4-BE49-F238E27FC236}">
                  <a16:creationId xmlns:a16="http://schemas.microsoft.com/office/drawing/2014/main" id="{E1EA1FC8-F036-4E1A-B7D7-88F216A8F32C}"/>
                </a:ext>
              </a:extLst>
            </p:cNvPr>
            <p:cNvSpPr>
              <a:spLocks noChangeArrowheads="1"/>
            </p:cNvSpPr>
            <p:nvPr/>
          </p:nvSpPr>
          <p:spPr bwMode="auto">
            <a:xfrm>
              <a:off x="18763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69" name="Rectangle 27">
              <a:extLst>
                <a:ext uri="{FF2B5EF4-FFF2-40B4-BE49-F238E27FC236}">
                  <a16:creationId xmlns:a16="http://schemas.microsoft.com/office/drawing/2014/main" id="{2BEBC4B6-BDC1-4033-9C03-95A49DA72870}"/>
                </a:ext>
              </a:extLst>
            </p:cNvPr>
            <p:cNvSpPr>
              <a:spLocks noChangeArrowheads="1"/>
            </p:cNvSpPr>
            <p:nvPr/>
          </p:nvSpPr>
          <p:spPr bwMode="auto">
            <a:xfrm>
              <a:off x="20287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70" name="Rectangle 28">
              <a:extLst>
                <a:ext uri="{FF2B5EF4-FFF2-40B4-BE49-F238E27FC236}">
                  <a16:creationId xmlns:a16="http://schemas.microsoft.com/office/drawing/2014/main" id="{D8A538A2-8CF6-4F5F-8B17-A4690AE3FA68}"/>
                </a:ext>
              </a:extLst>
            </p:cNvPr>
            <p:cNvSpPr>
              <a:spLocks noChangeArrowheads="1"/>
            </p:cNvSpPr>
            <p:nvPr/>
          </p:nvSpPr>
          <p:spPr bwMode="auto">
            <a:xfrm>
              <a:off x="24859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71" name="Rectangle 29">
              <a:extLst>
                <a:ext uri="{FF2B5EF4-FFF2-40B4-BE49-F238E27FC236}">
                  <a16:creationId xmlns:a16="http://schemas.microsoft.com/office/drawing/2014/main" id="{17239E9D-E767-4F57-8132-532612040140}"/>
                </a:ext>
              </a:extLst>
            </p:cNvPr>
            <p:cNvSpPr>
              <a:spLocks noChangeArrowheads="1"/>
            </p:cNvSpPr>
            <p:nvPr/>
          </p:nvSpPr>
          <p:spPr bwMode="auto">
            <a:xfrm>
              <a:off x="18763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72" name="Rectangle 30">
              <a:extLst>
                <a:ext uri="{FF2B5EF4-FFF2-40B4-BE49-F238E27FC236}">
                  <a16:creationId xmlns:a16="http://schemas.microsoft.com/office/drawing/2014/main" id="{F92CA35B-991A-40EC-8A9B-927915E93105}"/>
                </a:ext>
              </a:extLst>
            </p:cNvPr>
            <p:cNvSpPr>
              <a:spLocks noChangeArrowheads="1"/>
            </p:cNvSpPr>
            <p:nvPr/>
          </p:nvSpPr>
          <p:spPr bwMode="auto">
            <a:xfrm>
              <a:off x="20287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73" name="Rectangle 31">
              <a:extLst>
                <a:ext uri="{FF2B5EF4-FFF2-40B4-BE49-F238E27FC236}">
                  <a16:creationId xmlns:a16="http://schemas.microsoft.com/office/drawing/2014/main" id="{872709BE-2147-41B8-A1F6-3BA16880C6F3}"/>
                </a:ext>
              </a:extLst>
            </p:cNvPr>
            <p:cNvSpPr>
              <a:spLocks noChangeArrowheads="1"/>
            </p:cNvSpPr>
            <p:nvPr/>
          </p:nvSpPr>
          <p:spPr bwMode="auto">
            <a:xfrm>
              <a:off x="21811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74" name="Rectangle 32">
              <a:extLst>
                <a:ext uri="{FF2B5EF4-FFF2-40B4-BE49-F238E27FC236}">
                  <a16:creationId xmlns:a16="http://schemas.microsoft.com/office/drawing/2014/main" id="{331ADA6A-3100-4E5D-B896-D9D87CD41213}"/>
                </a:ext>
              </a:extLst>
            </p:cNvPr>
            <p:cNvSpPr>
              <a:spLocks noChangeArrowheads="1"/>
            </p:cNvSpPr>
            <p:nvPr/>
          </p:nvSpPr>
          <p:spPr bwMode="auto">
            <a:xfrm>
              <a:off x="26383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75" name="Rectangle 33">
              <a:extLst>
                <a:ext uri="{FF2B5EF4-FFF2-40B4-BE49-F238E27FC236}">
                  <a16:creationId xmlns:a16="http://schemas.microsoft.com/office/drawing/2014/main" id="{A53E6696-5267-434D-B96F-89DA3EFEBF4A}"/>
                </a:ext>
              </a:extLst>
            </p:cNvPr>
            <p:cNvSpPr>
              <a:spLocks noChangeArrowheads="1"/>
            </p:cNvSpPr>
            <p:nvPr/>
          </p:nvSpPr>
          <p:spPr bwMode="auto">
            <a:xfrm>
              <a:off x="23335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76" name="Rectangle 34">
              <a:extLst>
                <a:ext uri="{FF2B5EF4-FFF2-40B4-BE49-F238E27FC236}">
                  <a16:creationId xmlns:a16="http://schemas.microsoft.com/office/drawing/2014/main" id="{154980B0-675E-4E00-A6DF-BC096CE464EA}"/>
                </a:ext>
              </a:extLst>
            </p:cNvPr>
            <p:cNvSpPr>
              <a:spLocks noChangeArrowheads="1"/>
            </p:cNvSpPr>
            <p:nvPr/>
          </p:nvSpPr>
          <p:spPr bwMode="auto">
            <a:xfrm>
              <a:off x="1876396" y="2063735"/>
              <a:ext cx="838200" cy="609600"/>
            </a:xfrm>
            <a:prstGeom prst="rect">
              <a:avLst/>
            </a:prstGeom>
            <a:gradFill rotWithShape="0">
              <a:gsLst>
                <a:gs pos="0">
                  <a:srgbClr val="764747"/>
                </a:gs>
                <a:gs pos="50000">
                  <a:srgbClr val="FF9999"/>
                </a:gs>
                <a:gs pos="100000">
                  <a:srgbClr val="764747"/>
                </a:gs>
              </a:gsLst>
              <a:lin ang="2700000" scaled="1"/>
            </a:gra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77" name="Rectangle 35">
              <a:extLst>
                <a:ext uri="{FF2B5EF4-FFF2-40B4-BE49-F238E27FC236}">
                  <a16:creationId xmlns:a16="http://schemas.microsoft.com/office/drawing/2014/main" id="{775275EC-7F06-4FF0-9D68-172356972876}"/>
                </a:ext>
              </a:extLst>
            </p:cNvPr>
            <p:cNvSpPr>
              <a:spLocks noChangeArrowheads="1"/>
            </p:cNvSpPr>
            <p:nvPr/>
          </p:nvSpPr>
          <p:spPr bwMode="auto">
            <a:xfrm>
              <a:off x="21811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78" name="Rectangle 36">
              <a:extLst>
                <a:ext uri="{FF2B5EF4-FFF2-40B4-BE49-F238E27FC236}">
                  <a16:creationId xmlns:a16="http://schemas.microsoft.com/office/drawing/2014/main" id="{983E074F-9B4E-4028-B292-F935C9D70E05}"/>
                </a:ext>
              </a:extLst>
            </p:cNvPr>
            <p:cNvSpPr>
              <a:spLocks noChangeArrowheads="1"/>
            </p:cNvSpPr>
            <p:nvPr/>
          </p:nvSpPr>
          <p:spPr bwMode="auto">
            <a:xfrm>
              <a:off x="23335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79" name="Rectangle 37">
              <a:extLst>
                <a:ext uri="{FF2B5EF4-FFF2-40B4-BE49-F238E27FC236}">
                  <a16:creationId xmlns:a16="http://schemas.microsoft.com/office/drawing/2014/main" id="{2C079136-DE93-43AC-9A5D-4B1DE3FF0439}"/>
                </a:ext>
              </a:extLst>
            </p:cNvPr>
            <p:cNvSpPr>
              <a:spLocks noChangeArrowheads="1"/>
            </p:cNvSpPr>
            <p:nvPr/>
          </p:nvSpPr>
          <p:spPr bwMode="auto">
            <a:xfrm>
              <a:off x="24859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80" name="Rectangle 38">
              <a:extLst>
                <a:ext uri="{FF2B5EF4-FFF2-40B4-BE49-F238E27FC236}">
                  <a16:creationId xmlns:a16="http://schemas.microsoft.com/office/drawing/2014/main" id="{933F18FF-668C-4BE3-9809-957A910C1B16}"/>
                </a:ext>
              </a:extLst>
            </p:cNvPr>
            <p:cNvSpPr>
              <a:spLocks noChangeArrowheads="1"/>
            </p:cNvSpPr>
            <p:nvPr/>
          </p:nvSpPr>
          <p:spPr bwMode="auto">
            <a:xfrm>
              <a:off x="26383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81" name="Rectangle 67">
              <a:extLst>
                <a:ext uri="{FF2B5EF4-FFF2-40B4-BE49-F238E27FC236}">
                  <a16:creationId xmlns:a16="http://schemas.microsoft.com/office/drawing/2014/main" id="{BF88A5E9-CBE3-40FC-A03A-8D9E936F0520}"/>
                </a:ext>
              </a:extLst>
            </p:cNvPr>
            <p:cNvSpPr>
              <a:spLocks noChangeArrowheads="1"/>
            </p:cNvSpPr>
            <p:nvPr/>
          </p:nvSpPr>
          <p:spPr bwMode="auto">
            <a:xfrm>
              <a:off x="2790796" y="1835135"/>
              <a:ext cx="990600" cy="1066800"/>
            </a:xfrm>
            <a:prstGeom prst="rect">
              <a:avLst/>
            </a:prstGeom>
            <a:solidFill>
              <a:srgbClr val="33CC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82" name="Rectangle 68">
              <a:extLst>
                <a:ext uri="{FF2B5EF4-FFF2-40B4-BE49-F238E27FC236}">
                  <a16:creationId xmlns:a16="http://schemas.microsoft.com/office/drawing/2014/main" id="{D687627C-15F7-4678-B1C0-F4F0162E0116}"/>
                </a:ext>
              </a:extLst>
            </p:cNvPr>
            <p:cNvSpPr>
              <a:spLocks noChangeArrowheads="1"/>
            </p:cNvSpPr>
            <p:nvPr/>
          </p:nvSpPr>
          <p:spPr bwMode="auto">
            <a:xfrm>
              <a:off x="28669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83" name="Rectangle 69">
              <a:extLst>
                <a:ext uri="{FF2B5EF4-FFF2-40B4-BE49-F238E27FC236}">
                  <a16:creationId xmlns:a16="http://schemas.microsoft.com/office/drawing/2014/main" id="{E0EA41CD-5F14-418F-8135-49B9BFD5AE65}"/>
                </a:ext>
              </a:extLst>
            </p:cNvPr>
            <p:cNvSpPr>
              <a:spLocks noChangeArrowheads="1"/>
            </p:cNvSpPr>
            <p:nvPr/>
          </p:nvSpPr>
          <p:spPr bwMode="auto">
            <a:xfrm>
              <a:off x="30193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84" name="Rectangle 70">
              <a:extLst>
                <a:ext uri="{FF2B5EF4-FFF2-40B4-BE49-F238E27FC236}">
                  <a16:creationId xmlns:a16="http://schemas.microsoft.com/office/drawing/2014/main" id="{05726B58-D1E3-4D54-AD7E-B356B9DF0319}"/>
                </a:ext>
              </a:extLst>
            </p:cNvPr>
            <p:cNvSpPr>
              <a:spLocks noChangeArrowheads="1"/>
            </p:cNvSpPr>
            <p:nvPr/>
          </p:nvSpPr>
          <p:spPr bwMode="auto">
            <a:xfrm>
              <a:off x="34765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85" name="Rectangle 71">
              <a:extLst>
                <a:ext uri="{FF2B5EF4-FFF2-40B4-BE49-F238E27FC236}">
                  <a16:creationId xmlns:a16="http://schemas.microsoft.com/office/drawing/2014/main" id="{7D5EAFD1-BA45-4095-84BD-55A451961A51}"/>
                </a:ext>
              </a:extLst>
            </p:cNvPr>
            <p:cNvSpPr>
              <a:spLocks noChangeArrowheads="1"/>
            </p:cNvSpPr>
            <p:nvPr/>
          </p:nvSpPr>
          <p:spPr bwMode="auto">
            <a:xfrm>
              <a:off x="28669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86" name="Rectangle 72">
              <a:extLst>
                <a:ext uri="{FF2B5EF4-FFF2-40B4-BE49-F238E27FC236}">
                  <a16:creationId xmlns:a16="http://schemas.microsoft.com/office/drawing/2014/main" id="{10171432-3961-439E-BB60-AB4543300190}"/>
                </a:ext>
              </a:extLst>
            </p:cNvPr>
            <p:cNvSpPr>
              <a:spLocks noChangeArrowheads="1"/>
            </p:cNvSpPr>
            <p:nvPr/>
          </p:nvSpPr>
          <p:spPr bwMode="auto">
            <a:xfrm>
              <a:off x="30193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87" name="Rectangle 73">
              <a:extLst>
                <a:ext uri="{FF2B5EF4-FFF2-40B4-BE49-F238E27FC236}">
                  <a16:creationId xmlns:a16="http://schemas.microsoft.com/office/drawing/2014/main" id="{2CF49D2A-589D-4D43-94F8-FDB98C01CDC0}"/>
                </a:ext>
              </a:extLst>
            </p:cNvPr>
            <p:cNvSpPr>
              <a:spLocks noChangeArrowheads="1"/>
            </p:cNvSpPr>
            <p:nvPr/>
          </p:nvSpPr>
          <p:spPr bwMode="auto">
            <a:xfrm>
              <a:off x="31717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88" name="Rectangle 74">
              <a:extLst>
                <a:ext uri="{FF2B5EF4-FFF2-40B4-BE49-F238E27FC236}">
                  <a16:creationId xmlns:a16="http://schemas.microsoft.com/office/drawing/2014/main" id="{CEA511F6-64B8-4C1C-8842-3AC4C043C158}"/>
                </a:ext>
              </a:extLst>
            </p:cNvPr>
            <p:cNvSpPr>
              <a:spLocks noChangeArrowheads="1"/>
            </p:cNvSpPr>
            <p:nvPr/>
          </p:nvSpPr>
          <p:spPr bwMode="auto">
            <a:xfrm>
              <a:off x="36289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89" name="Rectangle 75">
              <a:extLst>
                <a:ext uri="{FF2B5EF4-FFF2-40B4-BE49-F238E27FC236}">
                  <a16:creationId xmlns:a16="http://schemas.microsoft.com/office/drawing/2014/main" id="{C2F7465E-EDC1-404F-89B9-F0CB5B3273ED}"/>
                </a:ext>
              </a:extLst>
            </p:cNvPr>
            <p:cNvSpPr>
              <a:spLocks noChangeArrowheads="1"/>
            </p:cNvSpPr>
            <p:nvPr/>
          </p:nvSpPr>
          <p:spPr bwMode="auto">
            <a:xfrm>
              <a:off x="33241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 name="Rectangle 76">
              <a:extLst>
                <a:ext uri="{FF2B5EF4-FFF2-40B4-BE49-F238E27FC236}">
                  <a16:creationId xmlns:a16="http://schemas.microsoft.com/office/drawing/2014/main" id="{F55F7495-45B7-458E-BCB7-99A286F9B03B}"/>
                </a:ext>
              </a:extLst>
            </p:cNvPr>
            <p:cNvSpPr>
              <a:spLocks noChangeArrowheads="1"/>
            </p:cNvSpPr>
            <p:nvPr/>
          </p:nvSpPr>
          <p:spPr bwMode="auto">
            <a:xfrm>
              <a:off x="2866996" y="2063735"/>
              <a:ext cx="838200" cy="60960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2700000" scaled="1"/>
            </a:gradFill>
            <a:ln w="9525">
              <a:solidFill>
                <a:schemeClr val="tx1"/>
              </a:solidFill>
              <a:miter lim="800000"/>
              <a:headEnd/>
              <a:tailEnd/>
            </a:ln>
            <a:effectLst/>
          </p:spPr>
          <p:txBody>
            <a:bodyPr wrap="none" anchor="ctr"/>
            <a:lstStyle/>
            <a:p>
              <a:pPr>
                <a:defRPr/>
              </a:pPr>
              <a:endParaRPr lang="zh-CN" altLang="en-US"/>
            </a:p>
          </p:txBody>
        </p:sp>
        <p:sp>
          <p:nvSpPr>
            <p:cNvPr id="15391" name="Rectangle 77">
              <a:extLst>
                <a:ext uri="{FF2B5EF4-FFF2-40B4-BE49-F238E27FC236}">
                  <a16:creationId xmlns:a16="http://schemas.microsoft.com/office/drawing/2014/main" id="{2CB48215-1F8B-45F9-95A0-C4B225DEAF84}"/>
                </a:ext>
              </a:extLst>
            </p:cNvPr>
            <p:cNvSpPr>
              <a:spLocks noChangeArrowheads="1"/>
            </p:cNvSpPr>
            <p:nvPr/>
          </p:nvSpPr>
          <p:spPr bwMode="auto">
            <a:xfrm>
              <a:off x="31717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92" name="Rectangle 78">
              <a:extLst>
                <a:ext uri="{FF2B5EF4-FFF2-40B4-BE49-F238E27FC236}">
                  <a16:creationId xmlns:a16="http://schemas.microsoft.com/office/drawing/2014/main" id="{3DC529DC-19DE-4ABC-B037-0D3CDF258147}"/>
                </a:ext>
              </a:extLst>
            </p:cNvPr>
            <p:cNvSpPr>
              <a:spLocks noChangeArrowheads="1"/>
            </p:cNvSpPr>
            <p:nvPr/>
          </p:nvSpPr>
          <p:spPr bwMode="auto">
            <a:xfrm>
              <a:off x="33241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93" name="Rectangle 79">
              <a:extLst>
                <a:ext uri="{FF2B5EF4-FFF2-40B4-BE49-F238E27FC236}">
                  <a16:creationId xmlns:a16="http://schemas.microsoft.com/office/drawing/2014/main" id="{FC03C642-D61A-4CA5-83CA-2FA034F2515A}"/>
                </a:ext>
              </a:extLst>
            </p:cNvPr>
            <p:cNvSpPr>
              <a:spLocks noChangeArrowheads="1"/>
            </p:cNvSpPr>
            <p:nvPr/>
          </p:nvSpPr>
          <p:spPr bwMode="auto">
            <a:xfrm>
              <a:off x="34765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394" name="Rectangle 80">
              <a:extLst>
                <a:ext uri="{FF2B5EF4-FFF2-40B4-BE49-F238E27FC236}">
                  <a16:creationId xmlns:a16="http://schemas.microsoft.com/office/drawing/2014/main" id="{397A6E48-C28F-47B8-A519-4488B62EA735}"/>
                </a:ext>
              </a:extLst>
            </p:cNvPr>
            <p:cNvSpPr>
              <a:spLocks noChangeArrowheads="1"/>
            </p:cNvSpPr>
            <p:nvPr/>
          </p:nvSpPr>
          <p:spPr bwMode="auto">
            <a:xfrm>
              <a:off x="36289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5365" name="Rectangle 3">
            <a:extLst>
              <a:ext uri="{FF2B5EF4-FFF2-40B4-BE49-F238E27FC236}">
                <a16:creationId xmlns:a16="http://schemas.microsoft.com/office/drawing/2014/main" id="{F0B91FC5-46C7-4179-BECD-64D556FAAC3E}"/>
              </a:ext>
            </a:extLst>
          </p:cNvPr>
          <p:cNvSpPr>
            <a:spLocks noGrp="1" noChangeArrowheads="1"/>
          </p:cNvSpPr>
          <p:nvPr>
            <p:ph idx="4294967295"/>
          </p:nvPr>
        </p:nvSpPr>
        <p:spPr>
          <a:xfrm>
            <a:off x="482600" y="4318000"/>
            <a:ext cx="5156200" cy="1865313"/>
          </a:xfrm>
        </p:spPr>
        <p:txBody>
          <a:bodyPr/>
          <a:lstStyle/>
          <a:p>
            <a:pPr lvl="1" eaLnBrk="1" hangingPunct="1">
              <a:buFont typeface="Wingdings" panose="05000000000000000000" pitchFamily="2" charset="2"/>
              <a:buChar char="u"/>
            </a:pPr>
            <a:r>
              <a:rPr lang="zh-CN" altLang="en-US" sz="2400">
                <a:latin typeface="宋体" panose="02010600030101010101" pitchFamily="2" charset="-122"/>
              </a:rPr>
              <a:t>该影像</a:t>
            </a:r>
            <a:r>
              <a:rPr lang="zh-CN" altLang="en-US" sz="2400">
                <a:latin typeface="Times New Roman" panose="02020603050405020304" pitchFamily="18" charset="0"/>
              </a:rPr>
              <a:t>“</a:t>
            </a:r>
            <a:r>
              <a:rPr lang="zh-CN" altLang="en-US" sz="2400">
                <a:latin typeface="宋体" panose="02010600030101010101" pitchFamily="2" charset="-122"/>
              </a:rPr>
              <a:t>动作</a:t>
            </a:r>
            <a:r>
              <a:rPr lang="zh-CN" altLang="en-US" sz="2400">
                <a:latin typeface="Times New Roman" panose="02020603050405020304" pitchFamily="18" charset="0"/>
              </a:rPr>
              <a:t>”</a:t>
            </a:r>
            <a:r>
              <a:rPr lang="zh-CN" altLang="en-US" sz="2400">
                <a:latin typeface="宋体" panose="02010600030101010101" pitchFamily="2" charset="-122"/>
              </a:rPr>
              <a:t>是利用设计者的想像和虚幻创造出来的，而不是原本就存在再被摄影机记录下来的景物</a:t>
            </a:r>
          </a:p>
        </p:txBody>
      </p:sp>
      <p:sp>
        <p:nvSpPr>
          <p:cNvPr id="49" name="Rectangle 3">
            <a:extLst>
              <a:ext uri="{FF2B5EF4-FFF2-40B4-BE49-F238E27FC236}">
                <a16:creationId xmlns:a16="http://schemas.microsoft.com/office/drawing/2014/main" id="{D43E3311-68FA-4D4D-AF57-08E077431F0F}"/>
              </a:ext>
            </a:extLst>
          </p:cNvPr>
          <p:cNvSpPr>
            <a:spLocks noGrp="1" noChangeArrowheads="1"/>
          </p:cNvSpPr>
          <p:nvPr>
            <p:ph idx="4294967295"/>
          </p:nvPr>
        </p:nvSpPr>
        <p:spPr>
          <a:xfrm>
            <a:off x="415115" y="2761920"/>
            <a:ext cx="8283575" cy="1531176"/>
          </a:xfrm>
        </p:spPr>
        <p:txBody>
          <a:bodyPr/>
          <a:lstStyle/>
          <a:p>
            <a:pPr eaLnBrk="1" hangingPunct="1">
              <a:buClrTx/>
            </a:pPr>
            <a:r>
              <a:rPr lang="zh-CN" altLang="en-US" dirty="0">
                <a:latin typeface="宋体" panose="02010600030101010101" pitchFamily="2" charset="-122"/>
              </a:rPr>
              <a:t>两个最重要的特征： </a:t>
            </a:r>
          </a:p>
          <a:p>
            <a:pPr lvl="1" eaLnBrk="1" hangingPunct="1">
              <a:buFont typeface="Wingdings" panose="05000000000000000000" pitchFamily="2" charset="2"/>
              <a:buChar char="u"/>
            </a:pPr>
            <a:r>
              <a:rPr lang="zh-CN" altLang="en-US" sz="2400" dirty="0">
                <a:latin typeface="宋体" panose="02010600030101010101" pitchFamily="2" charset="-122"/>
              </a:rPr>
              <a:t>它们的影像是用电影胶片或录影带以</a:t>
            </a:r>
            <a:r>
              <a:rPr lang="zh-CN" altLang="en-US" sz="2400" dirty="0">
                <a:solidFill>
                  <a:srgbClr val="FF0000"/>
                </a:solidFill>
                <a:latin typeface="宋体" panose="02010600030101010101" pitchFamily="2" charset="-122"/>
              </a:rPr>
              <a:t>逐格记录</a:t>
            </a:r>
            <a:r>
              <a:rPr lang="zh-CN" altLang="en-US" sz="2400" dirty="0">
                <a:latin typeface="宋体" panose="02010600030101010101" pitchFamily="2" charset="-122"/>
              </a:rPr>
              <a:t>的方式制作出来的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left)">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xEl>
                                              <p:pRg st="0" end="0"/>
                                            </p:txEl>
                                          </p:spTgt>
                                        </p:tgtEl>
                                        <p:attrNameLst>
                                          <p:attrName>style.visibility</p:attrName>
                                        </p:attrNameLst>
                                      </p:cBhvr>
                                      <p:to>
                                        <p:strVal val="visible"/>
                                      </p:to>
                                    </p:set>
                                    <p:animEffect transition="in" filter="wipe(left)">
                                      <p:cBhvr>
                                        <p:cTn id="12" dur="500"/>
                                        <p:tgtEl>
                                          <p:spTgt spid="4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xEl>
                                              <p:pRg st="1" end="1"/>
                                            </p:txEl>
                                          </p:spTgt>
                                        </p:tgtEl>
                                        <p:attrNameLst>
                                          <p:attrName>style.visibility</p:attrName>
                                        </p:attrNameLst>
                                      </p:cBhvr>
                                      <p:to>
                                        <p:strVal val="visible"/>
                                      </p:to>
                                    </p:set>
                                    <p:animEffect transition="in" filter="wipe(left)">
                                      <p:cBhvr>
                                        <p:cTn id="17" dur="500"/>
                                        <p:tgtEl>
                                          <p:spTgt spid="49">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15364"/>
                                        </p:tgtEl>
                                        <p:attrNameLst>
                                          <p:attrName>style.visibility</p:attrName>
                                        </p:attrNameLst>
                                      </p:cBhvr>
                                      <p:to>
                                        <p:strVal val="visible"/>
                                      </p:to>
                                    </p:set>
                                    <p:animEffect transition="in" filter="wipe(left)">
                                      <p:cBhvr>
                                        <p:cTn id="20" dur="500"/>
                                        <p:tgtEl>
                                          <p:spTgt spid="1536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365">
                                            <p:txEl>
                                              <p:pRg st="0" end="0"/>
                                            </p:txEl>
                                          </p:spTgt>
                                        </p:tgtEl>
                                        <p:attrNameLst>
                                          <p:attrName>style.visibility</p:attrName>
                                        </p:attrNameLst>
                                      </p:cBhvr>
                                      <p:to>
                                        <p:strVal val="visible"/>
                                      </p:to>
                                    </p:set>
                                    <p:animEffect transition="in" filter="wipe(left)">
                                      <p:cBhvr>
                                        <p:cTn id="25" dur="500"/>
                                        <p:tgtEl>
                                          <p:spTgt spid="153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P spid="15365" grpId="0" build="p"/>
      <p:bldP spid="4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a:extLst>
              <a:ext uri="{FF2B5EF4-FFF2-40B4-BE49-F238E27FC236}">
                <a16:creationId xmlns:a16="http://schemas.microsoft.com/office/drawing/2014/main" id="{D9F58AEA-7105-42F3-9000-986F2817C6B8}"/>
              </a:ext>
            </a:extLst>
          </p:cNvPr>
          <p:cNvSpPr>
            <a:spLocks noGrp="1" noChangeArrowheads="1"/>
          </p:cNvSpPr>
          <p:nvPr>
            <p:ph idx="4294967295"/>
          </p:nvPr>
        </p:nvSpPr>
        <p:spPr>
          <a:xfrm>
            <a:off x="527049" y="1341503"/>
            <a:ext cx="8150225" cy="2505867"/>
          </a:xfrm>
        </p:spPr>
        <p:txBody>
          <a:bodyPr/>
          <a:lstStyle/>
          <a:p>
            <a:pPr eaLnBrk="1" hangingPunct="1">
              <a:lnSpc>
                <a:spcPct val="110000"/>
              </a:lnSpc>
            </a:pPr>
            <a:r>
              <a:rPr lang="zh-CN" altLang="en-US" dirty="0">
                <a:latin typeface="Times New Roman" panose="02020603050405020304" pitchFamily="18" charset="0"/>
                <a:cs typeface="Times New Roman" panose="02020603050405020304" pitchFamily="18" charset="0"/>
              </a:rPr>
              <a:t>在动画片的制作中，</a:t>
            </a:r>
            <a:r>
              <a:rPr lang="zh-CN" altLang="en-US" dirty="0">
                <a:solidFill>
                  <a:srgbClr val="FF0000"/>
                </a:solidFill>
                <a:latin typeface="Times New Roman" panose="02020603050405020304" pitchFamily="18" charset="0"/>
                <a:cs typeface="Times New Roman" panose="02020603050405020304" pitchFamily="18" charset="0"/>
              </a:rPr>
              <a:t>研究物体怎样运动</a:t>
            </a:r>
            <a:r>
              <a:rPr lang="zh-CN" altLang="en-US" dirty="0">
                <a:latin typeface="Times New Roman" panose="02020603050405020304" pitchFamily="18" charset="0"/>
                <a:cs typeface="Times New Roman" panose="02020603050405020304" pitchFamily="18" charset="0"/>
              </a:rPr>
              <a:t>（包括运动的轨迹、方向，以及所需的时间）的意义，远大于对单张画面安排的考虑</a:t>
            </a:r>
            <a:endParaRPr lang="en-US" altLang="zh-CN" dirty="0">
              <a:latin typeface="Times New Roman" panose="02020603050405020304" pitchFamily="18" charset="0"/>
              <a:cs typeface="Times New Roman" panose="02020603050405020304" pitchFamily="18" charset="0"/>
            </a:endParaRPr>
          </a:p>
          <a:p>
            <a:pPr eaLnBrk="1" hangingPunct="1">
              <a:lnSpc>
                <a:spcPct val="110000"/>
              </a:lnSpc>
            </a:pPr>
            <a:r>
              <a:rPr lang="zh-CN" altLang="en-US" dirty="0">
                <a:latin typeface="Times New Roman" panose="02020603050405020304" pitchFamily="18" charset="0"/>
                <a:cs typeface="Times New Roman" panose="02020603050405020304" pitchFamily="18" charset="0"/>
              </a:rPr>
              <a:t>相对每一格画面来说，应该更关心“每一格画面与下一格画面之间所产生的效果”</a:t>
            </a:r>
          </a:p>
        </p:txBody>
      </p:sp>
      <p:sp>
        <p:nvSpPr>
          <p:cNvPr id="16386" name="标题 3">
            <a:extLst>
              <a:ext uri="{FF2B5EF4-FFF2-40B4-BE49-F238E27FC236}">
                <a16:creationId xmlns:a16="http://schemas.microsoft.com/office/drawing/2014/main" id="{E7554E99-E73B-4E72-BAB8-A3CC82472006}"/>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4. </a:t>
            </a:r>
            <a:r>
              <a:rPr lang="zh-CN" altLang="en-US">
                <a:latin typeface="Times New Roman" panose="02020603050405020304" pitchFamily="18" charset="0"/>
                <a:cs typeface="Times New Roman" panose="02020603050405020304" pitchFamily="18" charset="0"/>
              </a:rPr>
              <a:t>计算机动画的特点</a:t>
            </a:r>
            <a:endParaRPr lang="zh-CN" altLang="en-US"/>
          </a:p>
        </p:txBody>
      </p:sp>
      <p:pic>
        <p:nvPicPr>
          <p:cNvPr id="16388" name="Picture 4" descr="disney7">
            <a:extLst>
              <a:ext uri="{FF2B5EF4-FFF2-40B4-BE49-F238E27FC236}">
                <a16:creationId xmlns:a16="http://schemas.microsoft.com/office/drawing/2014/main" id="{4724E850-9A82-429D-AD01-D5A2D87F6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4382" b="4137"/>
          <a:stretch>
            <a:fillRect/>
          </a:stretch>
        </p:blipFill>
        <p:spPr bwMode="auto">
          <a:xfrm>
            <a:off x="582613" y="4509120"/>
            <a:ext cx="79787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477A8DCB-D315-41B5-805B-7BBF40D82172}"/>
              </a:ext>
            </a:extLst>
          </p:cNvPr>
          <p:cNvGrpSpPr/>
          <p:nvPr/>
        </p:nvGrpSpPr>
        <p:grpSpPr>
          <a:xfrm>
            <a:off x="274638" y="2204864"/>
            <a:ext cx="8594724" cy="1330201"/>
            <a:chOff x="466726" y="2204864"/>
            <a:chExt cx="8594724" cy="1330201"/>
          </a:xfrm>
        </p:grpSpPr>
        <p:sp>
          <p:nvSpPr>
            <p:cNvPr id="8" name="矩形: 圆角 7">
              <a:extLst>
                <a:ext uri="{FF2B5EF4-FFF2-40B4-BE49-F238E27FC236}">
                  <a16:creationId xmlns:a16="http://schemas.microsoft.com/office/drawing/2014/main" id="{84E28A0C-9B81-45F3-AB51-970561F8D5AD}"/>
                </a:ext>
              </a:extLst>
            </p:cNvPr>
            <p:cNvSpPr/>
            <p:nvPr/>
          </p:nvSpPr>
          <p:spPr bwMode="auto">
            <a:xfrm>
              <a:off x="466726" y="2204864"/>
              <a:ext cx="8594724" cy="1330201"/>
            </a:xfrm>
            <a:prstGeom prst="roundRect">
              <a:avLst/>
            </a:prstGeom>
            <a:solidFill>
              <a:srgbClr val="CCECFF"/>
            </a:solidFill>
            <a:ln w="19050" cap="flat" cmpd="sng" algn="ctr">
              <a:solidFill>
                <a:srgbClr val="C00000"/>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Black" pitchFamily="34" charset="0"/>
                <a:ea typeface="华文楷体" pitchFamily="2" charset="-122"/>
              </a:endParaRPr>
            </a:p>
          </p:txBody>
        </p:sp>
        <p:sp>
          <p:nvSpPr>
            <p:cNvPr id="9" name="Rectangle 3">
              <a:extLst>
                <a:ext uri="{FF2B5EF4-FFF2-40B4-BE49-F238E27FC236}">
                  <a16:creationId xmlns:a16="http://schemas.microsoft.com/office/drawing/2014/main" id="{731E65FC-C871-4F36-B759-A233F909B171}"/>
                </a:ext>
              </a:extLst>
            </p:cNvPr>
            <p:cNvSpPr txBox="1">
              <a:spLocks noChangeArrowheads="1"/>
            </p:cNvSpPr>
            <p:nvPr/>
          </p:nvSpPr>
          <p:spPr>
            <a:xfrm>
              <a:off x="541457" y="2361017"/>
              <a:ext cx="8445262" cy="1017895"/>
            </a:xfrm>
            <a:prstGeom prst="rect">
              <a:avLst/>
            </a:prstGeom>
            <a:noFill/>
            <a:ln w="1905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b="1" dirty="0">
                  <a:latin typeface="Times New Roman" panose="02020603050405020304" pitchFamily="18" charset="0"/>
                  <a:cs typeface="Times New Roman" panose="02020603050405020304" pitchFamily="18" charset="0"/>
                </a:rPr>
                <a:t>加拿大动画大师诺曼.麦克拉伦（</a:t>
              </a:r>
              <a:r>
                <a:rPr lang="en-US" altLang="zh-CN" sz="2400" b="1" dirty="0">
                  <a:latin typeface="Times New Roman" panose="02020603050405020304" pitchFamily="18" charset="0"/>
                  <a:cs typeface="Times New Roman" panose="02020603050405020304" pitchFamily="18" charset="0"/>
                </a:rPr>
                <a:t>Norman </a:t>
              </a:r>
              <a:r>
                <a:rPr lang="en-US" altLang="zh-CN" sz="2400" b="1" dirty="0" err="1">
                  <a:latin typeface="Times New Roman" panose="02020603050405020304" pitchFamily="18" charset="0"/>
                  <a:cs typeface="Times New Roman" panose="02020603050405020304" pitchFamily="18" charset="0"/>
                </a:rPr>
                <a:t>Mclaren</a:t>
              </a:r>
              <a:r>
                <a:rPr lang="en-US" altLang="zh-CN" sz="2400" b="1" dirty="0">
                  <a:latin typeface="Times New Roman" panose="02020603050405020304" pitchFamily="18" charset="0"/>
                  <a:cs typeface="Times New Roman" panose="02020603050405020304" pitchFamily="18" charset="0"/>
                </a:rPr>
                <a:t>）</a:t>
              </a:r>
            </a:p>
            <a:p>
              <a:pPr marL="0" indent="0" algn="ctr">
                <a:buFont typeface="Arial" panose="020B0604020202020204" pitchFamily="34" charset="0"/>
                <a:buNone/>
              </a:pPr>
              <a:r>
                <a:rPr lang="zh-CN" altLang="en-US" sz="2400" b="1" dirty="0">
                  <a:latin typeface="Times New Roman" panose="02020603050405020304" pitchFamily="18" charset="0"/>
                  <a:cs typeface="Times New Roman" panose="02020603050405020304" pitchFamily="18" charset="0"/>
                </a:rPr>
                <a:t>动画不是“会动的画”的艺术，而是“</a:t>
              </a:r>
              <a:r>
                <a:rPr lang="zh-CN" altLang="en-US" sz="2400" b="1" dirty="0">
                  <a:solidFill>
                    <a:srgbClr val="FF0000"/>
                  </a:solidFill>
                  <a:latin typeface="Times New Roman" panose="02020603050405020304" pitchFamily="18" charset="0"/>
                  <a:cs typeface="Times New Roman" panose="02020603050405020304" pitchFamily="18" charset="0"/>
                </a:rPr>
                <a:t>画出来的运动</a:t>
              </a:r>
              <a:r>
                <a:rPr lang="zh-CN" altLang="en-US" sz="2400" b="1" dirty="0">
                  <a:latin typeface="Times New Roman" panose="02020603050405020304" pitchFamily="18" charset="0"/>
                  <a:cs typeface="Times New Roman" panose="02020603050405020304" pitchFamily="18" charset="0"/>
                </a:rPr>
                <a:t>”的艺术</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387">
                                            <p:txEl>
                                              <p:pRg st="0" end="0"/>
                                            </p:txEl>
                                          </p:spTgt>
                                        </p:tgtEl>
                                        <p:attrNameLst>
                                          <p:attrName>style.visibility</p:attrName>
                                        </p:attrNameLst>
                                      </p:cBhvr>
                                      <p:to>
                                        <p:strVal val="visible"/>
                                      </p:to>
                                    </p:set>
                                    <p:anim calcmode="lin" valueType="num">
                                      <p:cBhvr additive="base">
                                        <p:cTn id="12" dur="5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3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387">
                                            <p:txEl>
                                              <p:pRg st="1" end="1"/>
                                            </p:txEl>
                                          </p:spTgt>
                                        </p:tgtEl>
                                        <p:attrNameLst>
                                          <p:attrName>style.visibility</p:attrName>
                                        </p:attrNameLst>
                                      </p:cBhvr>
                                      <p:to>
                                        <p:strVal val="visible"/>
                                      </p:to>
                                    </p:set>
                                    <p:anim calcmode="lin" valueType="num">
                                      <p:cBhvr additive="base">
                                        <p:cTn id="18" dur="5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63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2" nodeType="clickEffect">
                                  <p:stCondLst>
                                    <p:cond delay="0"/>
                                  </p:stCondLst>
                                  <p:childTnLst>
                                    <p:animEffect transition="out" filter="fade">
                                      <p:cBhvr>
                                        <p:cTn id="23" dur="500"/>
                                        <p:tgtEl>
                                          <p:spTgt spid="16387">
                                            <p:txEl>
                                              <p:pRg st="0" end="0"/>
                                            </p:txEl>
                                          </p:spTgt>
                                        </p:tgtEl>
                                      </p:cBhvr>
                                    </p:animEffect>
                                    <p:set>
                                      <p:cBhvr>
                                        <p:cTn id="24" dur="1" fill="hold">
                                          <p:stCondLst>
                                            <p:cond delay="499"/>
                                          </p:stCondLst>
                                        </p:cTn>
                                        <p:tgtEl>
                                          <p:spTgt spid="16387">
                                            <p:txEl>
                                              <p:pRg st="0" end="0"/>
                                            </p:txEl>
                                          </p:spTgt>
                                        </p:tgtEl>
                                        <p:attrNameLst>
                                          <p:attrName>style.visibility</p:attrName>
                                        </p:attrNameLst>
                                      </p:cBhvr>
                                      <p:to>
                                        <p:strVal val="hidden"/>
                                      </p:to>
                                    </p:set>
                                  </p:childTnLst>
                                </p:cTn>
                              </p:par>
                              <p:par>
                                <p:cTn id="25" presetID="10" presetClass="exit" presetSubtype="0" fill="hold" grpId="2" nodeType="withEffect">
                                  <p:stCondLst>
                                    <p:cond delay="0"/>
                                  </p:stCondLst>
                                  <p:childTnLst>
                                    <p:animEffect transition="out" filter="fade">
                                      <p:cBhvr>
                                        <p:cTn id="26" dur="500"/>
                                        <p:tgtEl>
                                          <p:spTgt spid="16387">
                                            <p:txEl>
                                              <p:pRg st="1" end="1"/>
                                            </p:txEl>
                                          </p:spTgt>
                                        </p:tgtEl>
                                      </p:cBhvr>
                                    </p:animEffect>
                                    <p:set>
                                      <p:cBhvr>
                                        <p:cTn id="27" dur="1" fill="hold">
                                          <p:stCondLst>
                                            <p:cond delay="499"/>
                                          </p:stCondLst>
                                        </p:cTn>
                                        <p:tgtEl>
                                          <p:spTgt spid="16387">
                                            <p:txEl>
                                              <p:pRg st="1" end="1"/>
                                            </p:txEl>
                                          </p:spTgt>
                                        </p:tgtEl>
                                        <p:attrNameLst>
                                          <p:attrName>style.visibility</p:attrName>
                                        </p:attrNameLst>
                                      </p:cBhvr>
                                      <p:to>
                                        <p:strVal val="hidden"/>
                                      </p:to>
                                    </p:set>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P spid="16387" grpId="2"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B59AC06-9135-479D-9E5D-9F9B33F0D201}"/>
              </a:ext>
            </a:extLst>
          </p:cNvPr>
          <p:cNvSpPr>
            <a:spLocks noGrp="1" noChangeArrowheads="1"/>
          </p:cNvSpPr>
          <p:nvPr>
            <p:ph type="title"/>
          </p:nvPr>
        </p:nvSpPr>
        <p:spPr>
          <a:xfrm>
            <a:off x="971550" y="60325"/>
            <a:ext cx="7791450" cy="708025"/>
          </a:xfrm>
        </p:spPr>
        <p:txBody>
          <a:bodyPr/>
          <a:lstStyle/>
          <a:p>
            <a:pPr eaLnBrk="1" hangingPunct="1"/>
            <a:r>
              <a:rPr lang="en-US" altLang="zh-CN">
                <a:latin typeface="Times New Roman" panose="02020603050405020304" pitchFamily="18" charset="0"/>
                <a:cs typeface="Times New Roman" panose="02020603050405020304" pitchFamily="18" charset="0"/>
              </a:rPr>
              <a:t>Demo</a:t>
            </a:r>
          </a:p>
        </p:txBody>
      </p:sp>
      <p:pic>
        <p:nvPicPr>
          <p:cNvPr id="6" name="particles">
            <a:hlinkClick r:id="" action="ppaction://media"/>
            <a:extLst>
              <a:ext uri="{FF2B5EF4-FFF2-40B4-BE49-F238E27FC236}">
                <a16:creationId xmlns:a16="http://schemas.microsoft.com/office/drawing/2014/main" id="{F2014060-A1C1-4F73-9403-2B0F7E902B38}"/>
              </a:ext>
            </a:extLst>
          </p:cNvPr>
          <p:cNvPicPr>
            <a:picLocks noGrp="1" noChangeAspect="1"/>
          </p:cNvPicPr>
          <p:nvPr>
            <p:ph idx="1"/>
            <a:videoFile r:link="rId2"/>
            <p:extLst>
              <p:ext uri="{DAA4B4D4-6D71-4841-9C94-3DE7FCFB9230}">
                <p14:media xmlns:p14="http://schemas.microsoft.com/office/powerpoint/2010/main" r:link="rId1"/>
              </p:ext>
            </p:extLst>
          </p:nvPr>
        </p:nvPicPr>
        <p:blipFill>
          <a:blip r:embed="rId7"/>
          <a:srcRect/>
          <a:stretch>
            <a:fillRect/>
          </a:stretch>
        </p:blipFill>
        <p:spPr>
          <a:xfrm>
            <a:off x="1524000" y="1390650"/>
            <a:ext cx="6096000" cy="4572000"/>
          </a:xfrm>
        </p:spPr>
      </p:pic>
    </p:spTree>
    <p:controls>
      <mc:AlternateContent xmlns:mc="http://schemas.openxmlformats.org/markup-compatibility/2006">
        <mc:Choice xmlns:v="urn:schemas-microsoft-com:vml" Requires="v">
          <p:control name="WindowsMediaPlayer1" r:id="rId3" imgW="44280" imgH="44280"/>
        </mc:Choice>
        <mc:Fallback>
          <p:control name="WindowsMediaPlayer1" r:id="rId3" imgW="44280" imgH="44280">
            <p:pic>
              <p:nvPicPr>
                <p:cNvPr id="2" name="WindowsMediaPlayer1">
                  <a:extLst>
                    <a:ext uri="{FF2B5EF4-FFF2-40B4-BE49-F238E27FC236}">
                      <a16:creationId xmlns:a16="http://schemas.microsoft.com/office/drawing/2014/main" id="{C27DA449-9A39-4C23-BDE9-63C116D9B65D}"/>
                    </a:ext>
                  </a:extLst>
                </p:cNvPr>
                <p:cNvPicPr>
                  <a:picLocks/>
                </p:cNvPicPr>
                <p:nvPr/>
              </p:nvPicPr>
              <p:blipFill>
                <a:blip r:embed="rId8"/>
                <a:stretch>
                  <a:fillRect/>
                </a:stretch>
              </p:blipFill>
              <p:spPr>
                <a:xfrm>
                  <a:off x="3635375" y="3716338"/>
                  <a:ext cx="46038" cy="46037"/>
                </a:xfrm>
                <a:prstGeom prst="rect">
                  <a:avLst/>
                </a:prstGeom>
              </p:spPr>
            </p:pic>
          </p:control>
        </mc:Fallback>
      </mc:AlternateContent>
      <mc:AlternateContent xmlns:mc="http://schemas.openxmlformats.org/markup-compatibility/2006">
        <mc:Choice xmlns:v="urn:schemas-microsoft-com:vml" Requires="v">
          <p:control name="WindowsMediaPlayer2" r:id="rId4" imgW="44280" imgH="44280"/>
        </mc:Choice>
        <mc:Fallback>
          <p:control name="WindowsMediaPlayer2" r:id="rId4" imgW="44280" imgH="44280">
            <p:pic>
              <p:nvPicPr>
                <p:cNvPr id="3" name="WindowsMediaPlayer2">
                  <a:extLst>
                    <a:ext uri="{FF2B5EF4-FFF2-40B4-BE49-F238E27FC236}">
                      <a16:creationId xmlns:a16="http://schemas.microsoft.com/office/drawing/2014/main" id="{AE85BDCE-65C1-4A85-AC21-B93CDB874A00}"/>
                    </a:ext>
                  </a:extLst>
                </p:cNvPr>
                <p:cNvPicPr>
                  <a:picLocks/>
                </p:cNvPicPr>
                <p:nvPr/>
              </p:nvPicPr>
              <p:blipFill>
                <a:blip r:embed="rId8"/>
                <a:stretch>
                  <a:fillRect/>
                </a:stretch>
              </p:blipFill>
              <p:spPr>
                <a:xfrm>
                  <a:off x="5292725" y="2852738"/>
                  <a:ext cx="44450" cy="46037"/>
                </a:xfrm>
                <a:prstGeom prst="rect">
                  <a:avLst/>
                </a:prstGeom>
              </p:spPr>
            </p:pic>
          </p:control>
        </mc:Fallback>
      </mc:AlternateContent>
      <mc:AlternateContent xmlns:mc="http://schemas.openxmlformats.org/markup-compatibility/2006">
        <mc:Choice xmlns:v="urn:schemas-microsoft-com:vml" Requires="v">
          <p:control name="WindowsMediaPlayer3" r:id="rId5" imgW="44280" imgH="44280"/>
        </mc:Choice>
        <mc:Fallback>
          <p:control name="WindowsMediaPlayer3" r:id="rId5" imgW="44280" imgH="44280">
            <p:pic>
              <p:nvPicPr>
                <p:cNvPr id="4" name="WindowsMediaPlayer3">
                  <a:extLst>
                    <a:ext uri="{FF2B5EF4-FFF2-40B4-BE49-F238E27FC236}">
                      <a16:creationId xmlns:a16="http://schemas.microsoft.com/office/drawing/2014/main" id="{5DD1E3FD-7D18-4428-9A2B-4BDDCE6D4634}"/>
                    </a:ext>
                  </a:extLst>
                </p:cNvPr>
                <p:cNvPicPr>
                  <a:picLocks/>
                </p:cNvPicPr>
                <p:nvPr/>
              </p:nvPicPr>
              <p:blipFill>
                <a:blip r:embed="rId8"/>
                <a:stretch>
                  <a:fillRect/>
                </a:stretch>
              </p:blipFill>
              <p:spPr>
                <a:xfrm>
                  <a:off x="3681413" y="2852738"/>
                  <a:ext cx="46037" cy="46037"/>
                </a:xfrm>
                <a:prstGeom prst="rect">
                  <a:avLst/>
                </a:prstGeom>
              </p:spPr>
            </p:pic>
          </p:control>
        </mc:Fallback>
      </mc:AlternateContent>
    </p:controls>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p:cTn id="7" repeatCount="indefinite" fill="remove"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C19C85D-336E-4A82-A7F4-6DEC838689B6}"/>
              </a:ext>
            </a:extLst>
          </p:cNvPr>
          <p:cNvSpPr>
            <a:spLocks noGrp="1" noChangeArrowheads="1"/>
          </p:cNvSpPr>
          <p:nvPr>
            <p:ph type="title"/>
          </p:nvPr>
        </p:nvSpPr>
        <p:spPr>
          <a:xfrm>
            <a:off x="971550" y="60325"/>
            <a:ext cx="7791450" cy="708025"/>
          </a:xfrm>
        </p:spPr>
        <p:txBody>
          <a:bodyPr/>
          <a:lstStyle/>
          <a:p>
            <a:pPr eaLnBrk="1" hangingPunct="1"/>
            <a:r>
              <a:rPr lang="en-US" altLang="zh-CN">
                <a:latin typeface="Times New Roman" panose="02020603050405020304" pitchFamily="18" charset="0"/>
                <a:cs typeface="Times New Roman" panose="02020603050405020304" pitchFamily="18" charset="0"/>
              </a:rPr>
              <a:t>Demo</a:t>
            </a:r>
          </a:p>
        </p:txBody>
      </p:sp>
      <p:pic>
        <p:nvPicPr>
          <p:cNvPr id="5" name="splash">
            <a:hlinkClick r:id="" action="ppaction://media"/>
            <a:extLst>
              <a:ext uri="{FF2B5EF4-FFF2-40B4-BE49-F238E27FC236}">
                <a16:creationId xmlns:a16="http://schemas.microsoft.com/office/drawing/2014/main" id="{BA626076-6974-4A7D-AB2D-1FB322660A8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a:stretch>
            <a:fillRect/>
          </a:stretch>
        </p:blipFill>
        <p:spPr>
          <a:xfrm>
            <a:off x="1524000" y="1346200"/>
            <a:ext cx="6096000" cy="4572000"/>
          </a:xfrm>
        </p:spPr>
      </p:pic>
    </p:spTree>
    <p:controls>
      <mc:AlternateContent xmlns:mc="http://schemas.openxmlformats.org/markup-compatibility/2006">
        <mc:Choice xmlns:v="urn:schemas-microsoft-com:vml" Requires="v">
          <p:control name="WindowsMediaPlayer1" r:id="rId3" imgW="44280" imgH="44280"/>
        </mc:Choice>
        <mc:Fallback>
          <p:control name="WindowsMediaPlayer1" r:id="rId3" imgW="44280" imgH="44280">
            <p:pic>
              <p:nvPicPr>
                <p:cNvPr id="2" name="WindowsMediaPlayer1">
                  <a:extLst>
                    <a:ext uri="{FF2B5EF4-FFF2-40B4-BE49-F238E27FC236}">
                      <a16:creationId xmlns:a16="http://schemas.microsoft.com/office/drawing/2014/main" id="{48BE57A3-0D39-4E98-96DF-5A8CEB3E2D57}"/>
                    </a:ext>
                  </a:extLst>
                </p:cNvPr>
                <p:cNvPicPr>
                  <a:picLocks/>
                </p:cNvPicPr>
                <p:nvPr/>
              </p:nvPicPr>
              <p:blipFill>
                <a:blip r:embed="rId6"/>
                <a:stretch>
                  <a:fillRect/>
                </a:stretch>
              </p:blipFill>
              <p:spPr>
                <a:xfrm>
                  <a:off x="3419475" y="2924175"/>
                  <a:ext cx="46038" cy="46038"/>
                </a:xfrm>
                <a:prstGeom prst="rect">
                  <a:avLst/>
                </a:prstGeom>
              </p:spPr>
            </p:pic>
          </p:control>
        </mc:Fallback>
      </mc:AlternateContent>
    </p:controls>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p:cTn id="7" repeatCount="indefinite" fill="remove"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1D7F4A0-2E4F-4533-B1BF-7100E2B69DEA}"/>
              </a:ext>
            </a:extLst>
          </p:cNvPr>
          <p:cNvSpPr>
            <a:spLocks noGrp="1" noChangeArrowheads="1"/>
          </p:cNvSpPr>
          <p:nvPr>
            <p:ph type="title"/>
          </p:nvPr>
        </p:nvSpPr>
        <p:spPr>
          <a:xfrm>
            <a:off x="971550" y="60325"/>
            <a:ext cx="7791450" cy="708025"/>
          </a:xfrm>
        </p:spPr>
        <p:txBody>
          <a:bodyPr/>
          <a:lstStyle/>
          <a:p>
            <a:pPr eaLnBrk="1" hangingPunct="1"/>
            <a:r>
              <a:rPr lang="en-US" altLang="zh-CN">
                <a:latin typeface="Times New Roman" panose="02020603050405020304" pitchFamily="18" charset="0"/>
                <a:cs typeface="Times New Roman" panose="02020603050405020304" pitchFamily="18" charset="0"/>
              </a:rPr>
              <a:t>Demo</a:t>
            </a:r>
          </a:p>
        </p:txBody>
      </p:sp>
      <p:pic>
        <p:nvPicPr>
          <p:cNvPr id="6" name="floppy_fish">
            <a:hlinkClick r:id="" action="ppaction://media"/>
            <a:extLst>
              <a:ext uri="{FF2B5EF4-FFF2-40B4-BE49-F238E27FC236}">
                <a16:creationId xmlns:a16="http://schemas.microsoft.com/office/drawing/2014/main" id="{C1F894B6-C710-4178-A0D7-910E08FCDC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rcRect/>
          <a:stretch>
            <a:fillRect/>
          </a:stretch>
        </p:blipFill>
        <p:spPr>
          <a:xfrm>
            <a:off x="1524000" y="1390650"/>
            <a:ext cx="6096000" cy="457200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p:cTn id="7" repeatCount="indefinite" fill="remove"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9F22F37-9C41-45EF-9DCD-3918E82A2CC1}"/>
              </a:ext>
            </a:extLst>
          </p:cNvPr>
          <p:cNvSpPr>
            <a:spLocks noGrp="1" noChangeArrowheads="1"/>
          </p:cNvSpPr>
          <p:nvPr>
            <p:ph type="title"/>
          </p:nvPr>
        </p:nvSpPr>
        <p:spPr>
          <a:xfrm>
            <a:off x="971550" y="60325"/>
            <a:ext cx="7791450" cy="708025"/>
          </a:xfrm>
        </p:spPr>
        <p:txBody>
          <a:bodyPr/>
          <a:lstStyle/>
          <a:p>
            <a:pPr eaLnBrk="1" hangingPunct="1"/>
            <a:r>
              <a:rPr lang="en-US" altLang="zh-CN">
                <a:latin typeface="Times New Roman" panose="02020603050405020304" pitchFamily="18" charset="0"/>
                <a:cs typeface="Times New Roman" panose="02020603050405020304" pitchFamily="18" charset="0"/>
              </a:rPr>
              <a:t>Demo</a:t>
            </a:r>
          </a:p>
        </p:txBody>
      </p:sp>
      <p:pic>
        <p:nvPicPr>
          <p:cNvPr id="6" name="bones.wmv">
            <a:hlinkClick r:id="" action="ppaction://media"/>
            <a:extLst>
              <a:ext uri="{FF2B5EF4-FFF2-40B4-BE49-F238E27FC236}">
                <a16:creationId xmlns:a16="http://schemas.microsoft.com/office/drawing/2014/main" id="{90FB6C12-2589-49CE-8A0F-51CF3F5652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a:xfrm>
            <a:off x="1524000" y="1339850"/>
            <a:ext cx="6096000" cy="4572000"/>
          </a:xfrm>
        </p:spPr>
      </p:pic>
    </p:spTree>
    <p:controls>
      <mc:AlternateContent xmlns:mc="http://schemas.openxmlformats.org/markup-compatibility/2006">
        <mc:Choice xmlns:v="urn:schemas-microsoft-com:vml" Requires="v">
          <p:control name="WindowsMediaPlayer1" r:id="rId3" imgW="44280" imgH="44280"/>
        </mc:Choice>
        <mc:Fallback>
          <p:control name="WindowsMediaPlayer1" r:id="rId3" imgW="44280" imgH="44280">
            <p:pic>
              <p:nvPicPr>
                <p:cNvPr id="2" name="WindowsMediaPlayer1">
                  <a:extLst>
                    <a:ext uri="{FF2B5EF4-FFF2-40B4-BE49-F238E27FC236}">
                      <a16:creationId xmlns:a16="http://schemas.microsoft.com/office/drawing/2014/main" id="{39B6859C-A42D-408F-873D-28F0F9B56A62}"/>
                    </a:ext>
                  </a:extLst>
                </p:cNvPr>
                <p:cNvPicPr>
                  <a:picLocks/>
                </p:cNvPicPr>
                <p:nvPr/>
              </p:nvPicPr>
              <p:blipFill>
                <a:blip r:embed="rId6"/>
                <a:stretch>
                  <a:fillRect/>
                </a:stretch>
              </p:blipFill>
              <p:spPr>
                <a:xfrm>
                  <a:off x="4067175" y="3573463"/>
                  <a:ext cx="46038" cy="46037"/>
                </a:xfrm>
                <a:prstGeom prst="rect">
                  <a:avLst/>
                </a:prstGeom>
              </p:spPr>
            </p:pic>
          </p:control>
        </mc:Fallback>
      </mc:AlternateContent>
    </p:controls>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p:cTn id="7" repeatCount="indefinite" fill="remove"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C924C84-E284-47B5-812E-2D4E7F88AE88}"/>
              </a:ext>
            </a:extLst>
          </p:cNvPr>
          <p:cNvSpPr>
            <a:spLocks noGrp="1" noChangeArrowheads="1"/>
          </p:cNvSpPr>
          <p:nvPr>
            <p:ph type="title"/>
          </p:nvPr>
        </p:nvSpPr>
        <p:spPr>
          <a:xfrm>
            <a:off x="971550" y="60325"/>
            <a:ext cx="7791450" cy="708025"/>
          </a:xfrm>
        </p:spPr>
        <p:txBody>
          <a:bodyPr/>
          <a:lstStyle/>
          <a:p>
            <a:pPr eaLnBrk="1" hangingPunct="1"/>
            <a:r>
              <a:rPr lang="en-US" altLang="zh-CN">
                <a:latin typeface="Times New Roman" panose="02020603050405020304" pitchFamily="18" charset="0"/>
                <a:cs typeface="Times New Roman" panose="02020603050405020304" pitchFamily="18" charset="0"/>
              </a:rPr>
              <a:t>Demo</a:t>
            </a:r>
          </a:p>
        </p:txBody>
      </p:sp>
      <p:pic>
        <p:nvPicPr>
          <p:cNvPr id="6" name="10-plank_test_withcontact_c.avi">
            <a:hlinkClick r:id="" action="ppaction://media"/>
            <a:extLst>
              <a:ext uri="{FF2B5EF4-FFF2-40B4-BE49-F238E27FC236}">
                <a16:creationId xmlns:a16="http://schemas.microsoft.com/office/drawing/2014/main" id="{44CE27A6-6A68-45C5-A97C-AF9540FE128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a:xfrm>
            <a:off x="1524000" y="1257300"/>
            <a:ext cx="6096000" cy="457200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p:cTn id="7" repeatCount="indefinite" fill="remove"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353CDCE-9F4C-4A43-93D6-0B841A3D65ED}"/>
              </a:ext>
            </a:extLst>
          </p:cNvPr>
          <p:cNvSpPr>
            <a:spLocks noGrp="1" noChangeArrowheads="1"/>
          </p:cNvSpPr>
          <p:nvPr>
            <p:ph type="title"/>
          </p:nvPr>
        </p:nvSpPr>
        <p:spPr>
          <a:xfrm>
            <a:off x="971550" y="60325"/>
            <a:ext cx="7791450" cy="708025"/>
          </a:xfrm>
        </p:spPr>
        <p:txBody>
          <a:bodyPr/>
          <a:lstStyle/>
          <a:p>
            <a:pPr eaLnBrk="1" hangingPunct="1"/>
            <a:r>
              <a:rPr lang="en-US" altLang="zh-CN">
                <a:latin typeface="Times New Roman" panose="02020603050405020304" pitchFamily="18" charset="0"/>
                <a:cs typeface="Times New Roman" panose="02020603050405020304" pitchFamily="18" charset="0"/>
              </a:rPr>
              <a:t>Demo</a:t>
            </a:r>
          </a:p>
        </p:txBody>
      </p:sp>
      <p:pic>
        <p:nvPicPr>
          <p:cNvPr id="5" name="armadillo-stairs-low.avi">
            <a:hlinkClick r:id="" action="ppaction://media"/>
            <a:extLst>
              <a:ext uri="{FF2B5EF4-FFF2-40B4-BE49-F238E27FC236}">
                <a16:creationId xmlns:a16="http://schemas.microsoft.com/office/drawing/2014/main" id="{D015BDCA-A112-451C-B3E8-D691ADC0B2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a:xfrm>
            <a:off x="1524000" y="1339850"/>
            <a:ext cx="6096000" cy="457200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p:cTn id="7" repeatCount="indefinite" fill="remove"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983FCA3-2FE4-42DF-A12E-0068A6B14062}"/>
              </a:ext>
            </a:extLst>
          </p:cNvPr>
          <p:cNvSpPr>
            <a:spLocks noGrp="1" noChangeArrowheads="1"/>
          </p:cNvSpPr>
          <p:nvPr>
            <p:ph type="title"/>
          </p:nvPr>
        </p:nvSpPr>
        <p:spPr>
          <a:xfrm>
            <a:off x="971550" y="60325"/>
            <a:ext cx="7791450" cy="708025"/>
          </a:xfrm>
        </p:spPr>
        <p:txBody>
          <a:bodyPr/>
          <a:lstStyle/>
          <a:p>
            <a:pPr eaLnBrk="1" hangingPunct="1"/>
            <a:r>
              <a:rPr lang="en-US" altLang="zh-CN">
                <a:latin typeface="Times New Roman" panose="02020603050405020304" pitchFamily="18" charset="0"/>
                <a:cs typeface="Times New Roman" panose="02020603050405020304" pitchFamily="18" charset="0"/>
              </a:rPr>
              <a:t>Demo</a:t>
            </a:r>
          </a:p>
        </p:txBody>
      </p:sp>
      <p:pic>
        <p:nvPicPr>
          <p:cNvPr id="5" name="fr_rigids_raining.avi">
            <a:hlinkClick r:id="" action="ppaction://media"/>
            <a:extLst>
              <a:ext uri="{FF2B5EF4-FFF2-40B4-BE49-F238E27FC236}">
                <a16:creationId xmlns:a16="http://schemas.microsoft.com/office/drawing/2014/main" id="{9ED531F5-13AB-4F4E-975F-764A7361C4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a:xfrm>
            <a:off x="1524000" y="1295400"/>
            <a:ext cx="6096000" cy="457200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p:cTn id="7" repeatCount="indefinite" fill="remove"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3A26B49-51E4-42B1-9D33-4CC8C57C3865}"/>
              </a:ext>
            </a:extLst>
          </p:cNvPr>
          <p:cNvSpPr>
            <a:spLocks noGrp="1" noChangeArrowheads="1"/>
          </p:cNvSpPr>
          <p:nvPr>
            <p:ph type="title"/>
          </p:nvPr>
        </p:nvSpPr>
        <p:spPr>
          <a:xfrm>
            <a:off x="971550" y="60325"/>
            <a:ext cx="7791450" cy="708025"/>
          </a:xfrm>
        </p:spPr>
        <p:txBody>
          <a:bodyPr/>
          <a:lstStyle/>
          <a:p>
            <a:pPr eaLnBrk="1" hangingPunct="1"/>
            <a:r>
              <a:rPr lang="en-US" altLang="zh-CN">
                <a:latin typeface="Times New Roman" panose="02020603050405020304" pitchFamily="18" charset="0"/>
                <a:cs typeface="Times New Roman" panose="02020603050405020304" pitchFamily="18" charset="0"/>
              </a:rPr>
              <a:t>Demo</a:t>
            </a:r>
          </a:p>
        </p:txBody>
      </p:sp>
      <p:pic>
        <p:nvPicPr>
          <p:cNvPr id="5" name="Armadillo_Explosion_Front_Compressed.avi">
            <a:hlinkClick r:id="" action="ppaction://media"/>
            <a:extLst>
              <a:ext uri="{FF2B5EF4-FFF2-40B4-BE49-F238E27FC236}">
                <a16:creationId xmlns:a16="http://schemas.microsoft.com/office/drawing/2014/main" id="{D77E080C-0B2F-4F1B-A518-0A7F5E421B5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a:xfrm>
            <a:off x="1524000" y="1257300"/>
            <a:ext cx="6096000" cy="457200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p:cTn id="7" repeatCount="indefinite" fill="remove"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C960B30-70E6-4347-A499-D8511818D003}"/>
              </a:ext>
            </a:extLst>
          </p:cNvPr>
          <p:cNvSpPr>
            <a:spLocks noGrp="1" noChangeArrowheads="1"/>
          </p:cNvSpPr>
          <p:nvPr>
            <p:ph type="title"/>
          </p:nvPr>
        </p:nvSpPr>
        <p:spPr>
          <a:xfrm>
            <a:off x="798513" y="50800"/>
            <a:ext cx="8262937" cy="701675"/>
          </a:xfrm>
          <a:ln/>
        </p:spPr>
        <p:txBody>
          <a:bodyPr/>
          <a:lstStyle/>
          <a:p>
            <a:pPr eaLnBrk="1" hangingPunct="1"/>
            <a:r>
              <a:rPr lang="zh-CN" altLang="en-US"/>
              <a:t>主要内容</a:t>
            </a:r>
          </a:p>
        </p:txBody>
      </p:sp>
      <p:sp>
        <p:nvSpPr>
          <p:cNvPr id="8195" name="Rectangle 3">
            <a:extLst>
              <a:ext uri="{FF2B5EF4-FFF2-40B4-BE49-F238E27FC236}">
                <a16:creationId xmlns:a16="http://schemas.microsoft.com/office/drawing/2014/main" id="{123B6D2E-94EF-4D04-99A7-98980A2A7942}"/>
              </a:ext>
            </a:extLst>
          </p:cNvPr>
          <p:cNvSpPr>
            <a:spLocks noGrp="1" noChangeArrowheads="1"/>
          </p:cNvSpPr>
          <p:nvPr>
            <p:ph idx="4294967295"/>
          </p:nvPr>
        </p:nvSpPr>
        <p:spPr>
          <a:xfrm>
            <a:off x="838200" y="1658938"/>
            <a:ext cx="4889500" cy="3055937"/>
          </a:xfrm>
        </p:spPr>
        <p:txBody>
          <a:bodyPr/>
          <a:lstStyle/>
          <a:p>
            <a:pPr marL="531813" indent="-531813" eaLnBrk="1" hangingPunct="1"/>
            <a:r>
              <a:rPr lang="zh-CN" altLang="en-US" sz="3600" dirty="0">
                <a:latin typeface="宋体" panose="02010600030101010101" pitchFamily="2" charset="-122"/>
              </a:rPr>
              <a:t>基本概念</a:t>
            </a:r>
          </a:p>
          <a:p>
            <a:pPr marL="531813" indent="-531813" eaLnBrk="1" hangingPunct="1"/>
            <a:r>
              <a:rPr lang="zh-CN" altLang="en-US" sz="3600" dirty="0">
                <a:latin typeface="宋体" panose="02010600030101010101" pitchFamily="2" charset="-122"/>
              </a:rPr>
              <a:t>三维动画制作过程</a:t>
            </a:r>
            <a:endParaRPr lang="en-US" altLang="zh-CN" sz="3600" dirty="0">
              <a:latin typeface="宋体" panose="02010600030101010101" pitchFamily="2" charset="-122"/>
            </a:endParaRPr>
          </a:p>
          <a:p>
            <a:pPr marL="531813" indent="-531813" eaLnBrk="1" hangingPunct="1"/>
            <a:r>
              <a:rPr lang="zh-CN" altLang="en-US" sz="3600" dirty="0">
                <a:latin typeface="宋体" panose="02010600030101010101" pitchFamily="2" charset="-122"/>
              </a:rPr>
              <a:t>主要技术与方法</a:t>
            </a:r>
          </a:p>
          <a:p>
            <a:pPr marL="531813" indent="-531813" eaLnBrk="1" hangingPunct="1"/>
            <a:r>
              <a:rPr lang="zh-CN" altLang="en-US" sz="3600" dirty="0">
                <a:latin typeface="宋体" panose="02010600030101010101" pitchFamily="2" charset="-122"/>
              </a:rPr>
              <a:t>动画软件</a:t>
            </a:r>
            <a:endParaRPr lang="zh-CN" altLang="en-US" sz="4000" dirty="0">
              <a:latin typeface="宋体" panose="02010600030101010101" pitchFamily="2" charset="-122"/>
            </a:endParaRPr>
          </a:p>
        </p:txBody>
      </p:sp>
      <p:pic>
        <p:nvPicPr>
          <p:cNvPr id="8196" name="Picture 5" descr="googlybear">
            <a:extLst>
              <a:ext uri="{FF2B5EF4-FFF2-40B4-BE49-F238E27FC236}">
                <a16:creationId xmlns:a16="http://schemas.microsoft.com/office/drawing/2014/main" id="{BB298B5E-E081-47F8-A07D-8D021D53F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2984500"/>
            <a:ext cx="2162175"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195">
                                            <p:txEl>
                                              <p:pRg st="3" end="3"/>
                                            </p:txEl>
                                          </p:spTgt>
                                        </p:tgtEl>
                                        <p:attrNameLst>
                                          <p:attrName>style.visibility</p:attrName>
                                        </p:attrNameLst>
                                      </p:cBhvr>
                                      <p:to>
                                        <p:strVal val="visible"/>
                                      </p:to>
                                    </p:set>
                                    <p:anim calcmode="lin" valueType="num">
                                      <p:cBhvr additive="base">
                                        <p:cTn id="25"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6" presetClass="entr" presetSubtype="16" fill="hold" nodeType="afterEffect">
                                  <p:stCondLst>
                                    <p:cond delay="0"/>
                                  </p:stCondLst>
                                  <p:childTnLst>
                                    <p:set>
                                      <p:cBhvr>
                                        <p:cTn id="29" dur="1" fill="hold">
                                          <p:stCondLst>
                                            <p:cond delay="0"/>
                                          </p:stCondLst>
                                        </p:cTn>
                                        <p:tgtEl>
                                          <p:spTgt spid="8196"/>
                                        </p:tgtEl>
                                        <p:attrNameLst>
                                          <p:attrName>style.visibility</p:attrName>
                                        </p:attrNameLst>
                                      </p:cBhvr>
                                      <p:to>
                                        <p:strVal val="visible"/>
                                      </p:to>
                                    </p:set>
                                    <p:animEffect transition="in" filter="circle(in)">
                                      <p:cBhvr>
                                        <p:cTn id="30" dur="20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F51AAF1-881B-4CD9-B614-78170F67DD35}"/>
              </a:ext>
            </a:extLst>
          </p:cNvPr>
          <p:cNvSpPr>
            <a:spLocks noGrp="1" noChangeArrowheads="1"/>
          </p:cNvSpPr>
          <p:nvPr>
            <p:ph type="title"/>
          </p:nvPr>
        </p:nvSpPr>
        <p:spPr>
          <a:xfrm>
            <a:off x="971550" y="60325"/>
            <a:ext cx="7791450" cy="708025"/>
          </a:xfrm>
        </p:spPr>
        <p:txBody>
          <a:bodyPr/>
          <a:lstStyle/>
          <a:p>
            <a:pPr eaLnBrk="1" hangingPunct="1"/>
            <a:r>
              <a:rPr lang="en-US" altLang="zh-CN">
                <a:latin typeface="Times New Roman" panose="02020603050405020304" pitchFamily="18" charset="0"/>
                <a:cs typeface="Times New Roman" panose="02020603050405020304" pitchFamily="18" charset="0"/>
              </a:rPr>
              <a:t>Demo</a:t>
            </a:r>
          </a:p>
        </p:txBody>
      </p:sp>
      <p:pic>
        <p:nvPicPr>
          <p:cNvPr id="6" name="Motion Retargeting.wmv">
            <a:hlinkClick r:id="" action="ppaction://media"/>
            <a:extLst>
              <a:ext uri="{FF2B5EF4-FFF2-40B4-BE49-F238E27FC236}">
                <a16:creationId xmlns:a16="http://schemas.microsoft.com/office/drawing/2014/main" id="{06701CBD-A29A-4B7E-A5CC-0C68E4657BB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a:xfrm>
            <a:off x="1549400" y="1428750"/>
            <a:ext cx="6045200" cy="453390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p:cTn id="7" repeatCount="indefinite" fill="remove"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09D037EE-C945-481F-8F52-4782BF16292F}"/>
              </a:ext>
            </a:extLst>
          </p:cNvPr>
          <p:cNvSpPr>
            <a:spLocks noGrp="1" noChangeArrowheads="1"/>
          </p:cNvSpPr>
          <p:nvPr>
            <p:ph type="title"/>
          </p:nvPr>
        </p:nvSpPr>
        <p:spPr>
          <a:xfrm>
            <a:off x="798513" y="50800"/>
            <a:ext cx="8262937" cy="708025"/>
          </a:xfrm>
          <a:ln/>
        </p:spPr>
        <p:txBody>
          <a:bodyPr/>
          <a:lstStyle/>
          <a:p>
            <a:pPr eaLnBrk="1" hangingPunct="1"/>
            <a:r>
              <a:rPr lang="en-US" altLang="zh-CN">
                <a:latin typeface="Times New Roman" panose="02020603050405020304" pitchFamily="18" charset="0"/>
                <a:cs typeface="Times New Roman" panose="02020603050405020304" pitchFamily="18" charset="0"/>
              </a:rPr>
              <a:t>5. </a:t>
            </a:r>
            <a:r>
              <a:rPr lang="zh-CN" altLang="en-US">
                <a:latin typeface="Times New Roman" panose="02020603050405020304" pitchFamily="18" charset="0"/>
                <a:cs typeface="Times New Roman" panose="02020603050405020304" pitchFamily="18" charset="0"/>
              </a:rPr>
              <a:t>视频与动画的区别</a:t>
            </a:r>
          </a:p>
        </p:txBody>
      </p:sp>
      <p:pic>
        <p:nvPicPr>
          <p:cNvPr id="4" name="Picture 14" descr="dv02">
            <a:extLst>
              <a:ext uri="{FF2B5EF4-FFF2-40B4-BE49-F238E27FC236}">
                <a16:creationId xmlns:a16="http://schemas.microsoft.com/office/drawing/2014/main" id="{B79D9867-19E8-4836-9CC6-422C4719F4D3}"/>
              </a:ext>
            </a:extLst>
          </p:cNvPr>
          <p:cNvPicPr>
            <a:picLocks noChangeAspect="1" noChangeArrowheads="1"/>
          </p:cNvPicPr>
          <p:nvPr/>
        </p:nvPicPr>
        <p:blipFill>
          <a:blip r:embed="rId2">
            <a:clrChange>
              <a:clrFrom>
                <a:srgbClr val="001263"/>
              </a:clrFrom>
              <a:clrTo>
                <a:srgbClr val="001263">
                  <a:alpha val="0"/>
                </a:srgbClr>
              </a:clrTo>
            </a:clrChange>
            <a:extLst>
              <a:ext uri="{28A0092B-C50C-407E-A947-70E740481C1C}">
                <a14:useLocalDpi xmlns:a14="http://schemas.microsoft.com/office/drawing/2010/main" val="0"/>
              </a:ext>
            </a:extLst>
          </a:blip>
          <a:srcRect/>
          <a:stretch>
            <a:fillRect/>
          </a:stretch>
        </p:blipFill>
        <p:spPr bwMode="auto">
          <a:xfrm>
            <a:off x="1498600" y="1652588"/>
            <a:ext cx="1828800"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temp\6160267_111636143111_2.jpg">
            <a:extLst>
              <a:ext uri="{FF2B5EF4-FFF2-40B4-BE49-F238E27FC236}">
                <a16:creationId xmlns:a16="http://schemas.microsoft.com/office/drawing/2014/main" id="{F1E4EAC5-D929-47AF-8D88-E9A851A6525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0923" t="9479" r="3125" b="6421"/>
          <a:stretch>
            <a:fillRect/>
          </a:stretch>
        </p:blipFill>
        <p:spPr bwMode="auto">
          <a:xfrm>
            <a:off x="3638550" y="3917950"/>
            <a:ext cx="1881188"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4" descr="12013739_171719485183_2.gif">
            <a:extLst>
              <a:ext uri="{FF2B5EF4-FFF2-40B4-BE49-F238E27FC236}">
                <a16:creationId xmlns:a16="http://schemas.microsoft.com/office/drawing/2014/main" id="{86AD637C-2D96-4CFC-A8DE-028CB59729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94400" y="142875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6629"/>
                                        </p:tgtEl>
                                        <p:attrNameLst>
                                          <p:attrName>style.visibility</p:attrName>
                                        </p:attrNameLst>
                                      </p:cBhvr>
                                      <p:to>
                                        <p:strVal val="visible"/>
                                      </p:to>
                                    </p:set>
                                    <p:animEffect transition="in" filter="fade">
                                      <p:cBhvr>
                                        <p:cTn id="18"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5F6AC43-3667-4DD8-A16B-242C88FE7E88}"/>
              </a:ext>
            </a:extLst>
          </p:cNvPr>
          <p:cNvSpPr>
            <a:spLocks noGrp="1" noChangeArrowheads="1"/>
          </p:cNvSpPr>
          <p:nvPr>
            <p:ph type="title"/>
          </p:nvPr>
        </p:nvSpPr>
        <p:spPr>
          <a:xfrm>
            <a:off x="798513" y="50800"/>
            <a:ext cx="8262937" cy="708025"/>
          </a:xfrm>
          <a:ln/>
        </p:spPr>
        <p:txBody>
          <a:bodyPr/>
          <a:lstStyle/>
          <a:p>
            <a:pPr eaLnBrk="1" hangingPunct="1"/>
            <a:r>
              <a:rPr lang="en-US" altLang="zh-CN">
                <a:latin typeface="Times New Roman" panose="02020603050405020304" pitchFamily="18" charset="0"/>
                <a:cs typeface="Times New Roman" panose="02020603050405020304" pitchFamily="18" charset="0"/>
              </a:rPr>
              <a:t>5. </a:t>
            </a:r>
            <a:r>
              <a:rPr lang="zh-CN" altLang="en-US">
                <a:latin typeface="Times New Roman" panose="02020603050405020304" pitchFamily="18" charset="0"/>
                <a:cs typeface="Times New Roman" panose="02020603050405020304" pitchFamily="18" charset="0"/>
              </a:rPr>
              <a:t>视频与动画的区别</a:t>
            </a:r>
          </a:p>
        </p:txBody>
      </p:sp>
      <p:sp>
        <p:nvSpPr>
          <p:cNvPr id="27651" name="Rectangle 3">
            <a:extLst>
              <a:ext uri="{FF2B5EF4-FFF2-40B4-BE49-F238E27FC236}">
                <a16:creationId xmlns:a16="http://schemas.microsoft.com/office/drawing/2014/main" id="{328574FA-16AA-4CF7-BF7E-9B2440A774B2}"/>
              </a:ext>
            </a:extLst>
          </p:cNvPr>
          <p:cNvSpPr>
            <a:spLocks noGrp="1" noChangeArrowheads="1"/>
          </p:cNvSpPr>
          <p:nvPr>
            <p:ph idx="4294967295"/>
          </p:nvPr>
        </p:nvSpPr>
        <p:spPr>
          <a:xfrm>
            <a:off x="627955" y="1510618"/>
            <a:ext cx="8150225" cy="2809155"/>
          </a:xfrm>
        </p:spPr>
        <p:txBody>
          <a:bodyPr/>
          <a:lstStyle/>
          <a:p>
            <a:pPr marL="0" indent="0" eaLnBrk="1" hangingPunct="1">
              <a:spcBef>
                <a:spcPts val="1200"/>
              </a:spcBef>
              <a:buNone/>
            </a:pPr>
            <a:r>
              <a:rPr lang="zh-CN" altLang="en-US" sz="2400" dirty="0">
                <a:latin typeface="Times New Roman" panose="02020603050405020304" pitchFamily="18" charset="0"/>
                <a:cs typeface="Times New Roman" panose="02020603050405020304" pitchFamily="18" charset="0"/>
              </a:rPr>
              <a:t>计算机动画（</a:t>
            </a:r>
            <a:r>
              <a:rPr lang="en-US" altLang="zh-CN" sz="2400" dirty="0">
                <a:latin typeface="Times New Roman" panose="02020603050405020304" pitchFamily="18" charset="0"/>
                <a:cs typeface="Times New Roman" panose="02020603050405020304" pitchFamily="18" charset="0"/>
              </a:rPr>
              <a:t>Animation）</a:t>
            </a:r>
            <a:r>
              <a:rPr lang="zh-CN" altLang="en-US" sz="2400" dirty="0">
                <a:latin typeface="Times New Roman" panose="02020603050405020304" pitchFamily="18" charset="0"/>
                <a:cs typeface="Times New Roman" panose="02020603050405020304" pitchFamily="18" charset="0"/>
              </a:rPr>
              <a:t>和视频（</a:t>
            </a:r>
            <a:r>
              <a:rPr lang="en-US" altLang="zh-CN" sz="2400" dirty="0">
                <a:latin typeface="Times New Roman" panose="02020603050405020304" pitchFamily="18" charset="0"/>
                <a:cs typeface="Times New Roman" panose="02020603050405020304" pitchFamily="18" charset="0"/>
              </a:rPr>
              <a:t>Video）</a:t>
            </a:r>
            <a:r>
              <a:rPr lang="zh-CN" altLang="en-US" sz="2400" dirty="0">
                <a:solidFill>
                  <a:srgbClr val="C00000"/>
                </a:solidFill>
                <a:latin typeface="Times New Roman" panose="02020603050405020304" pitchFamily="18" charset="0"/>
                <a:cs typeface="Times New Roman" panose="02020603050405020304" pitchFamily="18" charset="0"/>
              </a:rPr>
              <a:t>相同点：</a:t>
            </a:r>
            <a:endParaRPr lang="en-US" altLang="zh-CN" sz="2400" dirty="0">
              <a:solidFill>
                <a:srgbClr val="C00000"/>
              </a:solidFill>
              <a:latin typeface="Times New Roman" panose="02020603050405020304" pitchFamily="18" charset="0"/>
              <a:cs typeface="Times New Roman" panose="02020603050405020304" pitchFamily="18" charset="0"/>
            </a:endParaRPr>
          </a:p>
          <a:p>
            <a:pPr eaLnBrk="1" hangingPunct="1">
              <a:spcBef>
                <a:spcPts val="3000"/>
              </a:spcBef>
            </a:pPr>
            <a:r>
              <a:rPr lang="zh-CN" altLang="en-US" sz="2400" dirty="0">
                <a:latin typeface="宋体" panose="02010600030101010101" pitchFamily="2" charset="-122"/>
              </a:rPr>
              <a:t>由一系列的静止画面按照一定的顺序排列而成的，这些静止画面称为</a:t>
            </a:r>
            <a:r>
              <a:rPr lang="zh-CN" altLang="en-US" sz="2400" dirty="0">
                <a:solidFill>
                  <a:srgbClr val="FF0000"/>
                </a:solidFill>
                <a:latin typeface="宋体" panose="02010600030101010101" pitchFamily="2" charset="-122"/>
              </a:rPr>
              <a:t>帧</a:t>
            </a:r>
            <a:r>
              <a:rPr lang="en-US" altLang="zh-CN" sz="2400" dirty="0">
                <a:latin typeface="宋体" panose="02010600030101010101" pitchFamily="2" charset="-122"/>
              </a:rPr>
              <a:t>，</a:t>
            </a:r>
            <a:r>
              <a:rPr lang="zh-CN" altLang="en-US" sz="2400" dirty="0">
                <a:latin typeface="宋体" panose="02010600030101010101" pitchFamily="2" charset="-122"/>
              </a:rPr>
              <a:t>每一帧与相邻帧略有不同。</a:t>
            </a:r>
            <a:endParaRPr lang="en-US" altLang="zh-CN" sz="2400" dirty="0">
              <a:latin typeface="宋体" panose="02010600030101010101" pitchFamily="2" charset="-122"/>
            </a:endParaRPr>
          </a:p>
          <a:p>
            <a:pPr eaLnBrk="1" hangingPunct="1">
              <a:spcBef>
                <a:spcPts val="1200"/>
              </a:spcBef>
            </a:pPr>
            <a:r>
              <a:rPr lang="zh-CN" altLang="en-US" sz="2400" dirty="0">
                <a:latin typeface="宋体" panose="02010600030101010101" pitchFamily="2" charset="-122"/>
              </a:rPr>
              <a:t>当帧画面以一定的速度</a:t>
            </a:r>
            <a:r>
              <a:rPr lang="zh-CN" altLang="en-US" sz="2400" dirty="0">
                <a:solidFill>
                  <a:srgbClr val="FF0000"/>
                </a:solidFill>
                <a:latin typeface="宋体" panose="02010600030101010101" pitchFamily="2" charset="-122"/>
              </a:rPr>
              <a:t>连续播放</a:t>
            </a:r>
            <a:r>
              <a:rPr lang="zh-CN" altLang="en-US" sz="2400" dirty="0">
                <a:latin typeface="宋体" panose="02010600030101010101" pitchFamily="2" charset="-122"/>
              </a:rPr>
              <a:t>时，由于视觉暂留现象造成了连续的动态效果</a:t>
            </a:r>
            <a:endParaRPr lang="zh-CN" altLang="en-US" sz="2400" dirty="0">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57118656-AA14-45AC-9F18-3850AA51DD61}"/>
              </a:ext>
            </a:extLst>
          </p:cNvPr>
          <p:cNvGrpSpPr/>
          <p:nvPr/>
        </p:nvGrpSpPr>
        <p:grpSpPr>
          <a:xfrm>
            <a:off x="1331640" y="4840733"/>
            <a:ext cx="5924128" cy="1066800"/>
            <a:chOff x="2339752" y="4725144"/>
            <a:chExt cx="5924128" cy="1066800"/>
          </a:xfrm>
        </p:grpSpPr>
        <p:grpSp>
          <p:nvGrpSpPr>
            <p:cNvPr id="7" name="组合 3">
              <a:extLst>
                <a:ext uri="{FF2B5EF4-FFF2-40B4-BE49-F238E27FC236}">
                  <a16:creationId xmlns:a16="http://schemas.microsoft.com/office/drawing/2014/main" id="{02547873-85FC-485E-96D6-8925136BFC23}"/>
                </a:ext>
              </a:extLst>
            </p:cNvPr>
            <p:cNvGrpSpPr>
              <a:grpSpLocks/>
            </p:cNvGrpSpPr>
            <p:nvPr/>
          </p:nvGrpSpPr>
          <p:grpSpPr bwMode="auto">
            <a:xfrm>
              <a:off x="2339752" y="4725144"/>
              <a:ext cx="2971800" cy="1066800"/>
              <a:chOff x="809596" y="1835135"/>
              <a:chExt cx="2971800" cy="1066800"/>
            </a:xfrm>
          </p:grpSpPr>
          <p:grpSp>
            <p:nvGrpSpPr>
              <p:cNvPr id="8" name="Group 10">
                <a:extLst>
                  <a:ext uri="{FF2B5EF4-FFF2-40B4-BE49-F238E27FC236}">
                    <a16:creationId xmlns:a16="http://schemas.microsoft.com/office/drawing/2014/main" id="{3DA27540-5F2C-4716-ACED-68C567F265DC}"/>
                  </a:ext>
                </a:extLst>
              </p:cNvPr>
              <p:cNvGrpSpPr>
                <a:grpSpLocks/>
              </p:cNvGrpSpPr>
              <p:nvPr/>
            </p:nvGrpSpPr>
            <p:grpSpPr bwMode="auto">
              <a:xfrm>
                <a:off x="809596" y="1835135"/>
                <a:ext cx="990600" cy="1066800"/>
                <a:chOff x="480" y="1296"/>
                <a:chExt cx="624" cy="672"/>
              </a:xfrm>
            </p:grpSpPr>
            <p:sp>
              <p:nvSpPr>
                <p:cNvPr id="37" name="Rectangle 11">
                  <a:extLst>
                    <a:ext uri="{FF2B5EF4-FFF2-40B4-BE49-F238E27FC236}">
                      <a16:creationId xmlns:a16="http://schemas.microsoft.com/office/drawing/2014/main" id="{AE0288A4-5465-409A-A0A4-72E0C3CF0BD9}"/>
                    </a:ext>
                  </a:extLst>
                </p:cNvPr>
                <p:cNvSpPr>
                  <a:spLocks noChangeArrowheads="1"/>
                </p:cNvSpPr>
                <p:nvPr/>
              </p:nvSpPr>
              <p:spPr bwMode="auto">
                <a:xfrm>
                  <a:off x="480" y="1296"/>
                  <a:ext cx="624" cy="672"/>
                </a:xfrm>
                <a:prstGeom prst="rect">
                  <a:avLst/>
                </a:prstGeom>
                <a:solidFill>
                  <a:srgbClr val="33CC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 name="Rectangle 12">
                  <a:extLst>
                    <a:ext uri="{FF2B5EF4-FFF2-40B4-BE49-F238E27FC236}">
                      <a16:creationId xmlns:a16="http://schemas.microsoft.com/office/drawing/2014/main" id="{578555DB-9E3F-414F-B7A5-FE64A5AA44D6}"/>
                    </a:ext>
                  </a:extLst>
                </p:cNvPr>
                <p:cNvSpPr>
                  <a:spLocks noChangeArrowheads="1"/>
                </p:cNvSpPr>
                <p:nvPr/>
              </p:nvSpPr>
              <p:spPr bwMode="auto">
                <a:xfrm>
                  <a:off x="528"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 name="Rectangle 13">
                  <a:extLst>
                    <a:ext uri="{FF2B5EF4-FFF2-40B4-BE49-F238E27FC236}">
                      <a16:creationId xmlns:a16="http://schemas.microsoft.com/office/drawing/2014/main" id="{DC7712A9-C03B-4146-BB8B-9FDECA8F0B6D}"/>
                    </a:ext>
                  </a:extLst>
                </p:cNvPr>
                <p:cNvSpPr>
                  <a:spLocks noChangeArrowheads="1"/>
                </p:cNvSpPr>
                <p:nvPr/>
              </p:nvSpPr>
              <p:spPr bwMode="auto">
                <a:xfrm>
                  <a:off x="624"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0" name="Rectangle 14">
                  <a:extLst>
                    <a:ext uri="{FF2B5EF4-FFF2-40B4-BE49-F238E27FC236}">
                      <a16:creationId xmlns:a16="http://schemas.microsoft.com/office/drawing/2014/main" id="{60260C94-8D17-4CF9-AA22-A8804576493E}"/>
                    </a:ext>
                  </a:extLst>
                </p:cNvPr>
                <p:cNvSpPr>
                  <a:spLocks noChangeArrowheads="1"/>
                </p:cNvSpPr>
                <p:nvPr/>
              </p:nvSpPr>
              <p:spPr bwMode="auto">
                <a:xfrm>
                  <a:off x="912"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1" name="Rectangle 15">
                  <a:extLst>
                    <a:ext uri="{FF2B5EF4-FFF2-40B4-BE49-F238E27FC236}">
                      <a16:creationId xmlns:a16="http://schemas.microsoft.com/office/drawing/2014/main" id="{60412ADB-1391-457D-9B56-F6087D0C1A0F}"/>
                    </a:ext>
                  </a:extLst>
                </p:cNvPr>
                <p:cNvSpPr>
                  <a:spLocks noChangeArrowheads="1"/>
                </p:cNvSpPr>
                <p:nvPr/>
              </p:nvSpPr>
              <p:spPr bwMode="auto">
                <a:xfrm>
                  <a:off x="528"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2" name="Rectangle 16">
                  <a:extLst>
                    <a:ext uri="{FF2B5EF4-FFF2-40B4-BE49-F238E27FC236}">
                      <a16:creationId xmlns:a16="http://schemas.microsoft.com/office/drawing/2014/main" id="{03CE636A-DC99-49D4-8F1B-86650F295492}"/>
                    </a:ext>
                  </a:extLst>
                </p:cNvPr>
                <p:cNvSpPr>
                  <a:spLocks noChangeArrowheads="1"/>
                </p:cNvSpPr>
                <p:nvPr/>
              </p:nvSpPr>
              <p:spPr bwMode="auto">
                <a:xfrm>
                  <a:off x="624"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3" name="Rectangle 17">
                  <a:extLst>
                    <a:ext uri="{FF2B5EF4-FFF2-40B4-BE49-F238E27FC236}">
                      <a16:creationId xmlns:a16="http://schemas.microsoft.com/office/drawing/2014/main" id="{67B5233C-BCFB-49D9-A964-298814717983}"/>
                    </a:ext>
                  </a:extLst>
                </p:cNvPr>
                <p:cNvSpPr>
                  <a:spLocks noChangeArrowheads="1"/>
                </p:cNvSpPr>
                <p:nvPr/>
              </p:nvSpPr>
              <p:spPr bwMode="auto">
                <a:xfrm>
                  <a:off x="720"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4" name="Rectangle 18">
                  <a:extLst>
                    <a:ext uri="{FF2B5EF4-FFF2-40B4-BE49-F238E27FC236}">
                      <a16:creationId xmlns:a16="http://schemas.microsoft.com/office/drawing/2014/main" id="{301F7AC0-FE2B-48B3-B3CC-D2BD50C50B89}"/>
                    </a:ext>
                  </a:extLst>
                </p:cNvPr>
                <p:cNvSpPr>
                  <a:spLocks noChangeArrowheads="1"/>
                </p:cNvSpPr>
                <p:nvPr/>
              </p:nvSpPr>
              <p:spPr bwMode="auto">
                <a:xfrm>
                  <a:off x="1008"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 name="Rectangle 19">
                  <a:extLst>
                    <a:ext uri="{FF2B5EF4-FFF2-40B4-BE49-F238E27FC236}">
                      <a16:creationId xmlns:a16="http://schemas.microsoft.com/office/drawing/2014/main" id="{6FB680FD-5942-4031-B047-40628CE4E355}"/>
                    </a:ext>
                  </a:extLst>
                </p:cNvPr>
                <p:cNvSpPr>
                  <a:spLocks noChangeArrowheads="1"/>
                </p:cNvSpPr>
                <p:nvPr/>
              </p:nvSpPr>
              <p:spPr bwMode="auto">
                <a:xfrm>
                  <a:off x="816"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6" name="Rectangle 20">
                  <a:extLst>
                    <a:ext uri="{FF2B5EF4-FFF2-40B4-BE49-F238E27FC236}">
                      <a16:creationId xmlns:a16="http://schemas.microsoft.com/office/drawing/2014/main" id="{5F2DC230-6817-4948-B801-7E5003AE80F2}"/>
                    </a:ext>
                  </a:extLst>
                </p:cNvPr>
                <p:cNvSpPr>
                  <a:spLocks noChangeArrowheads="1"/>
                </p:cNvSpPr>
                <p:nvPr/>
              </p:nvSpPr>
              <p:spPr bwMode="auto">
                <a:xfrm>
                  <a:off x="528" y="1440"/>
                  <a:ext cx="528" cy="384"/>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2700000" scaled="1"/>
                </a:gradFill>
                <a:ln w="9525">
                  <a:solidFill>
                    <a:schemeClr val="tx1"/>
                  </a:solidFill>
                  <a:miter lim="800000"/>
                  <a:headEnd/>
                  <a:tailEnd/>
                </a:ln>
                <a:effectLst/>
              </p:spPr>
              <p:txBody>
                <a:bodyPr wrap="none" anchor="ctr"/>
                <a:lstStyle/>
                <a:p>
                  <a:pPr>
                    <a:defRPr/>
                  </a:pPr>
                  <a:endParaRPr lang="zh-CN" altLang="en-US"/>
                </a:p>
              </p:txBody>
            </p:sp>
            <p:sp>
              <p:nvSpPr>
                <p:cNvPr id="47" name="Rectangle 21">
                  <a:extLst>
                    <a:ext uri="{FF2B5EF4-FFF2-40B4-BE49-F238E27FC236}">
                      <a16:creationId xmlns:a16="http://schemas.microsoft.com/office/drawing/2014/main" id="{7BED9499-28DC-4769-B15A-4747448A35E7}"/>
                    </a:ext>
                  </a:extLst>
                </p:cNvPr>
                <p:cNvSpPr>
                  <a:spLocks noChangeArrowheads="1"/>
                </p:cNvSpPr>
                <p:nvPr/>
              </p:nvSpPr>
              <p:spPr bwMode="auto">
                <a:xfrm>
                  <a:off x="720"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8" name="Rectangle 22">
                  <a:extLst>
                    <a:ext uri="{FF2B5EF4-FFF2-40B4-BE49-F238E27FC236}">
                      <a16:creationId xmlns:a16="http://schemas.microsoft.com/office/drawing/2014/main" id="{B277457F-33C6-4AF7-B766-262323BB8B39}"/>
                    </a:ext>
                  </a:extLst>
                </p:cNvPr>
                <p:cNvSpPr>
                  <a:spLocks noChangeArrowheads="1"/>
                </p:cNvSpPr>
                <p:nvPr/>
              </p:nvSpPr>
              <p:spPr bwMode="auto">
                <a:xfrm>
                  <a:off x="816"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 name="Rectangle 23">
                  <a:extLst>
                    <a:ext uri="{FF2B5EF4-FFF2-40B4-BE49-F238E27FC236}">
                      <a16:creationId xmlns:a16="http://schemas.microsoft.com/office/drawing/2014/main" id="{7B242136-BEE3-4A90-965D-FA5D50ADBCA1}"/>
                    </a:ext>
                  </a:extLst>
                </p:cNvPr>
                <p:cNvSpPr>
                  <a:spLocks noChangeArrowheads="1"/>
                </p:cNvSpPr>
                <p:nvPr/>
              </p:nvSpPr>
              <p:spPr bwMode="auto">
                <a:xfrm>
                  <a:off x="912"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0" name="Rectangle 24">
                  <a:extLst>
                    <a:ext uri="{FF2B5EF4-FFF2-40B4-BE49-F238E27FC236}">
                      <a16:creationId xmlns:a16="http://schemas.microsoft.com/office/drawing/2014/main" id="{7EBA347B-B8D8-41C6-9E1B-6AE4C5A01141}"/>
                    </a:ext>
                  </a:extLst>
                </p:cNvPr>
                <p:cNvSpPr>
                  <a:spLocks noChangeArrowheads="1"/>
                </p:cNvSpPr>
                <p:nvPr/>
              </p:nvSpPr>
              <p:spPr bwMode="auto">
                <a:xfrm>
                  <a:off x="1008"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9" name="Rectangle 25">
                <a:extLst>
                  <a:ext uri="{FF2B5EF4-FFF2-40B4-BE49-F238E27FC236}">
                    <a16:creationId xmlns:a16="http://schemas.microsoft.com/office/drawing/2014/main" id="{97D06D8C-5322-48AA-B487-5260A444472B}"/>
                  </a:ext>
                </a:extLst>
              </p:cNvPr>
              <p:cNvSpPr>
                <a:spLocks noChangeArrowheads="1"/>
              </p:cNvSpPr>
              <p:nvPr/>
            </p:nvSpPr>
            <p:spPr bwMode="auto">
              <a:xfrm>
                <a:off x="1800196" y="1835135"/>
                <a:ext cx="990600" cy="1066800"/>
              </a:xfrm>
              <a:prstGeom prst="rect">
                <a:avLst/>
              </a:prstGeom>
              <a:solidFill>
                <a:srgbClr val="33CC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 name="Rectangle 26">
                <a:extLst>
                  <a:ext uri="{FF2B5EF4-FFF2-40B4-BE49-F238E27FC236}">
                    <a16:creationId xmlns:a16="http://schemas.microsoft.com/office/drawing/2014/main" id="{AC87EA61-F8CA-470C-A380-209EE3BBED05}"/>
                  </a:ext>
                </a:extLst>
              </p:cNvPr>
              <p:cNvSpPr>
                <a:spLocks noChangeArrowheads="1"/>
              </p:cNvSpPr>
              <p:nvPr/>
            </p:nvSpPr>
            <p:spPr bwMode="auto">
              <a:xfrm>
                <a:off x="18763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 name="Rectangle 27">
                <a:extLst>
                  <a:ext uri="{FF2B5EF4-FFF2-40B4-BE49-F238E27FC236}">
                    <a16:creationId xmlns:a16="http://schemas.microsoft.com/office/drawing/2014/main" id="{8D684239-D9E9-4C0A-AB56-4BD26DD2B57A}"/>
                  </a:ext>
                </a:extLst>
              </p:cNvPr>
              <p:cNvSpPr>
                <a:spLocks noChangeArrowheads="1"/>
              </p:cNvSpPr>
              <p:nvPr/>
            </p:nvSpPr>
            <p:spPr bwMode="auto">
              <a:xfrm>
                <a:off x="20287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 name="Rectangle 28">
                <a:extLst>
                  <a:ext uri="{FF2B5EF4-FFF2-40B4-BE49-F238E27FC236}">
                    <a16:creationId xmlns:a16="http://schemas.microsoft.com/office/drawing/2014/main" id="{690EB082-0AE0-4BF9-9771-1AA4C96A2EAC}"/>
                  </a:ext>
                </a:extLst>
              </p:cNvPr>
              <p:cNvSpPr>
                <a:spLocks noChangeArrowheads="1"/>
              </p:cNvSpPr>
              <p:nvPr/>
            </p:nvSpPr>
            <p:spPr bwMode="auto">
              <a:xfrm>
                <a:off x="24859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 name="Rectangle 29">
                <a:extLst>
                  <a:ext uri="{FF2B5EF4-FFF2-40B4-BE49-F238E27FC236}">
                    <a16:creationId xmlns:a16="http://schemas.microsoft.com/office/drawing/2014/main" id="{9F889890-1A6E-4F07-A1A9-C679E96F69BB}"/>
                  </a:ext>
                </a:extLst>
              </p:cNvPr>
              <p:cNvSpPr>
                <a:spLocks noChangeArrowheads="1"/>
              </p:cNvSpPr>
              <p:nvPr/>
            </p:nvSpPr>
            <p:spPr bwMode="auto">
              <a:xfrm>
                <a:off x="18763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 name="Rectangle 30">
                <a:extLst>
                  <a:ext uri="{FF2B5EF4-FFF2-40B4-BE49-F238E27FC236}">
                    <a16:creationId xmlns:a16="http://schemas.microsoft.com/office/drawing/2014/main" id="{490AB7C5-04EC-41AC-A3A7-5C33B0D14970}"/>
                  </a:ext>
                </a:extLst>
              </p:cNvPr>
              <p:cNvSpPr>
                <a:spLocks noChangeArrowheads="1"/>
              </p:cNvSpPr>
              <p:nvPr/>
            </p:nvSpPr>
            <p:spPr bwMode="auto">
              <a:xfrm>
                <a:off x="20287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 name="Rectangle 31">
                <a:extLst>
                  <a:ext uri="{FF2B5EF4-FFF2-40B4-BE49-F238E27FC236}">
                    <a16:creationId xmlns:a16="http://schemas.microsoft.com/office/drawing/2014/main" id="{6389C2E6-AEE0-49C2-A911-A23D91A02EC1}"/>
                  </a:ext>
                </a:extLst>
              </p:cNvPr>
              <p:cNvSpPr>
                <a:spLocks noChangeArrowheads="1"/>
              </p:cNvSpPr>
              <p:nvPr/>
            </p:nvSpPr>
            <p:spPr bwMode="auto">
              <a:xfrm>
                <a:off x="21811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 name="Rectangle 32">
                <a:extLst>
                  <a:ext uri="{FF2B5EF4-FFF2-40B4-BE49-F238E27FC236}">
                    <a16:creationId xmlns:a16="http://schemas.microsoft.com/office/drawing/2014/main" id="{7845866D-D13C-4EF7-BBBB-13F05B04D7F2}"/>
                  </a:ext>
                </a:extLst>
              </p:cNvPr>
              <p:cNvSpPr>
                <a:spLocks noChangeArrowheads="1"/>
              </p:cNvSpPr>
              <p:nvPr/>
            </p:nvSpPr>
            <p:spPr bwMode="auto">
              <a:xfrm>
                <a:off x="26383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 name="Rectangle 33">
                <a:extLst>
                  <a:ext uri="{FF2B5EF4-FFF2-40B4-BE49-F238E27FC236}">
                    <a16:creationId xmlns:a16="http://schemas.microsoft.com/office/drawing/2014/main" id="{80C07CE8-35E8-4A1E-BCA3-7501B9EF83E7}"/>
                  </a:ext>
                </a:extLst>
              </p:cNvPr>
              <p:cNvSpPr>
                <a:spLocks noChangeArrowheads="1"/>
              </p:cNvSpPr>
              <p:nvPr/>
            </p:nvSpPr>
            <p:spPr bwMode="auto">
              <a:xfrm>
                <a:off x="23335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 name="Rectangle 34">
                <a:extLst>
                  <a:ext uri="{FF2B5EF4-FFF2-40B4-BE49-F238E27FC236}">
                    <a16:creationId xmlns:a16="http://schemas.microsoft.com/office/drawing/2014/main" id="{7EB99EF9-3058-490C-B2AE-82B8A417261C}"/>
                  </a:ext>
                </a:extLst>
              </p:cNvPr>
              <p:cNvSpPr>
                <a:spLocks noChangeArrowheads="1"/>
              </p:cNvSpPr>
              <p:nvPr/>
            </p:nvSpPr>
            <p:spPr bwMode="auto">
              <a:xfrm>
                <a:off x="1876396" y="2063735"/>
                <a:ext cx="838200" cy="609600"/>
              </a:xfrm>
              <a:prstGeom prst="rect">
                <a:avLst/>
              </a:prstGeom>
              <a:gradFill rotWithShape="0">
                <a:gsLst>
                  <a:gs pos="0">
                    <a:srgbClr val="764747"/>
                  </a:gs>
                  <a:gs pos="50000">
                    <a:srgbClr val="FF9999"/>
                  </a:gs>
                  <a:gs pos="100000">
                    <a:srgbClr val="764747"/>
                  </a:gs>
                </a:gsLst>
                <a:lin ang="2700000" scaled="1"/>
              </a:gra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 name="Rectangle 35">
                <a:extLst>
                  <a:ext uri="{FF2B5EF4-FFF2-40B4-BE49-F238E27FC236}">
                    <a16:creationId xmlns:a16="http://schemas.microsoft.com/office/drawing/2014/main" id="{6005A71A-1610-4877-A85D-25DB66FDEE54}"/>
                  </a:ext>
                </a:extLst>
              </p:cNvPr>
              <p:cNvSpPr>
                <a:spLocks noChangeArrowheads="1"/>
              </p:cNvSpPr>
              <p:nvPr/>
            </p:nvSpPr>
            <p:spPr bwMode="auto">
              <a:xfrm>
                <a:off x="21811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0" name="Rectangle 36">
                <a:extLst>
                  <a:ext uri="{FF2B5EF4-FFF2-40B4-BE49-F238E27FC236}">
                    <a16:creationId xmlns:a16="http://schemas.microsoft.com/office/drawing/2014/main" id="{2B23196B-03A2-4A55-8A93-8167CE052D29}"/>
                  </a:ext>
                </a:extLst>
              </p:cNvPr>
              <p:cNvSpPr>
                <a:spLocks noChangeArrowheads="1"/>
              </p:cNvSpPr>
              <p:nvPr/>
            </p:nvSpPr>
            <p:spPr bwMode="auto">
              <a:xfrm>
                <a:off x="23335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 name="Rectangle 37">
                <a:extLst>
                  <a:ext uri="{FF2B5EF4-FFF2-40B4-BE49-F238E27FC236}">
                    <a16:creationId xmlns:a16="http://schemas.microsoft.com/office/drawing/2014/main" id="{8DE4EAE7-9FF6-4224-B1D2-CAA4ED6FBBE1}"/>
                  </a:ext>
                </a:extLst>
              </p:cNvPr>
              <p:cNvSpPr>
                <a:spLocks noChangeArrowheads="1"/>
              </p:cNvSpPr>
              <p:nvPr/>
            </p:nvSpPr>
            <p:spPr bwMode="auto">
              <a:xfrm>
                <a:off x="24859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2" name="Rectangle 38">
                <a:extLst>
                  <a:ext uri="{FF2B5EF4-FFF2-40B4-BE49-F238E27FC236}">
                    <a16:creationId xmlns:a16="http://schemas.microsoft.com/office/drawing/2014/main" id="{7EA6AC32-2A57-4562-9662-CC4A16084962}"/>
                  </a:ext>
                </a:extLst>
              </p:cNvPr>
              <p:cNvSpPr>
                <a:spLocks noChangeArrowheads="1"/>
              </p:cNvSpPr>
              <p:nvPr/>
            </p:nvSpPr>
            <p:spPr bwMode="auto">
              <a:xfrm>
                <a:off x="26383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3" name="Rectangle 67">
                <a:extLst>
                  <a:ext uri="{FF2B5EF4-FFF2-40B4-BE49-F238E27FC236}">
                    <a16:creationId xmlns:a16="http://schemas.microsoft.com/office/drawing/2014/main" id="{5A46E955-78FB-4F75-AEC1-3F31C161B405}"/>
                  </a:ext>
                </a:extLst>
              </p:cNvPr>
              <p:cNvSpPr>
                <a:spLocks noChangeArrowheads="1"/>
              </p:cNvSpPr>
              <p:nvPr/>
            </p:nvSpPr>
            <p:spPr bwMode="auto">
              <a:xfrm>
                <a:off x="2790796" y="1835135"/>
                <a:ext cx="990600" cy="1066800"/>
              </a:xfrm>
              <a:prstGeom prst="rect">
                <a:avLst/>
              </a:prstGeom>
              <a:solidFill>
                <a:srgbClr val="33CC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4" name="Rectangle 68">
                <a:extLst>
                  <a:ext uri="{FF2B5EF4-FFF2-40B4-BE49-F238E27FC236}">
                    <a16:creationId xmlns:a16="http://schemas.microsoft.com/office/drawing/2014/main" id="{3AFEA41B-F84A-440F-B125-3AFCD4D10F49}"/>
                  </a:ext>
                </a:extLst>
              </p:cNvPr>
              <p:cNvSpPr>
                <a:spLocks noChangeArrowheads="1"/>
              </p:cNvSpPr>
              <p:nvPr/>
            </p:nvSpPr>
            <p:spPr bwMode="auto">
              <a:xfrm>
                <a:off x="28669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5" name="Rectangle 69">
                <a:extLst>
                  <a:ext uri="{FF2B5EF4-FFF2-40B4-BE49-F238E27FC236}">
                    <a16:creationId xmlns:a16="http://schemas.microsoft.com/office/drawing/2014/main" id="{9AD6B2AD-5A4E-49C3-9824-0FEC113F35B2}"/>
                  </a:ext>
                </a:extLst>
              </p:cNvPr>
              <p:cNvSpPr>
                <a:spLocks noChangeArrowheads="1"/>
              </p:cNvSpPr>
              <p:nvPr/>
            </p:nvSpPr>
            <p:spPr bwMode="auto">
              <a:xfrm>
                <a:off x="30193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6" name="Rectangle 70">
                <a:extLst>
                  <a:ext uri="{FF2B5EF4-FFF2-40B4-BE49-F238E27FC236}">
                    <a16:creationId xmlns:a16="http://schemas.microsoft.com/office/drawing/2014/main" id="{FBD80CE2-1BEE-4E0B-A319-360D1F569B57}"/>
                  </a:ext>
                </a:extLst>
              </p:cNvPr>
              <p:cNvSpPr>
                <a:spLocks noChangeArrowheads="1"/>
              </p:cNvSpPr>
              <p:nvPr/>
            </p:nvSpPr>
            <p:spPr bwMode="auto">
              <a:xfrm>
                <a:off x="34765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7" name="Rectangle 71">
                <a:extLst>
                  <a:ext uri="{FF2B5EF4-FFF2-40B4-BE49-F238E27FC236}">
                    <a16:creationId xmlns:a16="http://schemas.microsoft.com/office/drawing/2014/main" id="{BF602C58-9B81-42A3-98C0-55C25786E0EF}"/>
                  </a:ext>
                </a:extLst>
              </p:cNvPr>
              <p:cNvSpPr>
                <a:spLocks noChangeArrowheads="1"/>
              </p:cNvSpPr>
              <p:nvPr/>
            </p:nvSpPr>
            <p:spPr bwMode="auto">
              <a:xfrm>
                <a:off x="28669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8" name="Rectangle 72">
                <a:extLst>
                  <a:ext uri="{FF2B5EF4-FFF2-40B4-BE49-F238E27FC236}">
                    <a16:creationId xmlns:a16="http://schemas.microsoft.com/office/drawing/2014/main" id="{2881D225-48D0-4C81-8581-224C7B7D708B}"/>
                  </a:ext>
                </a:extLst>
              </p:cNvPr>
              <p:cNvSpPr>
                <a:spLocks noChangeArrowheads="1"/>
              </p:cNvSpPr>
              <p:nvPr/>
            </p:nvSpPr>
            <p:spPr bwMode="auto">
              <a:xfrm>
                <a:off x="30193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 name="Rectangle 73">
                <a:extLst>
                  <a:ext uri="{FF2B5EF4-FFF2-40B4-BE49-F238E27FC236}">
                    <a16:creationId xmlns:a16="http://schemas.microsoft.com/office/drawing/2014/main" id="{4B620A6C-9931-43C5-B097-002BA5F6403E}"/>
                  </a:ext>
                </a:extLst>
              </p:cNvPr>
              <p:cNvSpPr>
                <a:spLocks noChangeArrowheads="1"/>
              </p:cNvSpPr>
              <p:nvPr/>
            </p:nvSpPr>
            <p:spPr bwMode="auto">
              <a:xfrm>
                <a:off x="31717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 name="Rectangle 74">
                <a:extLst>
                  <a:ext uri="{FF2B5EF4-FFF2-40B4-BE49-F238E27FC236}">
                    <a16:creationId xmlns:a16="http://schemas.microsoft.com/office/drawing/2014/main" id="{9572DC85-7169-4A88-987D-D9A7702FE3CA}"/>
                  </a:ext>
                </a:extLst>
              </p:cNvPr>
              <p:cNvSpPr>
                <a:spLocks noChangeArrowheads="1"/>
              </p:cNvSpPr>
              <p:nvPr/>
            </p:nvSpPr>
            <p:spPr bwMode="auto">
              <a:xfrm>
                <a:off x="36289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 name="Rectangle 75">
                <a:extLst>
                  <a:ext uri="{FF2B5EF4-FFF2-40B4-BE49-F238E27FC236}">
                    <a16:creationId xmlns:a16="http://schemas.microsoft.com/office/drawing/2014/main" id="{167C5EE5-ECA3-47C7-9AF2-86FDE8353F03}"/>
                  </a:ext>
                </a:extLst>
              </p:cNvPr>
              <p:cNvSpPr>
                <a:spLocks noChangeArrowheads="1"/>
              </p:cNvSpPr>
              <p:nvPr/>
            </p:nvSpPr>
            <p:spPr bwMode="auto">
              <a:xfrm>
                <a:off x="33241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 name="Rectangle 76">
                <a:extLst>
                  <a:ext uri="{FF2B5EF4-FFF2-40B4-BE49-F238E27FC236}">
                    <a16:creationId xmlns:a16="http://schemas.microsoft.com/office/drawing/2014/main" id="{C068B6F6-57BC-4738-BA49-F99101F0876B}"/>
                  </a:ext>
                </a:extLst>
              </p:cNvPr>
              <p:cNvSpPr>
                <a:spLocks noChangeArrowheads="1"/>
              </p:cNvSpPr>
              <p:nvPr/>
            </p:nvSpPr>
            <p:spPr bwMode="auto">
              <a:xfrm>
                <a:off x="2866996" y="2063735"/>
                <a:ext cx="838200" cy="60960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2700000" scaled="1"/>
              </a:gradFill>
              <a:ln w="9525">
                <a:solidFill>
                  <a:schemeClr val="tx1"/>
                </a:solidFill>
                <a:miter lim="800000"/>
                <a:headEnd/>
                <a:tailEnd/>
              </a:ln>
              <a:effectLst/>
            </p:spPr>
            <p:txBody>
              <a:bodyPr wrap="none" anchor="ctr"/>
              <a:lstStyle/>
              <a:p>
                <a:pPr>
                  <a:defRPr/>
                </a:pPr>
                <a:endParaRPr lang="zh-CN" altLang="en-US"/>
              </a:p>
            </p:txBody>
          </p:sp>
          <p:sp>
            <p:nvSpPr>
              <p:cNvPr id="33" name="Rectangle 77">
                <a:extLst>
                  <a:ext uri="{FF2B5EF4-FFF2-40B4-BE49-F238E27FC236}">
                    <a16:creationId xmlns:a16="http://schemas.microsoft.com/office/drawing/2014/main" id="{20B0C2B8-45F1-4260-8F56-79022AD1A095}"/>
                  </a:ext>
                </a:extLst>
              </p:cNvPr>
              <p:cNvSpPr>
                <a:spLocks noChangeArrowheads="1"/>
              </p:cNvSpPr>
              <p:nvPr/>
            </p:nvSpPr>
            <p:spPr bwMode="auto">
              <a:xfrm>
                <a:off x="31717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4" name="Rectangle 78">
                <a:extLst>
                  <a:ext uri="{FF2B5EF4-FFF2-40B4-BE49-F238E27FC236}">
                    <a16:creationId xmlns:a16="http://schemas.microsoft.com/office/drawing/2014/main" id="{F63CC854-7099-4CC6-82F9-A58E9C5722D2}"/>
                  </a:ext>
                </a:extLst>
              </p:cNvPr>
              <p:cNvSpPr>
                <a:spLocks noChangeArrowheads="1"/>
              </p:cNvSpPr>
              <p:nvPr/>
            </p:nvSpPr>
            <p:spPr bwMode="auto">
              <a:xfrm>
                <a:off x="33241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5" name="Rectangle 79">
                <a:extLst>
                  <a:ext uri="{FF2B5EF4-FFF2-40B4-BE49-F238E27FC236}">
                    <a16:creationId xmlns:a16="http://schemas.microsoft.com/office/drawing/2014/main" id="{549D5822-5A40-410D-9FA9-9B4BC40E2CD7}"/>
                  </a:ext>
                </a:extLst>
              </p:cNvPr>
              <p:cNvSpPr>
                <a:spLocks noChangeArrowheads="1"/>
              </p:cNvSpPr>
              <p:nvPr/>
            </p:nvSpPr>
            <p:spPr bwMode="auto">
              <a:xfrm>
                <a:off x="34765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6" name="Rectangle 80">
                <a:extLst>
                  <a:ext uri="{FF2B5EF4-FFF2-40B4-BE49-F238E27FC236}">
                    <a16:creationId xmlns:a16="http://schemas.microsoft.com/office/drawing/2014/main" id="{5EFF91E7-3FEF-4D93-A3DD-629FDF4B9425}"/>
                  </a:ext>
                </a:extLst>
              </p:cNvPr>
              <p:cNvSpPr>
                <a:spLocks noChangeArrowheads="1"/>
              </p:cNvSpPr>
              <p:nvPr/>
            </p:nvSpPr>
            <p:spPr bwMode="auto">
              <a:xfrm>
                <a:off x="36289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51" name="组合 3">
              <a:extLst>
                <a:ext uri="{FF2B5EF4-FFF2-40B4-BE49-F238E27FC236}">
                  <a16:creationId xmlns:a16="http://schemas.microsoft.com/office/drawing/2014/main" id="{77920389-47CB-46CB-ACF3-C6042B5AA921}"/>
                </a:ext>
              </a:extLst>
            </p:cNvPr>
            <p:cNvGrpSpPr>
              <a:grpSpLocks/>
            </p:cNvGrpSpPr>
            <p:nvPr/>
          </p:nvGrpSpPr>
          <p:grpSpPr bwMode="auto">
            <a:xfrm>
              <a:off x="5292080" y="4725144"/>
              <a:ext cx="2971800" cy="1066800"/>
              <a:chOff x="809596" y="1835135"/>
              <a:chExt cx="2971800" cy="1066800"/>
            </a:xfrm>
          </p:grpSpPr>
          <p:grpSp>
            <p:nvGrpSpPr>
              <p:cNvPr id="52" name="Group 10">
                <a:extLst>
                  <a:ext uri="{FF2B5EF4-FFF2-40B4-BE49-F238E27FC236}">
                    <a16:creationId xmlns:a16="http://schemas.microsoft.com/office/drawing/2014/main" id="{A743DA51-6D32-4040-A1B5-51D9BDBB4378}"/>
                  </a:ext>
                </a:extLst>
              </p:cNvPr>
              <p:cNvGrpSpPr>
                <a:grpSpLocks/>
              </p:cNvGrpSpPr>
              <p:nvPr/>
            </p:nvGrpSpPr>
            <p:grpSpPr bwMode="auto">
              <a:xfrm>
                <a:off x="809596" y="1835135"/>
                <a:ext cx="990600" cy="1066800"/>
                <a:chOff x="480" y="1296"/>
                <a:chExt cx="624" cy="672"/>
              </a:xfrm>
            </p:grpSpPr>
            <p:sp>
              <p:nvSpPr>
                <p:cNvPr id="81" name="Rectangle 11">
                  <a:extLst>
                    <a:ext uri="{FF2B5EF4-FFF2-40B4-BE49-F238E27FC236}">
                      <a16:creationId xmlns:a16="http://schemas.microsoft.com/office/drawing/2014/main" id="{948F4FEC-009B-45B6-ABF4-0F6392176EDB}"/>
                    </a:ext>
                  </a:extLst>
                </p:cNvPr>
                <p:cNvSpPr>
                  <a:spLocks noChangeArrowheads="1"/>
                </p:cNvSpPr>
                <p:nvPr/>
              </p:nvSpPr>
              <p:spPr bwMode="auto">
                <a:xfrm>
                  <a:off x="480" y="1296"/>
                  <a:ext cx="624" cy="672"/>
                </a:xfrm>
                <a:prstGeom prst="rect">
                  <a:avLst/>
                </a:prstGeom>
                <a:solidFill>
                  <a:srgbClr val="33CC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 name="Rectangle 12">
                  <a:extLst>
                    <a:ext uri="{FF2B5EF4-FFF2-40B4-BE49-F238E27FC236}">
                      <a16:creationId xmlns:a16="http://schemas.microsoft.com/office/drawing/2014/main" id="{805C39A6-5612-4353-823E-4E20A13D4093}"/>
                    </a:ext>
                  </a:extLst>
                </p:cNvPr>
                <p:cNvSpPr>
                  <a:spLocks noChangeArrowheads="1"/>
                </p:cNvSpPr>
                <p:nvPr/>
              </p:nvSpPr>
              <p:spPr bwMode="auto">
                <a:xfrm>
                  <a:off x="528"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3" name="Rectangle 13">
                  <a:extLst>
                    <a:ext uri="{FF2B5EF4-FFF2-40B4-BE49-F238E27FC236}">
                      <a16:creationId xmlns:a16="http://schemas.microsoft.com/office/drawing/2014/main" id="{B3FB27BD-A91C-4087-A437-040541B08E4A}"/>
                    </a:ext>
                  </a:extLst>
                </p:cNvPr>
                <p:cNvSpPr>
                  <a:spLocks noChangeArrowheads="1"/>
                </p:cNvSpPr>
                <p:nvPr/>
              </p:nvSpPr>
              <p:spPr bwMode="auto">
                <a:xfrm>
                  <a:off x="624"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4" name="Rectangle 14">
                  <a:extLst>
                    <a:ext uri="{FF2B5EF4-FFF2-40B4-BE49-F238E27FC236}">
                      <a16:creationId xmlns:a16="http://schemas.microsoft.com/office/drawing/2014/main" id="{4B232DAC-1D4D-4D18-A1FC-985F2F97426D}"/>
                    </a:ext>
                  </a:extLst>
                </p:cNvPr>
                <p:cNvSpPr>
                  <a:spLocks noChangeArrowheads="1"/>
                </p:cNvSpPr>
                <p:nvPr/>
              </p:nvSpPr>
              <p:spPr bwMode="auto">
                <a:xfrm>
                  <a:off x="912"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5" name="Rectangle 15">
                  <a:extLst>
                    <a:ext uri="{FF2B5EF4-FFF2-40B4-BE49-F238E27FC236}">
                      <a16:creationId xmlns:a16="http://schemas.microsoft.com/office/drawing/2014/main" id="{52732F35-2A98-4B71-A6CC-34315934A169}"/>
                    </a:ext>
                  </a:extLst>
                </p:cNvPr>
                <p:cNvSpPr>
                  <a:spLocks noChangeArrowheads="1"/>
                </p:cNvSpPr>
                <p:nvPr/>
              </p:nvSpPr>
              <p:spPr bwMode="auto">
                <a:xfrm>
                  <a:off x="528"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6" name="Rectangle 16">
                  <a:extLst>
                    <a:ext uri="{FF2B5EF4-FFF2-40B4-BE49-F238E27FC236}">
                      <a16:creationId xmlns:a16="http://schemas.microsoft.com/office/drawing/2014/main" id="{471B4A87-F250-49B3-8DF0-B0CFC21EB080}"/>
                    </a:ext>
                  </a:extLst>
                </p:cNvPr>
                <p:cNvSpPr>
                  <a:spLocks noChangeArrowheads="1"/>
                </p:cNvSpPr>
                <p:nvPr/>
              </p:nvSpPr>
              <p:spPr bwMode="auto">
                <a:xfrm>
                  <a:off x="624"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7" name="Rectangle 17">
                  <a:extLst>
                    <a:ext uri="{FF2B5EF4-FFF2-40B4-BE49-F238E27FC236}">
                      <a16:creationId xmlns:a16="http://schemas.microsoft.com/office/drawing/2014/main" id="{1192900E-122B-4B77-9DC4-561C496DB788}"/>
                    </a:ext>
                  </a:extLst>
                </p:cNvPr>
                <p:cNvSpPr>
                  <a:spLocks noChangeArrowheads="1"/>
                </p:cNvSpPr>
                <p:nvPr/>
              </p:nvSpPr>
              <p:spPr bwMode="auto">
                <a:xfrm>
                  <a:off x="720"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8" name="Rectangle 18">
                  <a:extLst>
                    <a:ext uri="{FF2B5EF4-FFF2-40B4-BE49-F238E27FC236}">
                      <a16:creationId xmlns:a16="http://schemas.microsoft.com/office/drawing/2014/main" id="{A0F8DB62-B1B5-4118-8E8C-6385553BD412}"/>
                    </a:ext>
                  </a:extLst>
                </p:cNvPr>
                <p:cNvSpPr>
                  <a:spLocks noChangeArrowheads="1"/>
                </p:cNvSpPr>
                <p:nvPr/>
              </p:nvSpPr>
              <p:spPr bwMode="auto">
                <a:xfrm>
                  <a:off x="1008"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9" name="Rectangle 19">
                  <a:extLst>
                    <a:ext uri="{FF2B5EF4-FFF2-40B4-BE49-F238E27FC236}">
                      <a16:creationId xmlns:a16="http://schemas.microsoft.com/office/drawing/2014/main" id="{211A047F-11BA-4CB7-A740-8E477980D6E7}"/>
                    </a:ext>
                  </a:extLst>
                </p:cNvPr>
                <p:cNvSpPr>
                  <a:spLocks noChangeArrowheads="1"/>
                </p:cNvSpPr>
                <p:nvPr/>
              </p:nvSpPr>
              <p:spPr bwMode="auto">
                <a:xfrm>
                  <a:off x="816"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0" name="Rectangle 20">
                  <a:extLst>
                    <a:ext uri="{FF2B5EF4-FFF2-40B4-BE49-F238E27FC236}">
                      <a16:creationId xmlns:a16="http://schemas.microsoft.com/office/drawing/2014/main" id="{D6AAA9A6-622B-40D2-B991-D06F002B8F7C}"/>
                    </a:ext>
                  </a:extLst>
                </p:cNvPr>
                <p:cNvSpPr>
                  <a:spLocks noChangeArrowheads="1"/>
                </p:cNvSpPr>
                <p:nvPr/>
              </p:nvSpPr>
              <p:spPr bwMode="auto">
                <a:xfrm>
                  <a:off x="528" y="1440"/>
                  <a:ext cx="528" cy="384"/>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2700000" scaled="1"/>
                </a:gradFill>
                <a:ln w="9525">
                  <a:solidFill>
                    <a:schemeClr val="tx1"/>
                  </a:solidFill>
                  <a:miter lim="800000"/>
                  <a:headEnd/>
                  <a:tailEnd/>
                </a:ln>
                <a:effectLst/>
              </p:spPr>
              <p:txBody>
                <a:bodyPr wrap="none" anchor="ctr"/>
                <a:lstStyle/>
                <a:p>
                  <a:pPr>
                    <a:defRPr/>
                  </a:pPr>
                  <a:endParaRPr lang="zh-CN" altLang="en-US"/>
                </a:p>
              </p:txBody>
            </p:sp>
            <p:sp>
              <p:nvSpPr>
                <p:cNvPr id="91" name="Rectangle 21">
                  <a:extLst>
                    <a:ext uri="{FF2B5EF4-FFF2-40B4-BE49-F238E27FC236}">
                      <a16:creationId xmlns:a16="http://schemas.microsoft.com/office/drawing/2014/main" id="{271714EC-C6CD-40C0-962C-90394300259A}"/>
                    </a:ext>
                  </a:extLst>
                </p:cNvPr>
                <p:cNvSpPr>
                  <a:spLocks noChangeArrowheads="1"/>
                </p:cNvSpPr>
                <p:nvPr/>
              </p:nvSpPr>
              <p:spPr bwMode="auto">
                <a:xfrm>
                  <a:off x="720"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 name="Rectangle 22">
                  <a:extLst>
                    <a:ext uri="{FF2B5EF4-FFF2-40B4-BE49-F238E27FC236}">
                      <a16:creationId xmlns:a16="http://schemas.microsoft.com/office/drawing/2014/main" id="{8CDD7F33-BA3E-4325-A5FE-1CA4E2BAABE6}"/>
                    </a:ext>
                  </a:extLst>
                </p:cNvPr>
                <p:cNvSpPr>
                  <a:spLocks noChangeArrowheads="1"/>
                </p:cNvSpPr>
                <p:nvPr/>
              </p:nvSpPr>
              <p:spPr bwMode="auto">
                <a:xfrm>
                  <a:off x="816" y="1344"/>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3" name="Rectangle 23">
                  <a:extLst>
                    <a:ext uri="{FF2B5EF4-FFF2-40B4-BE49-F238E27FC236}">
                      <a16:creationId xmlns:a16="http://schemas.microsoft.com/office/drawing/2014/main" id="{2FB1B51A-4E4E-47F4-8D2E-B8A01D215527}"/>
                    </a:ext>
                  </a:extLst>
                </p:cNvPr>
                <p:cNvSpPr>
                  <a:spLocks noChangeArrowheads="1"/>
                </p:cNvSpPr>
                <p:nvPr/>
              </p:nvSpPr>
              <p:spPr bwMode="auto">
                <a:xfrm>
                  <a:off x="912"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4" name="Rectangle 24">
                  <a:extLst>
                    <a:ext uri="{FF2B5EF4-FFF2-40B4-BE49-F238E27FC236}">
                      <a16:creationId xmlns:a16="http://schemas.microsoft.com/office/drawing/2014/main" id="{E0989BFD-9053-4A59-B1EF-27B4BAD89233}"/>
                    </a:ext>
                  </a:extLst>
                </p:cNvPr>
                <p:cNvSpPr>
                  <a:spLocks noChangeArrowheads="1"/>
                </p:cNvSpPr>
                <p:nvPr/>
              </p:nvSpPr>
              <p:spPr bwMode="auto">
                <a:xfrm>
                  <a:off x="1008" y="1872"/>
                  <a:ext cx="48" cy="48"/>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53" name="Rectangle 25">
                <a:extLst>
                  <a:ext uri="{FF2B5EF4-FFF2-40B4-BE49-F238E27FC236}">
                    <a16:creationId xmlns:a16="http://schemas.microsoft.com/office/drawing/2014/main" id="{1471F456-9C3D-4C91-BD3D-7575257B8DDF}"/>
                  </a:ext>
                </a:extLst>
              </p:cNvPr>
              <p:cNvSpPr>
                <a:spLocks noChangeArrowheads="1"/>
              </p:cNvSpPr>
              <p:nvPr/>
            </p:nvSpPr>
            <p:spPr bwMode="auto">
              <a:xfrm>
                <a:off x="1800196" y="1835135"/>
                <a:ext cx="990600" cy="1066800"/>
              </a:xfrm>
              <a:prstGeom prst="rect">
                <a:avLst/>
              </a:prstGeom>
              <a:solidFill>
                <a:srgbClr val="33CC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4" name="Rectangle 26">
                <a:extLst>
                  <a:ext uri="{FF2B5EF4-FFF2-40B4-BE49-F238E27FC236}">
                    <a16:creationId xmlns:a16="http://schemas.microsoft.com/office/drawing/2014/main" id="{3D5E5E54-7F77-4928-82C7-976706DDE908}"/>
                  </a:ext>
                </a:extLst>
              </p:cNvPr>
              <p:cNvSpPr>
                <a:spLocks noChangeArrowheads="1"/>
              </p:cNvSpPr>
              <p:nvPr/>
            </p:nvSpPr>
            <p:spPr bwMode="auto">
              <a:xfrm>
                <a:off x="18763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5" name="Rectangle 27">
                <a:extLst>
                  <a:ext uri="{FF2B5EF4-FFF2-40B4-BE49-F238E27FC236}">
                    <a16:creationId xmlns:a16="http://schemas.microsoft.com/office/drawing/2014/main" id="{7B9FA3D7-7FFE-4CAC-8C52-DE7B4775006F}"/>
                  </a:ext>
                </a:extLst>
              </p:cNvPr>
              <p:cNvSpPr>
                <a:spLocks noChangeArrowheads="1"/>
              </p:cNvSpPr>
              <p:nvPr/>
            </p:nvSpPr>
            <p:spPr bwMode="auto">
              <a:xfrm>
                <a:off x="20287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6" name="Rectangle 28">
                <a:extLst>
                  <a:ext uri="{FF2B5EF4-FFF2-40B4-BE49-F238E27FC236}">
                    <a16:creationId xmlns:a16="http://schemas.microsoft.com/office/drawing/2014/main" id="{1D2C53DA-56EA-4902-821B-DBC939FAF280}"/>
                  </a:ext>
                </a:extLst>
              </p:cNvPr>
              <p:cNvSpPr>
                <a:spLocks noChangeArrowheads="1"/>
              </p:cNvSpPr>
              <p:nvPr/>
            </p:nvSpPr>
            <p:spPr bwMode="auto">
              <a:xfrm>
                <a:off x="24859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7" name="Rectangle 29">
                <a:extLst>
                  <a:ext uri="{FF2B5EF4-FFF2-40B4-BE49-F238E27FC236}">
                    <a16:creationId xmlns:a16="http://schemas.microsoft.com/office/drawing/2014/main" id="{1A8864F2-E93E-4941-B973-ED07BE0D426F}"/>
                  </a:ext>
                </a:extLst>
              </p:cNvPr>
              <p:cNvSpPr>
                <a:spLocks noChangeArrowheads="1"/>
              </p:cNvSpPr>
              <p:nvPr/>
            </p:nvSpPr>
            <p:spPr bwMode="auto">
              <a:xfrm>
                <a:off x="18763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 name="Rectangle 30">
                <a:extLst>
                  <a:ext uri="{FF2B5EF4-FFF2-40B4-BE49-F238E27FC236}">
                    <a16:creationId xmlns:a16="http://schemas.microsoft.com/office/drawing/2014/main" id="{1F6A2444-B147-4435-AAAC-39AFD1FEC63C}"/>
                  </a:ext>
                </a:extLst>
              </p:cNvPr>
              <p:cNvSpPr>
                <a:spLocks noChangeArrowheads="1"/>
              </p:cNvSpPr>
              <p:nvPr/>
            </p:nvSpPr>
            <p:spPr bwMode="auto">
              <a:xfrm>
                <a:off x="20287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9" name="Rectangle 31">
                <a:extLst>
                  <a:ext uri="{FF2B5EF4-FFF2-40B4-BE49-F238E27FC236}">
                    <a16:creationId xmlns:a16="http://schemas.microsoft.com/office/drawing/2014/main" id="{57BD7271-57E0-4709-8A9A-8536E0FD9D86}"/>
                  </a:ext>
                </a:extLst>
              </p:cNvPr>
              <p:cNvSpPr>
                <a:spLocks noChangeArrowheads="1"/>
              </p:cNvSpPr>
              <p:nvPr/>
            </p:nvSpPr>
            <p:spPr bwMode="auto">
              <a:xfrm>
                <a:off x="21811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0" name="Rectangle 32">
                <a:extLst>
                  <a:ext uri="{FF2B5EF4-FFF2-40B4-BE49-F238E27FC236}">
                    <a16:creationId xmlns:a16="http://schemas.microsoft.com/office/drawing/2014/main" id="{736FE450-62F4-4B4E-ABA9-55F802E55ABE}"/>
                  </a:ext>
                </a:extLst>
              </p:cNvPr>
              <p:cNvSpPr>
                <a:spLocks noChangeArrowheads="1"/>
              </p:cNvSpPr>
              <p:nvPr/>
            </p:nvSpPr>
            <p:spPr bwMode="auto">
              <a:xfrm>
                <a:off x="26383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 name="Rectangle 33">
                <a:extLst>
                  <a:ext uri="{FF2B5EF4-FFF2-40B4-BE49-F238E27FC236}">
                    <a16:creationId xmlns:a16="http://schemas.microsoft.com/office/drawing/2014/main" id="{69DA827B-207C-4792-AE0E-95661E4BC9A1}"/>
                  </a:ext>
                </a:extLst>
              </p:cNvPr>
              <p:cNvSpPr>
                <a:spLocks noChangeArrowheads="1"/>
              </p:cNvSpPr>
              <p:nvPr/>
            </p:nvSpPr>
            <p:spPr bwMode="auto">
              <a:xfrm>
                <a:off x="23335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 name="Rectangle 34">
                <a:extLst>
                  <a:ext uri="{FF2B5EF4-FFF2-40B4-BE49-F238E27FC236}">
                    <a16:creationId xmlns:a16="http://schemas.microsoft.com/office/drawing/2014/main" id="{824CE9B8-2E44-4935-90E2-5CC8D0B0D96A}"/>
                  </a:ext>
                </a:extLst>
              </p:cNvPr>
              <p:cNvSpPr>
                <a:spLocks noChangeArrowheads="1"/>
              </p:cNvSpPr>
              <p:nvPr/>
            </p:nvSpPr>
            <p:spPr bwMode="auto">
              <a:xfrm>
                <a:off x="1876396" y="2063735"/>
                <a:ext cx="838200" cy="609600"/>
              </a:xfrm>
              <a:prstGeom prst="rect">
                <a:avLst/>
              </a:prstGeom>
              <a:gradFill rotWithShape="0">
                <a:gsLst>
                  <a:gs pos="0">
                    <a:srgbClr val="764747"/>
                  </a:gs>
                  <a:gs pos="50000">
                    <a:srgbClr val="FF9999"/>
                  </a:gs>
                  <a:gs pos="100000">
                    <a:srgbClr val="764747"/>
                  </a:gs>
                </a:gsLst>
                <a:lin ang="2700000" scaled="1"/>
              </a:gra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 name="Rectangle 35">
                <a:extLst>
                  <a:ext uri="{FF2B5EF4-FFF2-40B4-BE49-F238E27FC236}">
                    <a16:creationId xmlns:a16="http://schemas.microsoft.com/office/drawing/2014/main" id="{5492EA23-4DA3-429B-A332-60F7756A3713}"/>
                  </a:ext>
                </a:extLst>
              </p:cNvPr>
              <p:cNvSpPr>
                <a:spLocks noChangeArrowheads="1"/>
              </p:cNvSpPr>
              <p:nvPr/>
            </p:nvSpPr>
            <p:spPr bwMode="auto">
              <a:xfrm>
                <a:off x="21811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 name="Rectangle 36">
                <a:extLst>
                  <a:ext uri="{FF2B5EF4-FFF2-40B4-BE49-F238E27FC236}">
                    <a16:creationId xmlns:a16="http://schemas.microsoft.com/office/drawing/2014/main" id="{D9A17CC5-31B0-4FF1-B2FB-8E06829B6930}"/>
                  </a:ext>
                </a:extLst>
              </p:cNvPr>
              <p:cNvSpPr>
                <a:spLocks noChangeArrowheads="1"/>
              </p:cNvSpPr>
              <p:nvPr/>
            </p:nvSpPr>
            <p:spPr bwMode="auto">
              <a:xfrm>
                <a:off x="23335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 name="Rectangle 37">
                <a:extLst>
                  <a:ext uri="{FF2B5EF4-FFF2-40B4-BE49-F238E27FC236}">
                    <a16:creationId xmlns:a16="http://schemas.microsoft.com/office/drawing/2014/main" id="{DE9EA65B-AA96-4E08-905A-A3AFD46A8589}"/>
                  </a:ext>
                </a:extLst>
              </p:cNvPr>
              <p:cNvSpPr>
                <a:spLocks noChangeArrowheads="1"/>
              </p:cNvSpPr>
              <p:nvPr/>
            </p:nvSpPr>
            <p:spPr bwMode="auto">
              <a:xfrm>
                <a:off x="24859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6" name="Rectangle 38">
                <a:extLst>
                  <a:ext uri="{FF2B5EF4-FFF2-40B4-BE49-F238E27FC236}">
                    <a16:creationId xmlns:a16="http://schemas.microsoft.com/office/drawing/2014/main" id="{1E3B6360-9A01-445C-A6AA-4CB4845A0B05}"/>
                  </a:ext>
                </a:extLst>
              </p:cNvPr>
              <p:cNvSpPr>
                <a:spLocks noChangeArrowheads="1"/>
              </p:cNvSpPr>
              <p:nvPr/>
            </p:nvSpPr>
            <p:spPr bwMode="auto">
              <a:xfrm>
                <a:off x="26383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 name="Rectangle 67">
                <a:extLst>
                  <a:ext uri="{FF2B5EF4-FFF2-40B4-BE49-F238E27FC236}">
                    <a16:creationId xmlns:a16="http://schemas.microsoft.com/office/drawing/2014/main" id="{B1011C01-039B-46D8-8BAD-66601CAB1CA2}"/>
                  </a:ext>
                </a:extLst>
              </p:cNvPr>
              <p:cNvSpPr>
                <a:spLocks noChangeArrowheads="1"/>
              </p:cNvSpPr>
              <p:nvPr/>
            </p:nvSpPr>
            <p:spPr bwMode="auto">
              <a:xfrm>
                <a:off x="2790796" y="1835135"/>
                <a:ext cx="990600" cy="1066800"/>
              </a:xfrm>
              <a:prstGeom prst="rect">
                <a:avLst/>
              </a:prstGeom>
              <a:solidFill>
                <a:srgbClr val="33CC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8" name="Rectangle 68">
                <a:extLst>
                  <a:ext uri="{FF2B5EF4-FFF2-40B4-BE49-F238E27FC236}">
                    <a16:creationId xmlns:a16="http://schemas.microsoft.com/office/drawing/2014/main" id="{AC466254-4068-4EA9-BB56-A31CAB31B58C}"/>
                  </a:ext>
                </a:extLst>
              </p:cNvPr>
              <p:cNvSpPr>
                <a:spLocks noChangeArrowheads="1"/>
              </p:cNvSpPr>
              <p:nvPr/>
            </p:nvSpPr>
            <p:spPr bwMode="auto">
              <a:xfrm>
                <a:off x="28669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 name="Rectangle 69">
                <a:extLst>
                  <a:ext uri="{FF2B5EF4-FFF2-40B4-BE49-F238E27FC236}">
                    <a16:creationId xmlns:a16="http://schemas.microsoft.com/office/drawing/2014/main" id="{3A4B2365-3E47-478B-AEE8-372F56205E99}"/>
                  </a:ext>
                </a:extLst>
              </p:cNvPr>
              <p:cNvSpPr>
                <a:spLocks noChangeArrowheads="1"/>
              </p:cNvSpPr>
              <p:nvPr/>
            </p:nvSpPr>
            <p:spPr bwMode="auto">
              <a:xfrm>
                <a:off x="30193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0" name="Rectangle 70">
                <a:extLst>
                  <a:ext uri="{FF2B5EF4-FFF2-40B4-BE49-F238E27FC236}">
                    <a16:creationId xmlns:a16="http://schemas.microsoft.com/office/drawing/2014/main" id="{9C456C51-C395-46E1-9875-EE4249F8FEE3}"/>
                  </a:ext>
                </a:extLst>
              </p:cNvPr>
              <p:cNvSpPr>
                <a:spLocks noChangeArrowheads="1"/>
              </p:cNvSpPr>
              <p:nvPr/>
            </p:nvSpPr>
            <p:spPr bwMode="auto">
              <a:xfrm>
                <a:off x="34765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1" name="Rectangle 71">
                <a:extLst>
                  <a:ext uri="{FF2B5EF4-FFF2-40B4-BE49-F238E27FC236}">
                    <a16:creationId xmlns:a16="http://schemas.microsoft.com/office/drawing/2014/main" id="{70CB5590-14F0-487E-8E96-C1D3394F4393}"/>
                  </a:ext>
                </a:extLst>
              </p:cNvPr>
              <p:cNvSpPr>
                <a:spLocks noChangeArrowheads="1"/>
              </p:cNvSpPr>
              <p:nvPr/>
            </p:nvSpPr>
            <p:spPr bwMode="auto">
              <a:xfrm>
                <a:off x="28669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2" name="Rectangle 72">
                <a:extLst>
                  <a:ext uri="{FF2B5EF4-FFF2-40B4-BE49-F238E27FC236}">
                    <a16:creationId xmlns:a16="http://schemas.microsoft.com/office/drawing/2014/main" id="{C1E1241B-6BBC-4193-B01E-7A604B1CC581}"/>
                  </a:ext>
                </a:extLst>
              </p:cNvPr>
              <p:cNvSpPr>
                <a:spLocks noChangeArrowheads="1"/>
              </p:cNvSpPr>
              <p:nvPr/>
            </p:nvSpPr>
            <p:spPr bwMode="auto">
              <a:xfrm>
                <a:off x="30193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 name="Rectangle 73">
                <a:extLst>
                  <a:ext uri="{FF2B5EF4-FFF2-40B4-BE49-F238E27FC236}">
                    <a16:creationId xmlns:a16="http://schemas.microsoft.com/office/drawing/2014/main" id="{AF76AB00-20F5-4B94-8B23-CC4B4939334E}"/>
                  </a:ext>
                </a:extLst>
              </p:cNvPr>
              <p:cNvSpPr>
                <a:spLocks noChangeArrowheads="1"/>
              </p:cNvSpPr>
              <p:nvPr/>
            </p:nvSpPr>
            <p:spPr bwMode="auto">
              <a:xfrm>
                <a:off x="31717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 name="Rectangle 74">
                <a:extLst>
                  <a:ext uri="{FF2B5EF4-FFF2-40B4-BE49-F238E27FC236}">
                    <a16:creationId xmlns:a16="http://schemas.microsoft.com/office/drawing/2014/main" id="{7ACF0026-7AA8-4376-A1AF-A6AEEB328011}"/>
                  </a:ext>
                </a:extLst>
              </p:cNvPr>
              <p:cNvSpPr>
                <a:spLocks noChangeArrowheads="1"/>
              </p:cNvSpPr>
              <p:nvPr/>
            </p:nvSpPr>
            <p:spPr bwMode="auto">
              <a:xfrm>
                <a:off x="36289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5" name="Rectangle 75">
                <a:extLst>
                  <a:ext uri="{FF2B5EF4-FFF2-40B4-BE49-F238E27FC236}">
                    <a16:creationId xmlns:a16="http://schemas.microsoft.com/office/drawing/2014/main" id="{01E8CEED-7817-4286-82EE-F1BC99739461}"/>
                  </a:ext>
                </a:extLst>
              </p:cNvPr>
              <p:cNvSpPr>
                <a:spLocks noChangeArrowheads="1"/>
              </p:cNvSpPr>
              <p:nvPr/>
            </p:nvSpPr>
            <p:spPr bwMode="auto">
              <a:xfrm>
                <a:off x="33241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6" name="Rectangle 76">
                <a:extLst>
                  <a:ext uri="{FF2B5EF4-FFF2-40B4-BE49-F238E27FC236}">
                    <a16:creationId xmlns:a16="http://schemas.microsoft.com/office/drawing/2014/main" id="{3D59F332-EAE9-41E4-8DC2-513B4BF7F00C}"/>
                  </a:ext>
                </a:extLst>
              </p:cNvPr>
              <p:cNvSpPr>
                <a:spLocks noChangeArrowheads="1"/>
              </p:cNvSpPr>
              <p:nvPr/>
            </p:nvSpPr>
            <p:spPr bwMode="auto">
              <a:xfrm>
                <a:off x="2866996" y="2063735"/>
                <a:ext cx="838200" cy="60960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2700000" scaled="1"/>
              </a:gradFill>
              <a:ln w="9525">
                <a:solidFill>
                  <a:schemeClr val="tx1"/>
                </a:solidFill>
                <a:miter lim="800000"/>
                <a:headEnd/>
                <a:tailEnd/>
              </a:ln>
              <a:effectLst/>
            </p:spPr>
            <p:txBody>
              <a:bodyPr wrap="none" anchor="ctr"/>
              <a:lstStyle/>
              <a:p>
                <a:pPr>
                  <a:defRPr/>
                </a:pPr>
                <a:endParaRPr lang="zh-CN" altLang="en-US"/>
              </a:p>
            </p:txBody>
          </p:sp>
          <p:sp>
            <p:nvSpPr>
              <p:cNvPr id="77" name="Rectangle 77">
                <a:extLst>
                  <a:ext uri="{FF2B5EF4-FFF2-40B4-BE49-F238E27FC236}">
                    <a16:creationId xmlns:a16="http://schemas.microsoft.com/office/drawing/2014/main" id="{080DF6E2-4A89-4FFC-9936-9103D90DF0C6}"/>
                  </a:ext>
                </a:extLst>
              </p:cNvPr>
              <p:cNvSpPr>
                <a:spLocks noChangeArrowheads="1"/>
              </p:cNvSpPr>
              <p:nvPr/>
            </p:nvSpPr>
            <p:spPr bwMode="auto">
              <a:xfrm>
                <a:off x="31717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8" name="Rectangle 78">
                <a:extLst>
                  <a:ext uri="{FF2B5EF4-FFF2-40B4-BE49-F238E27FC236}">
                    <a16:creationId xmlns:a16="http://schemas.microsoft.com/office/drawing/2014/main" id="{A1BBC1B1-04C6-4D54-9A1A-8A6D3590B9CC}"/>
                  </a:ext>
                </a:extLst>
              </p:cNvPr>
              <p:cNvSpPr>
                <a:spLocks noChangeArrowheads="1"/>
              </p:cNvSpPr>
              <p:nvPr/>
            </p:nvSpPr>
            <p:spPr bwMode="auto">
              <a:xfrm>
                <a:off x="3324196" y="19113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9" name="Rectangle 79">
                <a:extLst>
                  <a:ext uri="{FF2B5EF4-FFF2-40B4-BE49-F238E27FC236}">
                    <a16:creationId xmlns:a16="http://schemas.microsoft.com/office/drawing/2014/main" id="{C9FE9DD0-9700-496F-8B19-05C03C7878DA}"/>
                  </a:ext>
                </a:extLst>
              </p:cNvPr>
              <p:cNvSpPr>
                <a:spLocks noChangeArrowheads="1"/>
              </p:cNvSpPr>
              <p:nvPr/>
            </p:nvSpPr>
            <p:spPr bwMode="auto">
              <a:xfrm>
                <a:off x="34765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0" name="Rectangle 80">
                <a:extLst>
                  <a:ext uri="{FF2B5EF4-FFF2-40B4-BE49-F238E27FC236}">
                    <a16:creationId xmlns:a16="http://schemas.microsoft.com/office/drawing/2014/main" id="{9CD5D368-BF19-4661-9363-7B8ABCF3DDB6}"/>
                  </a:ext>
                </a:extLst>
              </p:cNvPr>
              <p:cNvSpPr>
                <a:spLocks noChangeArrowheads="1"/>
              </p:cNvSpPr>
              <p:nvPr/>
            </p:nvSpPr>
            <p:spPr bwMode="auto">
              <a:xfrm>
                <a:off x="3628996" y="2749535"/>
                <a:ext cx="76200" cy="762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1">
                                            <p:txEl>
                                              <p:pRg st="2" end="2"/>
                                            </p:txEl>
                                          </p:spTgt>
                                        </p:tgtEl>
                                        <p:attrNameLst>
                                          <p:attrName>style.visibility</p:attrName>
                                        </p:attrNameLst>
                                      </p:cBhvr>
                                      <p:to>
                                        <p:strVal val="visible"/>
                                      </p:to>
                                    </p:set>
                                    <p:anim calcmode="lin" valueType="num">
                                      <p:cBhvr additive="base">
                                        <p:cTn id="19" dur="5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5F6AC43-3667-4DD8-A16B-242C88FE7E88}"/>
              </a:ext>
            </a:extLst>
          </p:cNvPr>
          <p:cNvSpPr>
            <a:spLocks noGrp="1" noChangeArrowheads="1"/>
          </p:cNvSpPr>
          <p:nvPr>
            <p:ph type="title"/>
          </p:nvPr>
        </p:nvSpPr>
        <p:spPr>
          <a:xfrm>
            <a:off x="798513" y="50800"/>
            <a:ext cx="8262937" cy="708025"/>
          </a:xfrm>
          <a:ln/>
        </p:spPr>
        <p:txBody>
          <a:bodyPr/>
          <a:lstStyle/>
          <a:p>
            <a:pPr eaLnBrk="1" hangingPunct="1"/>
            <a:r>
              <a:rPr lang="en-US" altLang="zh-CN">
                <a:latin typeface="Times New Roman" panose="02020603050405020304" pitchFamily="18" charset="0"/>
                <a:cs typeface="Times New Roman" panose="02020603050405020304" pitchFamily="18" charset="0"/>
              </a:rPr>
              <a:t>5. </a:t>
            </a:r>
            <a:r>
              <a:rPr lang="zh-CN" altLang="en-US">
                <a:latin typeface="Times New Roman" panose="02020603050405020304" pitchFamily="18" charset="0"/>
                <a:cs typeface="Times New Roman" panose="02020603050405020304" pitchFamily="18" charset="0"/>
              </a:rPr>
              <a:t>视频与动画的区别</a:t>
            </a:r>
          </a:p>
        </p:txBody>
      </p:sp>
      <p:sp>
        <p:nvSpPr>
          <p:cNvPr id="27651" name="Rectangle 3">
            <a:extLst>
              <a:ext uri="{FF2B5EF4-FFF2-40B4-BE49-F238E27FC236}">
                <a16:creationId xmlns:a16="http://schemas.microsoft.com/office/drawing/2014/main" id="{328574FA-16AA-4CF7-BF7E-9B2440A774B2}"/>
              </a:ext>
            </a:extLst>
          </p:cNvPr>
          <p:cNvSpPr>
            <a:spLocks noGrp="1" noChangeArrowheads="1"/>
          </p:cNvSpPr>
          <p:nvPr>
            <p:ph idx="4294967295"/>
          </p:nvPr>
        </p:nvSpPr>
        <p:spPr>
          <a:xfrm>
            <a:off x="496888" y="932299"/>
            <a:ext cx="8150225" cy="497753"/>
          </a:xfrm>
        </p:spPr>
        <p:txBody>
          <a:bodyPr/>
          <a:lstStyle/>
          <a:p>
            <a:pPr marL="0" indent="0" eaLnBrk="1" hangingPunct="1">
              <a:spcBef>
                <a:spcPts val="1200"/>
              </a:spcBef>
              <a:buNone/>
            </a:pPr>
            <a:r>
              <a:rPr lang="zh-CN" altLang="en-US" sz="2400" dirty="0">
                <a:latin typeface="Times New Roman" panose="02020603050405020304" pitchFamily="18" charset="0"/>
                <a:cs typeface="Times New Roman" panose="02020603050405020304" pitchFamily="18" charset="0"/>
              </a:rPr>
              <a:t>计算机动画（</a:t>
            </a:r>
            <a:r>
              <a:rPr lang="en-US" altLang="zh-CN" sz="2400" dirty="0">
                <a:latin typeface="Times New Roman" panose="02020603050405020304" pitchFamily="18" charset="0"/>
                <a:cs typeface="Times New Roman" panose="02020603050405020304" pitchFamily="18" charset="0"/>
              </a:rPr>
              <a:t>Animation）</a:t>
            </a:r>
            <a:r>
              <a:rPr lang="zh-CN" altLang="en-US" sz="2400" dirty="0">
                <a:latin typeface="Times New Roman" panose="02020603050405020304" pitchFamily="18" charset="0"/>
                <a:cs typeface="Times New Roman" panose="02020603050405020304" pitchFamily="18" charset="0"/>
              </a:rPr>
              <a:t>和视频（</a:t>
            </a:r>
            <a:r>
              <a:rPr lang="en-US" altLang="zh-CN" sz="2400" dirty="0">
                <a:latin typeface="Times New Roman" panose="02020603050405020304" pitchFamily="18" charset="0"/>
                <a:cs typeface="Times New Roman" panose="02020603050405020304" pitchFamily="18" charset="0"/>
              </a:rPr>
              <a:t>Video）</a:t>
            </a:r>
            <a:r>
              <a:rPr lang="zh-CN" altLang="en-US" sz="2400" dirty="0">
                <a:solidFill>
                  <a:srgbClr val="C00000"/>
                </a:solidFill>
                <a:latin typeface="Times New Roman" panose="02020603050405020304" pitchFamily="18" charset="0"/>
                <a:cs typeface="Times New Roman" panose="02020603050405020304" pitchFamily="18" charset="0"/>
              </a:rPr>
              <a:t>不相同点</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pic>
        <p:nvPicPr>
          <p:cNvPr id="4" name="Picture 14" descr="dv02">
            <a:extLst>
              <a:ext uri="{FF2B5EF4-FFF2-40B4-BE49-F238E27FC236}">
                <a16:creationId xmlns:a16="http://schemas.microsoft.com/office/drawing/2014/main" id="{61D9FACA-D41B-4410-A7C8-C52C8127731D}"/>
              </a:ext>
            </a:extLst>
          </p:cNvPr>
          <p:cNvPicPr>
            <a:picLocks noChangeAspect="1" noChangeArrowheads="1"/>
          </p:cNvPicPr>
          <p:nvPr/>
        </p:nvPicPr>
        <p:blipFill>
          <a:blip r:embed="rId2">
            <a:clrChange>
              <a:clrFrom>
                <a:srgbClr val="001263"/>
              </a:clrFrom>
              <a:clrTo>
                <a:srgbClr val="001263">
                  <a:alpha val="0"/>
                </a:srgbClr>
              </a:clrTo>
            </a:clrChange>
            <a:extLst>
              <a:ext uri="{28A0092B-C50C-407E-A947-70E740481C1C}">
                <a14:useLocalDpi xmlns:a14="http://schemas.microsoft.com/office/drawing/2010/main" val="0"/>
              </a:ext>
            </a:extLst>
          </a:blip>
          <a:srcRect/>
          <a:stretch>
            <a:fillRect/>
          </a:stretch>
        </p:blipFill>
        <p:spPr bwMode="auto">
          <a:xfrm>
            <a:off x="6372200" y="4437394"/>
            <a:ext cx="1584176" cy="150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3">
            <a:extLst>
              <a:ext uri="{FF2B5EF4-FFF2-40B4-BE49-F238E27FC236}">
                <a16:creationId xmlns:a16="http://schemas.microsoft.com/office/drawing/2014/main" id="{469300B9-D573-490C-8BAC-2864C693C36C}"/>
              </a:ext>
            </a:extLst>
          </p:cNvPr>
          <p:cNvSpPr>
            <a:spLocks noGrp="1" noChangeArrowheads="1"/>
          </p:cNvSpPr>
          <p:nvPr>
            <p:ph idx="4294967295"/>
          </p:nvPr>
        </p:nvSpPr>
        <p:spPr>
          <a:xfrm>
            <a:off x="501962" y="3330875"/>
            <a:ext cx="8135791" cy="940951"/>
          </a:xfrm>
        </p:spPr>
        <p:txBody>
          <a:bodyPr/>
          <a:lstStyle/>
          <a:p>
            <a:pPr eaLnBrk="1" hangingPunct="1"/>
            <a:r>
              <a:rPr lang="zh-CN" altLang="en-US" sz="2400" dirty="0">
                <a:latin typeface="宋体" panose="02010600030101010101" pitchFamily="2" charset="-122"/>
              </a:rPr>
              <a:t>数字视频主要指经过</a:t>
            </a:r>
            <a:r>
              <a:rPr lang="zh-CN" altLang="en-US" sz="2400" dirty="0">
                <a:solidFill>
                  <a:srgbClr val="FF0000"/>
                </a:solidFill>
                <a:latin typeface="宋体" panose="02010600030101010101" pitchFamily="2" charset="-122"/>
              </a:rPr>
              <a:t>模拟信号源</a:t>
            </a:r>
            <a:r>
              <a:rPr lang="zh-CN" altLang="en-US" sz="2400" dirty="0">
                <a:latin typeface="宋体" panose="02010600030101010101" pitchFamily="2" charset="-122"/>
              </a:rPr>
              <a:t>经过数字化后的图像和同步声音的混合体</a:t>
            </a:r>
            <a:endParaRPr lang="zh-CN" altLang="en-US" sz="2400"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AD56CC98-F7D3-482C-94AC-A0F6EB984001}"/>
              </a:ext>
            </a:extLst>
          </p:cNvPr>
          <p:cNvSpPr>
            <a:spLocks noGrp="1" noChangeArrowheads="1"/>
          </p:cNvSpPr>
          <p:nvPr>
            <p:ph idx="4294967295"/>
          </p:nvPr>
        </p:nvSpPr>
        <p:spPr>
          <a:xfrm>
            <a:off x="501962" y="1823251"/>
            <a:ext cx="8150225" cy="1384149"/>
          </a:xfrm>
        </p:spPr>
        <p:txBody>
          <a:bodyPr/>
          <a:lstStyle/>
          <a:p>
            <a:pPr eaLnBrk="1" hangingPunct="1">
              <a:spcBef>
                <a:spcPts val="1200"/>
              </a:spcBef>
            </a:pPr>
            <a:r>
              <a:rPr lang="zh-CN" altLang="en-US" sz="2400" dirty="0">
                <a:latin typeface="宋体" panose="02010600030101010101" pitchFamily="2" charset="-122"/>
              </a:rPr>
              <a:t>计算机动画是用计算机产生表现真实对象和模拟对象随时间变化的行为和动作，是利用计算机</a:t>
            </a:r>
            <a:r>
              <a:rPr lang="zh-CN" altLang="en-US" sz="2400" dirty="0">
                <a:solidFill>
                  <a:srgbClr val="FF0000"/>
                </a:solidFill>
                <a:latin typeface="宋体" panose="02010600030101010101" pitchFamily="2" charset="-122"/>
              </a:rPr>
              <a:t>图形技术</a:t>
            </a:r>
            <a:r>
              <a:rPr lang="zh-CN" altLang="en-US" sz="2400" dirty="0">
                <a:latin typeface="宋体" panose="02010600030101010101" pitchFamily="2" charset="-122"/>
              </a:rPr>
              <a:t>绘制出的连续画面，是计算机图形学的一个重要的分支</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E0E558B-8BDF-415D-878D-C6324E1B7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4437394"/>
            <a:ext cx="3240360" cy="1756616"/>
          </a:xfrm>
          <a:prstGeom prst="rect">
            <a:avLst/>
          </a:prstGeom>
        </p:spPr>
      </p:pic>
    </p:spTree>
    <p:extLst>
      <p:ext uri="{BB962C8B-B14F-4D97-AF65-F5344CB8AC3E}">
        <p14:creationId xmlns:p14="http://schemas.microsoft.com/office/powerpoint/2010/main" val="1785537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7653">
                                            <p:txEl>
                                              <p:pRg st="0" end="0"/>
                                            </p:txEl>
                                          </p:spTgt>
                                        </p:tgtEl>
                                        <p:attrNameLst>
                                          <p:attrName>style.visibility</p:attrName>
                                        </p:attrNameLst>
                                      </p:cBhvr>
                                      <p:to>
                                        <p:strVal val="visible"/>
                                      </p:to>
                                    </p:set>
                                    <p:anim calcmode="lin" valueType="num">
                                      <p:cBhvr additive="base">
                                        <p:cTn id="24"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27653" grpId="0" build="p"/>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27">
            <a:extLst>
              <a:ext uri="{FF2B5EF4-FFF2-40B4-BE49-F238E27FC236}">
                <a16:creationId xmlns:a16="http://schemas.microsoft.com/office/drawing/2014/main" id="{F357BB9C-D6AE-4A4E-BDAE-3F26B1765420}"/>
              </a:ext>
            </a:extLst>
          </p:cNvPr>
          <p:cNvSpPr>
            <a:spLocks noGrp="1"/>
          </p:cNvSpPr>
          <p:nvPr>
            <p:ph type="title"/>
          </p:nvPr>
        </p:nvSpPr>
        <p:spPr>
          <a:xfrm>
            <a:off x="798513" y="50800"/>
            <a:ext cx="8262937" cy="708025"/>
          </a:xfrm>
          <a:ln/>
        </p:spPr>
        <p:txBody>
          <a:bodyPr/>
          <a:lstStyle/>
          <a:p>
            <a:pPr eaLnBrk="1" hangingPunct="1"/>
            <a:r>
              <a:rPr lang="en-US" altLang="zh-CN">
                <a:latin typeface="Times New Roman" panose="02020603050405020304" pitchFamily="18" charset="0"/>
                <a:cs typeface="Times New Roman" panose="02020603050405020304" pitchFamily="18" charset="0"/>
              </a:rPr>
              <a:t>6. </a:t>
            </a:r>
            <a:r>
              <a:rPr lang="zh-CN" altLang="en-US">
                <a:latin typeface="Times New Roman" panose="02020603050405020304" pitchFamily="18" charset="0"/>
                <a:cs typeface="Times New Roman" panose="02020603050405020304" pitchFamily="18" charset="0"/>
              </a:rPr>
              <a:t>动画的本质</a:t>
            </a:r>
            <a:endParaRPr lang="zh-CN" altLang="en-US"/>
          </a:p>
        </p:txBody>
      </p:sp>
      <p:grpSp>
        <p:nvGrpSpPr>
          <p:cNvPr id="28675" name="Group 5">
            <a:extLst>
              <a:ext uri="{FF2B5EF4-FFF2-40B4-BE49-F238E27FC236}">
                <a16:creationId xmlns:a16="http://schemas.microsoft.com/office/drawing/2014/main" id="{0F62EF2F-FD04-4450-8DD6-7575FE14C4DA}"/>
              </a:ext>
            </a:extLst>
          </p:cNvPr>
          <p:cNvGrpSpPr>
            <a:grpSpLocks/>
          </p:cNvGrpSpPr>
          <p:nvPr/>
        </p:nvGrpSpPr>
        <p:grpSpPr bwMode="auto">
          <a:xfrm>
            <a:off x="838200" y="936625"/>
            <a:ext cx="7600950" cy="1127125"/>
            <a:chOff x="264" y="528"/>
            <a:chExt cx="3336" cy="710"/>
          </a:xfrm>
        </p:grpSpPr>
        <p:sp>
          <p:nvSpPr>
            <p:cNvPr id="20506" name="AutoShape 7">
              <a:extLst>
                <a:ext uri="{FF2B5EF4-FFF2-40B4-BE49-F238E27FC236}">
                  <a16:creationId xmlns:a16="http://schemas.microsoft.com/office/drawing/2014/main" id="{C3108001-7301-4914-A968-CD753CBDB52B}"/>
                </a:ext>
              </a:extLst>
            </p:cNvPr>
            <p:cNvSpPr>
              <a:spLocks noChangeArrowheads="1"/>
            </p:cNvSpPr>
            <p:nvPr/>
          </p:nvSpPr>
          <p:spPr bwMode="auto">
            <a:xfrm>
              <a:off x="264" y="528"/>
              <a:ext cx="3336" cy="702"/>
            </a:xfrm>
            <a:prstGeom prst="roundRect">
              <a:avLst>
                <a:gd name="adj" fmla="val 16667"/>
              </a:avLst>
            </a:prstGeom>
            <a:solidFill>
              <a:schemeClr val="tx2">
                <a:lumMod val="20000"/>
                <a:lumOff val="80000"/>
              </a:schemeClr>
            </a:solidFill>
            <a:ln w="9525">
              <a:solidFill>
                <a:schemeClr val="hlink"/>
              </a:solidFill>
              <a:round/>
              <a:headEnd/>
              <a:tailEnd/>
            </a:ln>
          </p:spPr>
          <p:txBody>
            <a:bodyPr wrap="none" anchor="ctr"/>
            <a:lstStyle/>
            <a:p>
              <a:pPr>
                <a:defRPr/>
              </a:pPr>
              <a:endParaRPr lang="zh-CN" altLang="en-US"/>
            </a:p>
          </p:txBody>
        </p:sp>
        <p:sp>
          <p:nvSpPr>
            <p:cNvPr id="153606" name="Text Box 6">
              <a:extLst>
                <a:ext uri="{FF2B5EF4-FFF2-40B4-BE49-F238E27FC236}">
                  <a16:creationId xmlns:a16="http://schemas.microsoft.com/office/drawing/2014/main" id="{2951D718-1733-4FAC-907D-64E7AB94801F}"/>
                </a:ext>
              </a:extLst>
            </p:cNvPr>
            <p:cNvSpPr txBox="1">
              <a:spLocks noChangeArrowheads="1"/>
            </p:cNvSpPr>
            <p:nvPr/>
          </p:nvSpPr>
          <p:spPr bwMode="auto">
            <a:xfrm>
              <a:off x="303" y="556"/>
              <a:ext cx="3297" cy="682"/>
            </a:xfrm>
            <a:prstGeom prst="rect">
              <a:avLst/>
            </a:prstGeom>
            <a:noFill/>
            <a:ln w="9525">
              <a:noFill/>
              <a:miter lim="800000"/>
              <a:headEnd/>
              <a:tailEnd/>
            </a:ln>
            <a:effectLst/>
          </p:spPr>
          <p:txBody>
            <a:bodyPr>
              <a:spAutoFit/>
            </a:bodyPr>
            <a:lstStyle/>
            <a:p>
              <a:pPr>
                <a:spcBef>
                  <a:spcPct val="50000"/>
                </a:spcBef>
                <a:defRPr/>
              </a:pPr>
              <a:r>
                <a:rPr kumimoji="1" lang="zh-CN" altLang="en-US" sz="2800" b="1" dirty="0">
                  <a:effectLst>
                    <a:outerShdw blurRad="38100" dist="38100" dir="2700000" algn="tl">
                      <a:srgbClr val="C0C0C0"/>
                    </a:outerShdw>
                  </a:effectLst>
                  <a:latin typeface="Times New Roman" pitchFamily="18" charset="0"/>
                </a:rPr>
                <a:t>动作的变化是动画的本质</a:t>
              </a:r>
            </a:p>
            <a:p>
              <a:pPr>
                <a:spcBef>
                  <a:spcPct val="30000"/>
                </a:spcBef>
                <a:defRPr/>
              </a:pPr>
              <a:r>
                <a:rPr kumimoji="1" lang="zh-CN" altLang="en-US" sz="2800" b="1" dirty="0">
                  <a:solidFill>
                    <a:schemeClr val="bg1"/>
                  </a:solidFill>
                  <a:effectLst>
                    <a:outerShdw blurRad="38100" dist="38100" dir="2700000" algn="tl">
                      <a:srgbClr val="C0C0C0"/>
                    </a:outerShdw>
                  </a:effectLst>
                  <a:latin typeface="Times New Roman" pitchFamily="18" charset="0"/>
                </a:rPr>
                <a:t>                  </a:t>
              </a:r>
              <a:r>
                <a:rPr kumimoji="1" lang="en-US" altLang="zh-CN" sz="2800" b="1" dirty="0">
                  <a:effectLst>
                    <a:outerShdw blurRad="38100" dist="38100" dir="2700000" algn="tl">
                      <a:srgbClr val="C0C0C0"/>
                    </a:outerShdw>
                  </a:effectLst>
                  <a:latin typeface="Times New Roman" pitchFamily="18" charset="0"/>
                </a:rPr>
                <a:t>—— </a:t>
              </a:r>
              <a:r>
                <a:rPr kumimoji="1" lang="zh-CN" altLang="en-US" sz="2800" b="1" dirty="0">
                  <a:effectLst>
                    <a:outerShdw blurRad="38100" dist="38100" dir="2700000" algn="tl">
                      <a:srgbClr val="C0C0C0"/>
                    </a:outerShdw>
                  </a:effectLst>
                  <a:latin typeface="Times New Roman" pitchFamily="18" charset="0"/>
                </a:rPr>
                <a:t>英国动画大师 </a:t>
              </a:r>
              <a:r>
                <a:rPr kumimoji="1" lang="en-US" altLang="zh-CN" sz="2800" b="1" dirty="0">
                  <a:effectLst>
                    <a:outerShdw blurRad="38100" dist="38100" dir="2700000" algn="tl">
                      <a:srgbClr val="C0C0C0"/>
                    </a:outerShdw>
                  </a:effectLst>
                  <a:latin typeface="Times New Roman" pitchFamily="18" charset="0"/>
                </a:rPr>
                <a:t>John  Halas</a:t>
              </a:r>
            </a:p>
          </p:txBody>
        </p:sp>
      </p:grpSp>
      <p:grpSp>
        <p:nvGrpSpPr>
          <p:cNvPr id="3" name="Group 8">
            <a:extLst>
              <a:ext uri="{FF2B5EF4-FFF2-40B4-BE49-F238E27FC236}">
                <a16:creationId xmlns:a16="http://schemas.microsoft.com/office/drawing/2014/main" id="{14EA9980-C940-4CE6-A413-1B38F1F6600D}"/>
              </a:ext>
            </a:extLst>
          </p:cNvPr>
          <p:cNvGrpSpPr>
            <a:grpSpLocks/>
          </p:cNvGrpSpPr>
          <p:nvPr/>
        </p:nvGrpSpPr>
        <p:grpSpPr bwMode="auto">
          <a:xfrm>
            <a:off x="304800" y="4708525"/>
            <a:ext cx="8305800" cy="1471613"/>
            <a:chOff x="192" y="2774"/>
            <a:chExt cx="5232" cy="927"/>
          </a:xfrm>
        </p:grpSpPr>
        <p:sp>
          <p:nvSpPr>
            <p:cNvPr id="153609" name="Text Box 9">
              <a:extLst>
                <a:ext uri="{FF2B5EF4-FFF2-40B4-BE49-F238E27FC236}">
                  <a16:creationId xmlns:a16="http://schemas.microsoft.com/office/drawing/2014/main" id="{D56138DE-A630-4E94-9446-220709A5A38D}"/>
                </a:ext>
              </a:extLst>
            </p:cNvPr>
            <p:cNvSpPr txBox="1">
              <a:spLocks noChangeArrowheads="1"/>
            </p:cNvSpPr>
            <p:nvPr/>
          </p:nvSpPr>
          <p:spPr bwMode="auto">
            <a:xfrm>
              <a:off x="192" y="2774"/>
              <a:ext cx="1344" cy="252"/>
            </a:xfrm>
            <a:prstGeom prst="rect">
              <a:avLst/>
            </a:prstGeom>
            <a:noFill/>
            <a:ln w="9525">
              <a:noFill/>
              <a:miter lim="800000"/>
              <a:headEnd/>
              <a:tailEnd/>
            </a:ln>
            <a:effectLst/>
          </p:spPr>
          <p:txBody>
            <a:bodyPr>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 </a:t>
              </a:r>
              <a:r>
                <a:rPr kumimoji="1" lang="zh-CN" altLang="en-US" sz="2000" b="1" dirty="0">
                  <a:effectLst>
                    <a:outerShdw blurRad="38100" dist="38100" dir="2700000" algn="tl">
                      <a:srgbClr val="C0C0C0"/>
                    </a:outerShdw>
                  </a:effectLst>
                  <a:latin typeface="Times New Roman" pitchFamily="18" charset="0"/>
                </a:rPr>
                <a:t>传统动画分类</a:t>
              </a:r>
            </a:p>
          </p:txBody>
        </p:sp>
        <p:sp>
          <p:nvSpPr>
            <p:cNvPr id="153610" name="Text Box 10">
              <a:extLst>
                <a:ext uri="{FF2B5EF4-FFF2-40B4-BE49-F238E27FC236}">
                  <a16:creationId xmlns:a16="http://schemas.microsoft.com/office/drawing/2014/main" id="{199F42E0-7A64-4671-8398-83ED3AC24972}"/>
                </a:ext>
              </a:extLst>
            </p:cNvPr>
            <p:cNvSpPr txBox="1">
              <a:spLocks noChangeArrowheads="1"/>
            </p:cNvSpPr>
            <p:nvPr/>
          </p:nvSpPr>
          <p:spPr bwMode="auto">
            <a:xfrm>
              <a:off x="384" y="3158"/>
              <a:ext cx="5040" cy="543"/>
            </a:xfrm>
            <a:prstGeom prst="rect">
              <a:avLst/>
            </a:prstGeom>
            <a:noFill/>
            <a:ln w="9525">
              <a:noFill/>
              <a:miter lim="800000"/>
              <a:headEnd/>
              <a:tailEnd/>
            </a:ln>
            <a:effectLst/>
          </p:spPr>
          <p:txBody>
            <a:bodyPr>
              <a:spAutoFit/>
            </a:bodyPr>
            <a:lstStyle/>
            <a:p>
              <a:pPr>
                <a:spcBef>
                  <a:spcPct val="50000"/>
                </a:spcBef>
                <a:defRPr/>
              </a:pPr>
              <a:r>
                <a:rPr kumimoji="1" lang="en-US" altLang="zh-CN" sz="2000" b="1" dirty="0">
                  <a:effectLst>
                    <a:outerShdw blurRad="38100" dist="38100" dir="2700000" algn="tl">
                      <a:srgbClr val="C0C0C0"/>
                    </a:outerShdw>
                  </a:effectLst>
                  <a:latin typeface="Times New Roman" pitchFamily="18" charset="0"/>
                </a:rPr>
                <a:t>(1) </a:t>
              </a:r>
              <a:r>
                <a:rPr kumimoji="1" lang="zh-CN" altLang="en-US" sz="2000" b="1" dirty="0">
                  <a:effectLst>
                    <a:outerShdw blurRad="38100" dist="38100" dir="2700000" algn="tl">
                      <a:srgbClr val="C0C0C0"/>
                    </a:outerShdw>
                  </a:effectLst>
                  <a:latin typeface="Times New Roman" pitchFamily="18" charset="0"/>
                </a:rPr>
                <a:t>全动画 </a:t>
              </a:r>
              <a:r>
                <a:rPr kumimoji="1" lang="en-US" altLang="zh-CN" sz="2000" b="1"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为追求画面完美和动作流畅，按照</a:t>
              </a:r>
              <a:r>
                <a:rPr kumimoji="1" lang="en-US" altLang="zh-CN" sz="2000" b="1" dirty="0">
                  <a:effectLst>
                    <a:outerShdw blurRad="38100" dist="38100" dir="2700000" algn="tl">
                      <a:srgbClr val="C0C0C0"/>
                    </a:outerShdw>
                  </a:effectLst>
                  <a:latin typeface="Times New Roman" pitchFamily="18" charset="0"/>
                </a:rPr>
                <a:t>24</a:t>
              </a:r>
              <a:r>
                <a:rPr kumimoji="1" lang="zh-CN" altLang="en-US" sz="2000" b="1" dirty="0">
                  <a:effectLst>
                    <a:outerShdw blurRad="38100" dist="38100" dir="2700000" algn="tl">
                      <a:srgbClr val="C0C0C0"/>
                    </a:outerShdw>
                  </a:effectLst>
                  <a:latin typeface="Times New Roman" pitchFamily="18" charset="0"/>
                </a:rPr>
                <a:t>帧</a:t>
              </a:r>
              <a:r>
                <a:rPr kumimoji="1" lang="en-US" altLang="zh-CN" sz="2000" b="1" dirty="0">
                  <a:effectLst>
                    <a:outerShdw blurRad="38100" dist="38100" dir="2700000" algn="tl">
                      <a:srgbClr val="C0C0C0"/>
                    </a:outerShdw>
                  </a:effectLst>
                  <a:latin typeface="Times New Roman" pitchFamily="18" charset="0"/>
                </a:rPr>
                <a:t>/s</a:t>
              </a:r>
              <a:r>
                <a:rPr kumimoji="1" lang="zh-CN" altLang="en-US" sz="2000" b="1" dirty="0">
                  <a:effectLst>
                    <a:outerShdw blurRad="38100" dist="38100" dir="2700000" algn="tl">
                      <a:srgbClr val="C0C0C0"/>
                    </a:outerShdw>
                  </a:effectLst>
                  <a:latin typeface="Times New Roman" pitchFamily="18" charset="0"/>
                </a:rPr>
                <a:t>制作动画</a:t>
              </a:r>
            </a:p>
            <a:p>
              <a:pPr>
                <a:spcBef>
                  <a:spcPct val="50000"/>
                </a:spcBef>
                <a:defRPr/>
              </a:pPr>
              <a:r>
                <a:rPr kumimoji="1" lang="en-US" altLang="zh-CN" sz="2000" b="1" dirty="0">
                  <a:effectLst>
                    <a:outerShdw blurRad="38100" dist="38100" dir="2700000" algn="tl">
                      <a:srgbClr val="C0C0C0"/>
                    </a:outerShdw>
                  </a:effectLst>
                  <a:latin typeface="Times New Roman" pitchFamily="18" charset="0"/>
                </a:rPr>
                <a:t>(2) </a:t>
              </a:r>
              <a:r>
                <a:rPr kumimoji="1" lang="zh-CN" altLang="en-US" sz="2000" b="1" dirty="0">
                  <a:effectLst>
                    <a:outerShdw blurRad="38100" dist="38100" dir="2700000" algn="tl">
                      <a:srgbClr val="C0C0C0"/>
                    </a:outerShdw>
                  </a:effectLst>
                  <a:latin typeface="Times New Roman" pitchFamily="18" charset="0"/>
                </a:rPr>
                <a:t>半动画 </a:t>
              </a:r>
              <a:r>
                <a:rPr kumimoji="1" lang="en-US" altLang="zh-CN" sz="2000" b="1"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又名“有限动画”。为追求经济效益，</a:t>
              </a:r>
              <a:r>
                <a:rPr kumimoji="1" lang="en-US" altLang="zh-CN" sz="2000" b="1" dirty="0">
                  <a:effectLst>
                    <a:outerShdw blurRad="38100" dist="38100" dir="2700000" algn="tl">
                      <a:srgbClr val="C0C0C0"/>
                    </a:outerShdw>
                  </a:effectLst>
                  <a:latin typeface="Times New Roman" pitchFamily="18" charset="0"/>
                </a:rPr>
                <a:t>6</a:t>
              </a:r>
              <a:r>
                <a:rPr kumimoji="1" lang="zh-CN" altLang="en-US" sz="2000" b="1" dirty="0">
                  <a:effectLst>
                    <a:outerShdw blurRad="38100" dist="38100" dir="2700000" algn="tl">
                      <a:srgbClr val="C0C0C0"/>
                    </a:outerShdw>
                  </a:effectLst>
                  <a:latin typeface="Times New Roman" pitchFamily="18" charset="0"/>
                </a:rPr>
                <a:t>帧</a:t>
              </a:r>
              <a:r>
                <a:rPr kumimoji="1" lang="en-US" altLang="zh-CN" sz="2000" b="1" dirty="0">
                  <a:effectLst>
                    <a:outerShdw blurRad="38100" dist="38100" dir="2700000" algn="tl">
                      <a:srgbClr val="C0C0C0"/>
                    </a:outerShdw>
                  </a:effectLst>
                  <a:latin typeface="Times New Roman" pitchFamily="18" charset="0"/>
                </a:rPr>
                <a:t>/s</a:t>
              </a:r>
              <a:r>
                <a:rPr kumimoji="1" lang="zh-CN" altLang="en-US" sz="2000" b="1" dirty="0">
                  <a:effectLst>
                    <a:outerShdw blurRad="38100" dist="38100" dir="2700000" algn="tl">
                      <a:srgbClr val="C0C0C0"/>
                    </a:outerShdw>
                  </a:effectLst>
                  <a:latin typeface="Times New Roman" pitchFamily="18" charset="0"/>
                </a:rPr>
                <a:t>的动画</a:t>
              </a:r>
            </a:p>
          </p:txBody>
        </p:sp>
        <p:sp>
          <p:nvSpPr>
            <p:cNvPr id="28694" name="Line 11">
              <a:extLst>
                <a:ext uri="{FF2B5EF4-FFF2-40B4-BE49-F238E27FC236}">
                  <a16:creationId xmlns:a16="http://schemas.microsoft.com/office/drawing/2014/main" id="{320C27AC-4A76-419C-9710-A13B4CEA84C7}"/>
                </a:ext>
              </a:extLst>
            </p:cNvPr>
            <p:cNvSpPr>
              <a:spLocks noChangeShapeType="1"/>
            </p:cNvSpPr>
            <p:nvPr/>
          </p:nvSpPr>
          <p:spPr bwMode="auto">
            <a:xfrm>
              <a:off x="240" y="3014"/>
              <a:ext cx="1152"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2">
            <a:extLst>
              <a:ext uri="{FF2B5EF4-FFF2-40B4-BE49-F238E27FC236}">
                <a16:creationId xmlns:a16="http://schemas.microsoft.com/office/drawing/2014/main" id="{81EA6EF3-E012-416F-A5B9-794F6096B33A}"/>
              </a:ext>
            </a:extLst>
          </p:cNvPr>
          <p:cNvGrpSpPr>
            <a:grpSpLocks/>
          </p:cNvGrpSpPr>
          <p:nvPr/>
        </p:nvGrpSpPr>
        <p:grpSpPr bwMode="auto">
          <a:xfrm>
            <a:off x="7600950" y="2209800"/>
            <a:ext cx="990600" cy="914400"/>
            <a:chOff x="4788" y="1296"/>
            <a:chExt cx="624" cy="576"/>
          </a:xfrm>
        </p:grpSpPr>
        <p:sp>
          <p:nvSpPr>
            <p:cNvPr id="28690" name="Rectangle 13">
              <a:extLst>
                <a:ext uri="{FF2B5EF4-FFF2-40B4-BE49-F238E27FC236}">
                  <a16:creationId xmlns:a16="http://schemas.microsoft.com/office/drawing/2014/main" id="{AC6C14C4-6CD4-475F-B171-275D333518E7}"/>
                </a:ext>
              </a:extLst>
            </p:cNvPr>
            <p:cNvSpPr>
              <a:spLocks noChangeArrowheads="1"/>
            </p:cNvSpPr>
            <p:nvPr/>
          </p:nvSpPr>
          <p:spPr bwMode="auto">
            <a:xfrm>
              <a:off x="4788" y="1296"/>
              <a:ext cx="624" cy="576"/>
            </a:xfrm>
            <a:prstGeom prst="rect">
              <a:avLst/>
            </a:prstGeom>
            <a:solidFill>
              <a:schemeClr val="tx1"/>
            </a:solidFill>
            <a:ln w="9525">
              <a:solidFill>
                <a:srgbClr val="3399FF"/>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8691" name="Picture 14" descr="tori02">
              <a:extLst>
                <a:ext uri="{FF2B5EF4-FFF2-40B4-BE49-F238E27FC236}">
                  <a16:creationId xmlns:a16="http://schemas.microsoft.com/office/drawing/2014/main" id="{03693F08-53F6-4D1B-B8E5-73E370EF49B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88" y="1296"/>
              <a:ext cx="612"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5">
            <a:extLst>
              <a:ext uri="{FF2B5EF4-FFF2-40B4-BE49-F238E27FC236}">
                <a16:creationId xmlns:a16="http://schemas.microsoft.com/office/drawing/2014/main" id="{E8C7683A-BD88-4008-9875-853DAFB7FE17}"/>
              </a:ext>
            </a:extLst>
          </p:cNvPr>
          <p:cNvGrpSpPr>
            <a:grpSpLocks/>
          </p:cNvGrpSpPr>
          <p:nvPr/>
        </p:nvGrpSpPr>
        <p:grpSpPr bwMode="auto">
          <a:xfrm>
            <a:off x="304800" y="2132013"/>
            <a:ext cx="8382000" cy="2290762"/>
            <a:chOff x="192" y="1247"/>
            <a:chExt cx="5280" cy="1443"/>
          </a:xfrm>
        </p:grpSpPr>
        <p:sp>
          <p:nvSpPr>
            <p:cNvPr id="153616" name="Text Box 16">
              <a:extLst>
                <a:ext uri="{FF2B5EF4-FFF2-40B4-BE49-F238E27FC236}">
                  <a16:creationId xmlns:a16="http://schemas.microsoft.com/office/drawing/2014/main" id="{BF46A4C1-97D7-44D7-B425-BD773B021EED}"/>
                </a:ext>
              </a:extLst>
            </p:cNvPr>
            <p:cNvSpPr txBox="1">
              <a:spLocks noChangeArrowheads="1"/>
            </p:cNvSpPr>
            <p:nvPr/>
          </p:nvSpPr>
          <p:spPr bwMode="auto">
            <a:xfrm>
              <a:off x="192" y="1247"/>
              <a:ext cx="1536" cy="252"/>
            </a:xfrm>
            <a:prstGeom prst="rect">
              <a:avLst/>
            </a:prstGeom>
            <a:noFill/>
            <a:ln w="9525">
              <a:noFill/>
              <a:miter lim="800000"/>
              <a:headEnd/>
              <a:tailEnd/>
            </a:ln>
            <a:effectLst/>
          </p:spPr>
          <p:txBody>
            <a:bodyPr>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 传统动画的性质</a:t>
              </a:r>
            </a:p>
          </p:txBody>
        </p:sp>
        <p:sp>
          <p:nvSpPr>
            <p:cNvPr id="153617" name="Text Box 17">
              <a:extLst>
                <a:ext uri="{FF2B5EF4-FFF2-40B4-BE49-F238E27FC236}">
                  <a16:creationId xmlns:a16="http://schemas.microsoft.com/office/drawing/2014/main" id="{8D7FDB01-4D26-480A-8DAD-EF56FB65EDA9}"/>
                </a:ext>
              </a:extLst>
            </p:cNvPr>
            <p:cNvSpPr txBox="1">
              <a:spLocks noChangeArrowheads="1"/>
            </p:cNvSpPr>
            <p:nvPr/>
          </p:nvSpPr>
          <p:spPr bwMode="auto">
            <a:xfrm>
              <a:off x="720" y="1631"/>
              <a:ext cx="2880" cy="252"/>
            </a:xfrm>
            <a:prstGeom prst="rect">
              <a:avLst/>
            </a:prstGeom>
            <a:noFill/>
            <a:ln w="9525">
              <a:noFill/>
              <a:miter lim="800000"/>
              <a:headEnd/>
              <a:tailEnd/>
            </a:ln>
            <a:effectLst/>
          </p:spPr>
          <p:txBody>
            <a:bodyPr>
              <a:spAutoFit/>
            </a:bodyPr>
            <a:lstStyle/>
            <a:p>
              <a:pPr>
                <a:spcBef>
                  <a:spcPct val="50000"/>
                </a:spcBef>
                <a:defRPr/>
              </a:pPr>
              <a:r>
                <a:rPr kumimoji="1" lang="en-US" altLang="zh-CN" sz="2000" b="1" dirty="0">
                  <a:effectLst>
                    <a:outerShdw blurRad="38100" dist="38100" dir="2700000" algn="tl">
                      <a:srgbClr val="C0C0C0"/>
                    </a:outerShdw>
                  </a:effectLst>
                  <a:latin typeface="Times New Roman" pitchFamily="18" charset="0"/>
                </a:rPr>
                <a:t>—— </a:t>
              </a:r>
              <a:r>
                <a:rPr kumimoji="1" lang="zh-CN" altLang="en-US" sz="2000" b="1" dirty="0">
                  <a:effectLst>
                    <a:outerShdw blurRad="38100" dist="38100" dir="2700000" algn="tl">
                      <a:srgbClr val="C0C0C0"/>
                    </a:outerShdw>
                  </a:effectLst>
                  <a:latin typeface="Times New Roman" pitchFamily="18" charset="0"/>
                </a:rPr>
                <a:t>由多幅画面构成，称为“帧动画”</a:t>
              </a:r>
            </a:p>
          </p:txBody>
        </p:sp>
        <p:sp>
          <p:nvSpPr>
            <p:cNvPr id="28681" name="Line 18">
              <a:extLst>
                <a:ext uri="{FF2B5EF4-FFF2-40B4-BE49-F238E27FC236}">
                  <a16:creationId xmlns:a16="http://schemas.microsoft.com/office/drawing/2014/main" id="{02A499DD-D032-4A07-9FAE-C551BA29A33F}"/>
                </a:ext>
              </a:extLst>
            </p:cNvPr>
            <p:cNvSpPr>
              <a:spLocks noChangeShapeType="1"/>
            </p:cNvSpPr>
            <p:nvPr/>
          </p:nvSpPr>
          <p:spPr bwMode="auto">
            <a:xfrm>
              <a:off x="240" y="1487"/>
              <a:ext cx="1344"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19" name="Text Box 19">
              <a:extLst>
                <a:ext uri="{FF2B5EF4-FFF2-40B4-BE49-F238E27FC236}">
                  <a16:creationId xmlns:a16="http://schemas.microsoft.com/office/drawing/2014/main" id="{F1453526-18D3-4DB6-9E52-14DFF5834770}"/>
                </a:ext>
              </a:extLst>
            </p:cNvPr>
            <p:cNvSpPr txBox="1">
              <a:spLocks noChangeArrowheads="1"/>
            </p:cNvSpPr>
            <p:nvPr/>
          </p:nvSpPr>
          <p:spPr bwMode="auto">
            <a:xfrm>
              <a:off x="768" y="2457"/>
              <a:ext cx="4704" cy="233"/>
            </a:xfrm>
            <a:prstGeom prst="rect">
              <a:avLst/>
            </a:prstGeom>
            <a:noFill/>
            <a:ln w="9525">
              <a:noFill/>
              <a:miter lim="800000"/>
              <a:headEnd/>
              <a:tailEnd/>
            </a:ln>
            <a:effectLst/>
          </p:spPr>
          <p:txBody>
            <a:bodyPr>
              <a:spAutoFit/>
            </a:bodyPr>
            <a:lstStyle/>
            <a:p>
              <a:pPr>
                <a:spcBef>
                  <a:spcPct val="50000"/>
                </a:spcBef>
                <a:defRPr/>
              </a:pPr>
              <a:r>
                <a:rPr kumimoji="1" lang="en-US" altLang="zh-CN" b="1">
                  <a:solidFill>
                    <a:srgbClr val="33CCFF"/>
                  </a:solidFill>
                  <a:effectLst>
                    <a:outerShdw blurRad="38100" dist="38100" dir="2700000" algn="tl">
                      <a:srgbClr val="C0C0C0"/>
                    </a:outerShdw>
                  </a:effectLst>
                  <a:latin typeface="Times New Roman" pitchFamily="18" charset="0"/>
                </a:rPr>
                <a:t>Frame1     Frame2      Frame3     Frame4      Frame5     Frame6     Frame7</a:t>
              </a:r>
            </a:p>
          </p:txBody>
        </p:sp>
        <p:pic>
          <p:nvPicPr>
            <p:cNvPr id="28683" name="Picture 20" descr="tori02a">
              <a:extLst>
                <a:ext uri="{FF2B5EF4-FFF2-40B4-BE49-F238E27FC236}">
                  <a16:creationId xmlns:a16="http://schemas.microsoft.com/office/drawing/2014/main" id="{BAE9C6DB-A796-414B-9110-9BE5F3660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920"/>
              <a:ext cx="612" cy="562"/>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pic>
        <p:pic>
          <p:nvPicPr>
            <p:cNvPr id="28684" name="Picture 21" descr="tori02c">
              <a:extLst>
                <a:ext uri="{FF2B5EF4-FFF2-40B4-BE49-F238E27FC236}">
                  <a16:creationId xmlns:a16="http://schemas.microsoft.com/office/drawing/2014/main" id="{973BC322-DBE2-4ECA-A4D7-608C644DB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920"/>
              <a:ext cx="612" cy="562"/>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pic>
        <p:pic>
          <p:nvPicPr>
            <p:cNvPr id="28685" name="Picture 22" descr="tori02e">
              <a:extLst>
                <a:ext uri="{FF2B5EF4-FFF2-40B4-BE49-F238E27FC236}">
                  <a16:creationId xmlns:a16="http://schemas.microsoft.com/office/drawing/2014/main" id="{D2AF54C7-B353-4626-B85B-299D11D01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 y="1920"/>
              <a:ext cx="612" cy="562"/>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pic>
        <p:pic>
          <p:nvPicPr>
            <p:cNvPr id="28686" name="Picture 23" descr="tori02g">
              <a:extLst>
                <a:ext uri="{FF2B5EF4-FFF2-40B4-BE49-F238E27FC236}">
                  <a16:creationId xmlns:a16="http://schemas.microsoft.com/office/drawing/2014/main" id="{D29F87CC-129A-4915-8BA1-55D72D39B7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4" y="1920"/>
              <a:ext cx="612" cy="562"/>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pic>
        <p:pic>
          <p:nvPicPr>
            <p:cNvPr id="28687" name="Picture 24" descr="tori02i">
              <a:extLst>
                <a:ext uri="{FF2B5EF4-FFF2-40B4-BE49-F238E27FC236}">
                  <a16:creationId xmlns:a16="http://schemas.microsoft.com/office/drawing/2014/main" id="{3418A6ED-52E4-4B3B-9F59-50FCFC83E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 y="1920"/>
              <a:ext cx="612" cy="562"/>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pic>
        <p:pic>
          <p:nvPicPr>
            <p:cNvPr id="28688" name="Picture 25" descr="tori02k">
              <a:extLst>
                <a:ext uri="{FF2B5EF4-FFF2-40B4-BE49-F238E27FC236}">
                  <a16:creationId xmlns:a16="http://schemas.microsoft.com/office/drawing/2014/main" id="{B58644C8-42B9-4EEF-A908-2AB1B38CED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1920"/>
              <a:ext cx="612" cy="562"/>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pic>
        <p:pic>
          <p:nvPicPr>
            <p:cNvPr id="28689" name="Picture 26" descr="tori02m">
              <a:extLst>
                <a:ext uri="{FF2B5EF4-FFF2-40B4-BE49-F238E27FC236}">
                  <a16:creationId xmlns:a16="http://schemas.microsoft.com/office/drawing/2014/main" id="{9A1932CC-F3D9-4149-8E34-58815FA8C2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 y="1920"/>
              <a:ext cx="612" cy="562"/>
            </a:xfrm>
            <a:prstGeom prst="rect">
              <a:avLst/>
            </a:prstGeom>
            <a:noFill/>
            <a:ln w="9525">
              <a:solidFill>
                <a:srgbClr val="3399FF"/>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wipe(left)">
                                      <p:cBhvr>
                                        <p:cTn id="7" dur="500"/>
                                        <p:tgtEl>
                                          <p:spTgt spid="286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689110D-2CF4-4823-BFE7-E5A77DAD00C5}"/>
              </a:ext>
            </a:extLst>
          </p:cNvPr>
          <p:cNvSpPr>
            <a:spLocks noGrp="1" noChangeArrowheads="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7.</a:t>
            </a:r>
            <a:r>
              <a:rPr lang="zh-CN" altLang="en-US">
                <a:latin typeface="Times New Roman" panose="02020603050405020304" pitchFamily="18" charset="0"/>
                <a:cs typeface="Times New Roman" panose="02020603050405020304" pitchFamily="18" charset="0"/>
              </a:rPr>
              <a:t> 动画的分类</a:t>
            </a:r>
          </a:p>
        </p:txBody>
      </p:sp>
      <p:sp>
        <p:nvSpPr>
          <p:cNvPr id="29699" name="Rectangle 3">
            <a:extLst>
              <a:ext uri="{FF2B5EF4-FFF2-40B4-BE49-F238E27FC236}">
                <a16:creationId xmlns:a16="http://schemas.microsoft.com/office/drawing/2014/main" id="{FCB6B1D9-85D3-41FE-9DA8-C5A35DC430F0}"/>
              </a:ext>
            </a:extLst>
          </p:cNvPr>
          <p:cNvSpPr>
            <a:spLocks noGrp="1" noChangeArrowheads="1"/>
          </p:cNvSpPr>
          <p:nvPr>
            <p:ph idx="4294967295"/>
          </p:nvPr>
        </p:nvSpPr>
        <p:spPr>
          <a:xfrm>
            <a:off x="349250" y="806450"/>
            <a:ext cx="8704263" cy="4186238"/>
          </a:xfrm>
        </p:spPr>
        <p:txBody>
          <a:bodyPr/>
          <a:lstStyle/>
          <a:p>
            <a:pPr eaLnBrk="1" hangingPunct="1">
              <a:lnSpc>
                <a:spcPct val="100000"/>
              </a:lnSpc>
            </a:pPr>
            <a:r>
              <a:rPr lang="zh-CN" altLang="en-US" sz="2400" dirty="0"/>
              <a:t>从制作技术和手段看，可分为以手工绘制为主的</a:t>
            </a:r>
            <a:r>
              <a:rPr lang="zh-CN" altLang="en-US" sz="2400" dirty="0">
                <a:solidFill>
                  <a:srgbClr val="C00000"/>
                </a:solidFill>
              </a:rPr>
              <a:t>传统动画</a:t>
            </a:r>
            <a:r>
              <a:rPr lang="zh-CN" altLang="en-US" sz="2400" dirty="0"/>
              <a:t>和以计算机为主的</a:t>
            </a:r>
            <a:r>
              <a:rPr lang="zh-CN" altLang="en-US" sz="2400" dirty="0">
                <a:solidFill>
                  <a:srgbClr val="C00000"/>
                </a:solidFill>
              </a:rPr>
              <a:t>电脑动画</a:t>
            </a:r>
          </a:p>
          <a:p>
            <a:pPr eaLnBrk="1" hangingPunct="1">
              <a:lnSpc>
                <a:spcPct val="100000"/>
              </a:lnSpc>
            </a:pPr>
            <a:r>
              <a:rPr lang="zh-CN" altLang="en-US" sz="2400" dirty="0"/>
              <a:t>从动作的表现形式看，可分为接近自然动作的</a:t>
            </a:r>
            <a:r>
              <a:rPr lang="zh-CN" altLang="en-US" sz="2400" dirty="0">
                <a:latin typeface="Arial" panose="020B0604020202020204" pitchFamily="34" charset="0"/>
              </a:rPr>
              <a:t>“</a:t>
            </a:r>
            <a:r>
              <a:rPr lang="zh-CN" altLang="en-US" sz="2400" dirty="0"/>
              <a:t>完善动画</a:t>
            </a:r>
            <a:r>
              <a:rPr lang="zh-CN" altLang="en-US" sz="2400" dirty="0">
                <a:latin typeface="Arial" panose="020B0604020202020204" pitchFamily="34" charset="0"/>
              </a:rPr>
              <a:t>”</a:t>
            </a:r>
            <a:r>
              <a:rPr lang="zh-CN" altLang="en-US" sz="2400" dirty="0"/>
              <a:t>（</a:t>
            </a:r>
            <a:r>
              <a:rPr lang="zh-CN" altLang="en-US" sz="2400" dirty="0">
                <a:solidFill>
                  <a:srgbClr val="C00000"/>
                </a:solidFill>
              </a:rPr>
              <a:t>动画电视</a:t>
            </a:r>
            <a:r>
              <a:rPr lang="zh-CN" altLang="en-US" sz="2400" dirty="0"/>
              <a:t>）和采用简化、夸张的</a:t>
            </a:r>
            <a:r>
              <a:rPr lang="zh-CN" altLang="en-US" sz="2400" dirty="0">
                <a:latin typeface="Arial" panose="020B0604020202020204" pitchFamily="34" charset="0"/>
              </a:rPr>
              <a:t>“</a:t>
            </a:r>
            <a:r>
              <a:rPr lang="zh-CN" altLang="en-US" sz="2400" dirty="0"/>
              <a:t>局限动画</a:t>
            </a:r>
            <a:r>
              <a:rPr lang="zh-CN" altLang="en-US" sz="2400" dirty="0">
                <a:latin typeface="Arial" panose="020B0604020202020204" pitchFamily="34" charset="0"/>
              </a:rPr>
              <a:t>”</a:t>
            </a:r>
            <a:r>
              <a:rPr lang="zh-CN" altLang="en-US" sz="2400" dirty="0"/>
              <a:t>（</a:t>
            </a:r>
            <a:r>
              <a:rPr lang="zh-CN" altLang="en-US" sz="2400" dirty="0">
                <a:solidFill>
                  <a:srgbClr val="C00000"/>
                </a:solidFill>
              </a:rPr>
              <a:t>幻灯片</a:t>
            </a:r>
            <a:r>
              <a:rPr lang="zh-CN" altLang="en-US" sz="2400" dirty="0"/>
              <a:t>等）</a:t>
            </a:r>
          </a:p>
          <a:p>
            <a:pPr eaLnBrk="1" hangingPunct="1">
              <a:lnSpc>
                <a:spcPct val="100000"/>
              </a:lnSpc>
            </a:pPr>
            <a:r>
              <a:rPr lang="zh-CN" altLang="en-US" sz="2400" dirty="0"/>
              <a:t>从空间的视觉效果看，可分为</a:t>
            </a:r>
            <a:r>
              <a:rPr lang="zh-CN" altLang="en-US" sz="2400" dirty="0">
                <a:solidFill>
                  <a:srgbClr val="C00000"/>
                </a:solidFill>
              </a:rPr>
              <a:t>平面动画</a:t>
            </a:r>
            <a:r>
              <a:rPr lang="zh-CN" altLang="en-US" sz="2400" dirty="0"/>
              <a:t>（</a:t>
            </a:r>
            <a:r>
              <a:rPr lang="en-US" altLang="zh-CN" sz="2400" dirty="0"/>
              <a:t>《</a:t>
            </a:r>
            <a:r>
              <a:rPr lang="zh-CN" altLang="en-US" sz="2400" dirty="0"/>
              <a:t>小虎还乡</a:t>
            </a:r>
            <a:r>
              <a:rPr lang="en-US" altLang="zh-CN" sz="2400" dirty="0"/>
              <a:t>》</a:t>
            </a:r>
            <a:r>
              <a:rPr lang="zh-CN" altLang="en-US" sz="2400" dirty="0"/>
              <a:t>）和</a:t>
            </a:r>
            <a:r>
              <a:rPr lang="zh-CN" altLang="en-US" sz="2400" dirty="0">
                <a:solidFill>
                  <a:srgbClr val="C00000"/>
                </a:solidFill>
              </a:rPr>
              <a:t>三维动画</a:t>
            </a:r>
            <a:r>
              <a:rPr lang="zh-CN" altLang="en-US" sz="2400" dirty="0"/>
              <a:t>（</a:t>
            </a:r>
            <a:r>
              <a:rPr lang="en-US" altLang="zh-CN" sz="2400" dirty="0"/>
              <a:t>《</a:t>
            </a:r>
            <a:r>
              <a:rPr lang="zh-CN" altLang="en-US" sz="2400" dirty="0"/>
              <a:t>最终幻想</a:t>
            </a:r>
            <a:r>
              <a:rPr lang="en-US" altLang="zh-CN" sz="2400" dirty="0"/>
              <a:t>》</a:t>
            </a:r>
            <a:r>
              <a:rPr lang="zh-CN" altLang="en-US" sz="2400" dirty="0"/>
              <a:t>）</a:t>
            </a:r>
          </a:p>
          <a:p>
            <a:pPr eaLnBrk="1" hangingPunct="1">
              <a:lnSpc>
                <a:spcPct val="100000"/>
              </a:lnSpc>
            </a:pPr>
            <a:r>
              <a:rPr lang="zh-CN" altLang="en-US" sz="2400" dirty="0"/>
              <a:t>从播放效果看，可以分为</a:t>
            </a:r>
            <a:r>
              <a:rPr lang="zh-CN" altLang="en-US" sz="2400" dirty="0">
                <a:solidFill>
                  <a:srgbClr val="C00000"/>
                </a:solidFill>
              </a:rPr>
              <a:t>顺序动画</a:t>
            </a:r>
            <a:r>
              <a:rPr lang="zh-CN" altLang="en-US" sz="2400" dirty="0"/>
              <a:t>（连续动作）和</a:t>
            </a:r>
            <a:r>
              <a:rPr lang="zh-CN" altLang="en-US" sz="2400" dirty="0">
                <a:solidFill>
                  <a:srgbClr val="C00000"/>
                </a:solidFill>
              </a:rPr>
              <a:t>交互式动画</a:t>
            </a:r>
            <a:r>
              <a:rPr lang="zh-CN" altLang="en-US" sz="2400" dirty="0"/>
              <a:t>（反复动作）</a:t>
            </a:r>
          </a:p>
          <a:p>
            <a:pPr eaLnBrk="1" hangingPunct="1">
              <a:lnSpc>
                <a:spcPct val="100000"/>
              </a:lnSpc>
            </a:pPr>
            <a:r>
              <a:rPr lang="zh-CN" altLang="en-US" sz="2400" dirty="0"/>
              <a:t>从每秒播放的幅数看，有全动画（</a:t>
            </a:r>
            <a:r>
              <a:rPr lang="zh-CN" altLang="en-US" sz="2400" dirty="0">
                <a:solidFill>
                  <a:srgbClr val="C00000"/>
                </a:solidFill>
              </a:rPr>
              <a:t>每秒</a:t>
            </a:r>
            <a:r>
              <a:rPr lang="en-US" altLang="zh-CN" sz="2400" dirty="0">
                <a:solidFill>
                  <a:srgbClr val="C00000"/>
                </a:solidFill>
              </a:rPr>
              <a:t>24</a:t>
            </a:r>
            <a:r>
              <a:rPr lang="zh-CN" altLang="en-US" sz="2400" dirty="0">
                <a:solidFill>
                  <a:srgbClr val="C00000"/>
                </a:solidFill>
              </a:rPr>
              <a:t>幅</a:t>
            </a:r>
            <a:r>
              <a:rPr lang="zh-CN" altLang="en-US" sz="2400" dirty="0"/>
              <a:t>）（迪斯尼动画）和半动画（少于</a:t>
            </a:r>
            <a:r>
              <a:rPr lang="en-US" altLang="zh-CN" sz="2400" dirty="0"/>
              <a:t>24</a:t>
            </a:r>
            <a:r>
              <a:rPr lang="zh-CN" altLang="en-US" sz="2400" dirty="0"/>
              <a:t>幅）之分</a:t>
            </a:r>
          </a:p>
        </p:txBody>
      </p:sp>
      <p:pic>
        <p:nvPicPr>
          <p:cNvPr id="29700" name="Picture 7" descr="光盘02">
            <a:extLst>
              <a:ext uri="{FF2B5EF4-FFF2-40B4-BE49-F238E27FC236}">
                <a16:creationId xmlns:a16="http://schemas.microsoft.com/office/drawing/2014/main" id="{135616F9-7389-4ABE-B038-EA7003AA003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4895850"/>
            <a:ext cx="1654175"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10" descr="gcspro03">
            <a:extLst>
              <a:ext uri="{FF2B5EF4-FFF2-40B4-BE49-F238E27FC236}">
                <a16:creationId xmlns:a16="http://schemas.microsoft.com/office/drawing/2014/main" id="{CAC13E9B-0085-4C71-A180-EB48E133835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4851400"/>
            <a:ext cx="165735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14" descr="变形人物">
            <a:extLst>
              <a:ext uri="{FF2B5EF4-FFF2-40B4-BE49-F238E27FC236}">
                <a16:creationId xmlns:a16="http://schemas.microsoft.com/office/drawing/2014/main" id="{AE08458B-527A-49AF-9B7C-A22DEC9823F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18300" y="4784725"/>
            <a:ext cx="22987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fade">
                                      <p:cBhvr>
                                        <p:cTn id="7" dur="500"/>
                                        <p:tgtEl>
                                          <p:spTgt spid="297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701"/>
                                        </p:tgtEl>
                                        <p:attrNameLst>
                                          <p:attrName>style.visibility</p:attrName>
                                        </p:attrNameLst>
                                      </p:cBhvr>
                                      <p:to>
                                        <p:strVal val="visible"/>
                                      </p:to>
                                    </p:set>
                                    <p:animEffect transition="in" filter="fade">
                                      <p:cBhvr>
                                        <p:cTn id="11" dur="500"/>
                                        <p:tgtEl>
                                          <p:spTgt spid="2970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702"/>
                                        </p:tgtEl>
                                        <p:attrNameLst>
                                          <p:attrName>style.visibility</p:attrName>
                                        </p:attrNameLst>
                                      </p:cBhvr>
                                      <p:to>
                                        <p:strVal val="visible"/>
                                      </p:to>
                                    </p:set>
                                    <p:animEffect transition="in" filter="fade">
                                      <p:cBhvr>
                                        <p:cTn id="15" dur="500"/>
                                        <p:tgtEl>
                                          <p:spTgt spid="2970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9699">
                                            <p:txEl>
                                              <p:pRg st="0" end="0"/>
                                            </p:txEl>
                                          </p:spTgt>
                                        </p:tgtEl>
                                        <p:attrNameLst>
                                          <p:attrName>style.visibility</p:attrName>
                                        </p:attrNameLst>
                                      </p:cBhvr>
                                      <p:to>
                                        <p:strVal val="visible"/>
                                      </p:to>
                                    </p:set>
                                    <p:anim calcmode="lin" valueType="num">
                                      <p:cBhvr additive="base">
                                        <p:cTn id="20" dur="5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96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9699">
                                            <p:txEl>
                                              <p:pRg st="1" end="1"/>
                                            </p:txEl>
                                          </p:spTgt>
                                        </p:tgtEl>
                                        <p:attrNameLst>
                                          <p:attrName>style.visibility</p:attrName>
                                        </p:attrNameLst>
                                      </p:cBhvr>
                                      <p:to>
                                        <p:strVal val="visible"/>
                                      </p:to>
                                    </p:set>
                                    <p:anim calcmode="lin" valueType="num">
                                      <p:cBhvr additive="base">
                                        <p:cTn id="26"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9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9699">
                                            <p:txEl>
                                              <p:pRg st="2" end="2"/>
                                            </p:txEl>
                                          </p:spTgt>
                                        </p:tgtEl>
                                        <p:attrNameLst>
                                          <p:attrName>style.visibility</p:attrName>
                                        </p:attrNameLst>
                                      </p:cBhvr>
                                      <p:to>
                                        <p:strVal val="visible"/>
                                      </p:to>
                                    </p:set>
                                    <p:anim calcmode="lin" valueType="num">
                                      <p:cBhvr additive="base">
                                        <p:cTn id="32"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96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9699">
                                            <p:txEl>
                                              <p:pRg st="3" end="3"/>
                                            </p:txEl>
                                          </p:spTgt>
                                        </p:tgtEl>
                                        <p:attrNameLst>
                                          <p:attrName>style.visibility</p:attrName>
                                        </p:attrNameLst>
                                      </p:cBhvr>
                                      <p:to>
                                        <p:strVal val="visible"/>
                                      </p:to>
                                    </p:set>
                                    <p:anim calcmode="lin" valueType="num">
                                      <p:cBhvr additive="base">
                                        <p:cTn id="38" dur="5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96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9699">
                                            <p:txEl>
                                              <p:pRg st="4" end="4"/>
                                            </p:txEl>
                                          </p:spTgt>
                                        </p:tgtEl>
                                        <p:attrNameLst>
                                          <p:attrName>style.visibility</p:attrName>
                                        </p:attrNameLst>
                                      </p:cBhvr>
                                      <p:to>
                                        <p:strVal val="visible"/>
                                      </p:to>
                                    </p:set>
                                    <p:anim calcmode="lin" valueType="num">
                                      <p:cBhvr additive="base">
                                        <p:cTn id="44" dur="5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969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23BFD208-03D7-440D-AADE-D07F92187689}"/>
              </a:ext>
            </a:extLst>
          </p:cNvPr>
          <p:cNvSpPr>
            <a:spLocks noGrp="1" noChangeArrowheads="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8.</a:t>
            </a:r>
            <a:r>
              <a:rPr lang="zh-CN" altLang="en-US">
                <a:latin typeface="Times New Roman" panose="02020603050405020304" pitchFamily="18" charset="0"/>
                <a:cs typeface="Times New Roman" panose="02020603050405020304" pitchFamily="18" charset="0"/>
              </a:rPr>
              <a:t>动画的变化</a:t>
            </a:r>
          </a:p>
        </p:txBody>
      </p:sp>
      <p:sp>
        <p:nvSpPr>
          <p:cNvPr id="30723" name="Rectangle 3">
            <a:extLst>
              <a:ext uri="{FF2B5EF4-FFF2-40B4-BE49-F238E27FC236}">
                <a16:creationId xmlns:a16="http://schemas.microsoft.com/office/drawing/2014/main" id="{D0655AD6-5674-4302-88A8-E68280444AA5}"/>
              </a:ext>
            </a:extLst>
          </p:cNvPr>
          <p:cNvSpPr>
            <a:spLocks noGrp="1" noChangeArrowheads="1"/>
          </p:cNvSpPr>
          <p:nvPr>
            <p:ph idx="4294967295"/>
          </p:nvPr>
        </p:nvSpPr>
        <p:spPr>
          <a:xfrm>
            <a:off x="749300" y="1162050"/>
            <a:ext cx="7867650" cy="3579813"/>
          </a:xfrm>
        </p:spPr>
        <p:txBody>
          <a:bodyPr/>
          <a:lstStyle/>
          <a:p>
            <a:pPr eaLnBrk="1" hangingPunct="1"/>
            <a:r>
              <a:rPr lang="zh-CN" altLang="en-US" dirty="0"/>
              <a:t>动作的变化</a:t>
            </a:r>
          </a:p>
          <a:p>
            <a:pPr marL="1081088" lvl="1" indent="-546100" eaLnBrk="1" hangingPunct="1">
              <a:buFont typeface="Wingdings" panose="05000000000000000000" pitchFamily="2" charset="2"/>
              <a:buChar char="u"/>
            </a:pPr>
            <a:r>
              <a:rPr lang="zh-CN" altLang="en-US" dirty="0"/>
              <a:t>物体位置的变化</a:t>
            </a:r>
          </a:p>
          <a:p>
            <a:pPr marL="1081088" lvl="1" indent="-546100" eaLnBrk="1" hangingPunct="1">
              <a:buFont typeface="Wingdings" panose="05000000000000000000" pitchFamily="2" charset="2"/>
              <a:buChar char="u"/>
            </a:pPr>
            <a:r>
              <a:rPr lang="zh-CN" altLang="en-US" dirty="0"/>
              <a:t>物体形态的变化</a:t>
            </a:r>
          </a:p>
          <a:p>
            <a:pPr eaLnBrk="1" hangingPunct="1"/>
            <a:r>
              <a:rPr lang="zh-CN" altLang="en-US" dirty="0"/>
              <a:t>颜色的变化</a:t>
            </a:r>
          </a:p>
          <a:p>
            <a:pPr eaLnBrk="1" hangingPunct="1"/>
            <a:r>
              <a:rPr lang="zh-CN" altLang="en-US" dirty="0"/>
              <a:t>材料质地的变化</a:t>
            </a:r>
          </a:p>
          <a:p>
            <a:pPr eaLnBrk="1" hangingPunct="1"/>
            <a:r>
              <a:rPr lang="zh-CN" altLang="en-US" dirty="0"/>
              <a:t>光线强弱的变化</a:t>
            </a:r>
          </a:p>
        </p:txBody>
      </p:sp>
      <p:pic>
        <p:nvPicPr>
          <p:cNvPr id="30724" name="Picture 5" descr="disney5">
            <a:extLst>
              <a:ext uri="{FF2B5EF4-FFF2-40B4-BE49-F238E27FC236}">
                <a16:creationId xmlns:a16="http://schemas.microsoft.com/office/drawing/2014/main" id="{F1E7FC7C-7F41-473B-B4C3-042503D747B9}"/>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505450" y="2184400"/>
            <a:ext cx="2606675"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wipe(up)">
                                      <p:cBhvr>
                                        <p:cTn id="7" dur="500"/>
                                        <p:tgtEl>
                                          <p:spTgt spid="30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0723">
                                            <p:txEl>
                                              <p:pRg st="0" end="0"/>
                                            </p:txEl>
                                          </p:spTgt>
                                        </p:tgtEl>
                                        <p:attrNameLst>
                                          <p:attrName>style.visibility</p:attrName>
                                        </p:attrNameLst>
                                      </p:cBhvr>
                                      <p:to>
                                        <p:strVal val="visible"/>
                                      </p:to>
                                    </p:set>
                                    <p:anim calcmode="lin" valueType="num">
                                      <p:cBhvr additive="base">
                                        <p:cTn id="12" dur="500" fill="hold"/>
                                        <p:tgtEl>
                                          <p:spTgt spid="3072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072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0723">
                                            <p:txEl>
                                              <p:pRg st="1" end="1"/>
                                            </p:txEl>
                                          </p:spTgt>
                                        </p:tgtEl>
                                        <p:attrNameLst>
                                          <p:attrName>style.visibility</p:attrName>
                                        </p:attrNameLst>
                                      </p:cBhvr>
                                      <p:to>
                                        <p:strVal val="visible"/>
                                      </p:to>
                                    </p:set>
                                    <p:anim calcmode="lin" valueType="num">
                                      <p:cBhvr additive="base">
                                        <p:cTn id="17" dur="500" fill="hold"/>
                                        <p:tgtEl>
                                          <p:spTgt spid="3072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72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30723">
                                            <p:txEl>
                                              <p:pRg st="2" end="2"/>
                                            </p:txEl>
                                          </p:spTgt>
                                        </p:tgtEl>
                                        <p:attrNameLst>
                                          <p:attrName>style.visibility</p:attrName>
                                        </p:attrNameLst>
                                      </p:cBhvr>
                                      <p:to>
                                        <p:strVal val="visible"/>
                                      </p:to>
                                    </p:set>
                                    <p:anim calcmode="lin" valueType="num">
                                      <p:cBhvr additive="base">
                                        <p:cTn id="22" dur="500" fill="hold"/>
                                        <p:tgtEl>
                                          <p:spTgt spid="3072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0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0723">
                                            <p:txEl>
                                              <p:pRg st="3" end="3"/>
                                            </p:txEl>
                                          </p:spTgt>
                                        </p:tgtEl>
                                        <p:attrNameLst>
                                          <p:attrName>style.visibility</p:attrName>
                                        </p:attrNameLst>
                                      </p:cBhvr>
                                      <p:to>
                                        <p:strVal val="visible"/>
                                      </p:to>
                                    </p:set>
                                    <p:anim calcmode="lin" valueType="num">
                                      <p:cBhvr additive="base">
                                        <p:cTn id="28" dur="500" fill="hold"/>
                                        <p:tgtEl>
                                          <p:spTgt spid="3072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7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0723">
                                            <p:txEl>
                                              <p:pRg st="4" end="4"/>
                                            </p:txEl>
                                          </p:spTgt>
                                        </p:tgtEl>
                                        <p:attrNameLst>
                                          <p:attrName>style.visibility</p:attrName>
                                        </p:attrNameLst>
                                      </p:cBhvr>
                                      <p:to>
                                        <p:strVal val="visible"/>
                                      </p:to>
                                    </p:set>
                                    <p:anim calcmode="lin" valueType="num">
                                      <p:cBhvr additive="base">
                                        <p:cTn id="34" dur="500" fill="hold"/>
                                        <p:tgtEl>
                                          <p:spTgt spid="3072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07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0723">
                                            <p:txEl>
                                              <p:pRg st="5" end="5"/>
                                            </p:txEl>
                                          </p:spTgt>
                                        </p:tgtEl>
                                        <p:attrNameLst>
                                          <p:attrName>style.visibility</p:attrName>
                                        </p:attrNameLst>
                                      </p:cBhvr>
                                      <p:to>
                                        <p:strVal val="visible"/>
                                      </p:to>
                                    </p:set>
                                    <p:anim calcmode="lin" valueType="num">
                                      <p:cBhvr additive="base">
                                        <p:cTn id="40" dur="500" fill="hold"/>
                                        <p:tgtEl>
                                          <p:spTgt spid="30723">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07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Freeform 15">
            <a:extLst>
              <a:ext uri="{FF2B5EF4-FFF2-40B4-BE49-F238E27FC236}">
                <a16:creationId xmlns:a16="http://schemas.microsoft.com/office/drawing/2014/main" id="{CEC4FD5B-AF95-4117-9B1E-E40D90E60461}"/>
              </a:ext>
            </a:extLst>
          </p:cNvPr>
          <p:cNvSpPr>
            <a:spLocks/>
          </p:cNvSpPr>
          <p:nvPr/>
        </p:nvSpPr>
        <p:spPr bwMode="auto">
          <a:xfrm>
            <a:off x="2028825" y="3409950"/>
            <a:ext cx="2422525" cy="2300288"/>
          </a:xfrm>
          <a:custGeom>
            <a:avLst/>
            <a:gdLst>
              <a:gd name="T0" fmla="*/ 2147483647 w 1526"/>
              <a:gd name="T1" fmla="*/ 2147483647 h 1449"/>
              <a:gd name="T2" fmla="*/ 2147483647 w 1526"/>
              <a:gd name="T3" fmla="*/ 2147483647 h 1449"/>
              <a:gd name="T4" fmla="*/ 2147483647 w 1526"/>
              <a:gd name="T5" fmla="*/ 2147483647 h 1449"/>
              <a:gd name="T6" fmla="*/ 2147483647 w 1526"/>
              <a:gd name="T7" fmla="*/ 2147483647 h 1449"/>
              <a:gd name="T8" fmla="*/ 2147483647 w 1526"/>
              <a:gd name="T9" fmla="*/ 2147483647 h 1449"/>
              <a:gd name="T10" fmla="*/ 2147483647 w 1526"/>
              <a:gd name="T11" fmla="*/ 2147483647 h 1449"/>
              <a:gd name="T12" fmla="*/ 2147483647 w 1526"/>
              <a:gd name="T13" fmla="*/ 2147483647 h 1449"/>
              <a:gd name="T14" fmla="*/ 2147483647 w 1526"/>
              <a:gd name="T15" fmla="*/ 2147483647 h 1449"/>
              <a:gd name="T16" fmla="*/ 2147483647 w 1526"/>
              <a:gd name="T17" fmla="*/ 2147483647 h 1449"/>
              <a:gd name="T18" fmla="*/ 2147483647 w 1526"/>
              <a:gd name="T19" fmla="*/ 2147483647 h 1449"/>
              <a:gd name="T20" fmla="*/ 2147483647 w 1526"/>
              <a:gd name="T21" fmla="*/ 2147483647 h 1449"/>
              <a:gd name="T22" fmla="*/ 2147483647 w 1526"/>
              <a:gd name="T23" fmla="*/ 2147483647 h 1449"/>
              <a:gd name="T24" fmla="*/ 2147483647 w 1526"/>
              <a:gd name="T25" fmla="*/ 2147483647 h 1449"/>
              <a:gd name="T26" fmla="*/ 2147483647 w 1526"/>
              <a:gd name="T27" fmla="*/ 2147483647 h 1449"/>
              <a:gd name="T28" fmla="*/ 2147483647 w 1526"/>
              <a:gd name="T29" fmla="*/ 2147483647 h 1449"/>
              <a:gd name="T30" fmla="*/ 2147483647 w 1526"/>
              <a:gd name="T31" fmla="*/ 2147483647 h 1449"/>
              <a:gd name="T32" fmla="*/ 0 w 1526"/>
              <a:gd name="T33" fmla="*/ 0 h 14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26"/>
              <a:gd name="T52" fmla="*/ 0 h 1449"/>
              <a:gd name="T53" fmla="*/ 1526 w 1526"/>
              <a:gd name="T54" fmla="*/ 1449 h 14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26" h="1449">
                <a:moveTo>
                  <a:pt x="1526" y="1449"/>
                </a:moveTo>
                <a:lnTo>
                  <a:pt x="1369" y="1440"/>
                </a:lnTo>
                <a:lnTo>
                  <a:pt x="1217" y="1420"/>
                </a:lnTo>
                <a:lnTo>
                  <a:pt x="1071" y="1386"/>
                </a:lnTo>
                <a:lnTo>
                  <a:pt x="934" y="1337"/>
                </a:lnTo>
                <a:lnTo>
                  <a:pt x="797" y="1273"/>
                </a:lnTo>
                <a:lnTo>
                  <a:pt x="675" y="1200"/>
                </a:lnTo>
                <a:lnTo>
                  <a:pt x="557" y="1116"/>
                </a:lnTo>
                <a:lnTo>
                  <a:pt x="450" y="1023"/>
                </a:lnTo>
                <a:lnTo>
                  <a:pt x="347" y="921"/>
                </a:lnTo>
                <a:lnTo>
                  <a:pt x="259" y="808"/>
                </a:lnTo>
                <a:lnTo>
                  <a:pt x="185" y="691"/>
                </a:lnTo>
                <a:lnTo>
                  <a:pt x="122" y="563"/>
                </a:lnTo>
                <a:lnTo>
                  <a:pt x="68" y="431"/>
                </a:lnTo>
                <a:lnTo>
                  <a:pt x="29" y="294"/>
                </a:lnTo>
                <a:lnTo>
                  <a:pt x="9" y="147"/>
                </a:lnTo>
                <a:lnTo>
                  <a:pt x="0"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47" name="Freeform 14">
            <a:extLst>
              <a:ext uri="{FF2B5EF4-FFF2-40B4-BE49-F238E27FC236}">
                <a16:creationId xmlns:a16="http://schemas.microsoft.com/office/drawing/2014/main" id="{01BCF7CC-E02A-4664-BA8E-B5E5F2517400}"/>
              </a:ext>
            </a:extLst>
          </p:cNvPr>
          <p:cNvSpPr>
            <a:spLocks/>
          </p:cNvSpPr>
          <p:nvPr/>
        </p:nvSpPr>
        <p:spPr bwMode="auto">
          <a:xfrm>
            <a:off x="4451350" y="3409950"/>
            <a:ext cx="2422525" cy="2300288"/>
          </a:xfrm>
          <a:custGeom>
            <a:avLst/>
            <a:gdLst>
              <a:gd name="T0" fmla="*/ 0 w 1526"/>
              <a:gd name="T1" fmla="*/ 2147483647 h 1449"/>
              <a:gd name="T2" fmla="*/ 2147483647 w 1526"/>
              <a:gd name="T3" fmla="*/ 2147483647 h 1449"/>
              <a:gd name="T4" fmla="*/ 2147483647 w 1526"/>
              <a:gd name="T5" fmla="*/ 2147483647 h 1449"/>
              <a:gd name="T6" fmla="*/ 2147483647 w 1526"/>
              <a:gd name="T7" fmla="*/ 2147483647 h 1449"/>
              <a:gd name="T8" fmla="*/ 2147483647 w 1526"/>
              <a:gd name="T9" fmla="*/ 2147483647 h 1449"/>
              <a:gd name="T10" fmla="*/ 2147483647 w 1526"/>
              <a:gd name="T11" fmla="*/ 2147483647 h 1449"/>
              <a:gd name="T12" fmla="*/ 2147483647 w 1526"/>
              <a:gd name="T13" fmla="*/ 2147483647 h 1449"/>
              <a:gd name="T14" fmla="*/ 2147483647 w 1526"/>
              <a:gd name="T15" fmla="*/ 2147483647 h 1449"/>
              <a:gd name="T16" fmla="*/ 2147483647 w 1526"/>
              <a:gd name="T17" fmla="*/ 2147483647 h 1449"/>
              <a:gd name="T18" fmla="*/ 2147483647 w 1526"/>
              <a:gd name="T19" fmla="*/ 2147483647 h 1449"/>
              <a:gd name="T20" fmla="*/ 2147483647 w 1526"/>
              <a:gd name="T21" fmla="*/ 2147483647 h 1449"/>
              <a:gd name="T22" fmla="*/ 2147483647 w 1526"/>
              <a:gd name="T23" fmla="*/ 2147483647 h 1449"/>
              <a:gd name="T24" fmla="*/ 2147483647 w 1526"/>
              <a:gd name="T25" fmla="*/ 2147483647 h 1449"/>
              <a:gd name="T26" fmla="*/ 2147483647 w 1526"/>
              <a:gd name="T27" fmla="*/ 2147483647 h 1449"/>
              <a:gd name="T28" fmla="*/ 2147483647 w 1526"/>
              <a:gd name="T29" fmla="*/ 2147483647 h 1449"/>
              <a:gd name="T30" fmla="*/ 2147483647 w 1526"/>
              <a:gd name="T31" fmla="*/ 2147483647 h 1449"/>
              <a:gd name="T32" fmla="*/ 2147483647 w 1526"/>
              <a:gd name="T33" fmla="*/ 0 h 14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26"/>
              <a:gd name="T52" fmla="*/ 0 h 1449"/>
              <a:gd name="T53" fmla="*/ 1526 w 1526"/>
              <a:gd name="T54" fmla="*/ 1449 h 14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26" h="1449">
                <a:moveTo>
                  <a:pt x="0" y="1449"/>
                </a:moveTo>
                <a:lnTo>
                  <a:pt x="156" y="1440"/>
                </a:lnTo>
                <a:lnTo>
                  <a:pt x="308" y="1420"/>
                </a:lnTo>
                <a:lnTo>
                  <a:pt x="455" y="1386"/>
                </a:lnTo>
                <a:lnTo>
                  <a:pt x="591" y="1337"/>
                </a:lnTo>
                <a:lnTo>
                  <a:pt x="728" y="1273"/>
                </a:lnTo>
                <a:lnTo>
                  <a:pt x="851" y="1200"/>
                </a:lnTo>
                <a:lnTo>
                  <a:pt x="968" y="1116"/>
                </a:lnTo>
                <a:lnTo>
                  <a:pt x="1081" y="1023"/>
                </a:lnTo>
                <a:lnTo>
                  <a:pt x="1178" y="921"/>
                </a:lnTo>
                <a:lnTo>
                  <a:pt x="1266" y="808"/>
                </a:lnTo>
                <a:lnTo>
                  <a:pt x="1340" y="691"/>
                </a:lnTo>
                <a:lnTo>
                  <a:pt x="1403" y="563"/>
                </a:lnTo>
                <a:lnTo>
                  <a:pt x="1457" y="431"/>
                </a:lnTo>
                <a:lnTo>
                  <a:pt x="1496" y="294"/>
                </a:lnTo>
                <a:lnTo>
                  <a:pt x="1516" y="147"/>
                </a:lnTo>
                <a:lnTo>
                  <a:pt x="1526"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48" name="Rectangle 2">
            <a:extLst>
              <a:ext uri="{FF2B5EF4-FFF2-40B4-BE49-F238E27FC236}">
                <a16:creationId xmlns:a16="http://schemas.microsoft.com/office/drawing/2014/main" id="{D401804C-D8F4-4F03-8012-F2F850E1E086}"/>
              </a:ext>
            </a:extLst>
          </p:cNvPr>
          <p:cNvSpPr>
            <a:spLocks noGrp="1" noChangeArrowheads="1"/>
          </p:cNvSpPr>
          <p:nvPr>
            <p:ph type="title"/>
          </p:nvPr>
        </p:nvSpPr>
        <p:spPr>
          <a:xfrm>
            <a:off x="971550" y="60325"/>
            <a:ext cx="7791450" cy="701675"/>
          </a:xfrm>
        </p:spPr>
        <p:txBody>
          <a:bodyPr/>
          <a:lstStyle/>
          <a:p>
            <a:r>
              <a:rPr lang="zh-CN" altLang="en-GB">
                <a:latin typeface="Times New Roman" panose="02020603050405020304" pitchFamily="18" charset="0"/>
                <a:cs typeface="Times New Roman" panose="02020603050405020304" pitchFamily="18" charset="0"/>
              </a:rPr>
              <a:t>例</a:t>
            </a:r>
            <a:r>
              <a:rPr lang="en-GB" altLang="zh-CN">
                <a:latin typeface="Times New Roman" panose="02020603050405020304" pitchFamily="18" charset="0"/>
                <a:cs typeface="Times New Roman" panose="02020603050405020304" pitchFamily="18" charset="0"/>
              </a:rPr>
              <a:t>1</a:t>
            </a:r>
            <a:r>
              <a:rPr lang="zh-CN" altLang="en-GB">
                <a:latin typeface="Times New Roman" panose="02020603050405020304" pitchFamily="18" charset="0"/>
                <a:cs typeface="Times New Roman" panose="02020603050405020304" pitchFamily="18" charset="0"/>
              </a:rPr>
              <a:t>：物体静止，摄像机在运动</a:t>
            </a:r>
            <a:endParaRPr lang="en-GB" altLang="zh-CN">
              <a:latin typeface="Times New Roman" panose="02020603050405020304" pitchFamily="18" charset="0"/>
              <a:cs typeface="Times New Roman" panose="02020603050405020304" pitchFamily="18" charset="0"/>
            </a:endParaRPr>
          </a:p>
        </p:txBody>
      </p:sp>
      <p:sp>
        <p:nvSpPr>
          <p:cNvPr id="31749" name="Freeform 3">
            <a:extLst>
              <a:ext uri="{FF2B5EF4-FFF2-40B4-BE49-F238E27FC236}">
                <a16:creationId xmlns:a16="http://schemas.microsoft.com/office/drawing/2014/main" id="{4A7ED758-35E0-4500-8010-C1C4FFE15E25}"/>
              </a:ext>
            </a:extLst>
          </p:cNvPr>
          <p:cNvSpPr>
            <a:spLocks/>
          </p:cNvSpPr>
          <p:nvPr/>
        </p:nvSpPr>
        <p:spPr bwMode="auto">
          <a:xfrm>
            <a:off x="3767138" y="2563813"/>
            <a:ext cx="915987" cy="714375"/>
          </a:xfrm>
          <a:custGeom>
            <a:avLst/>
            <a:gdLst>
              <a:gd name="T0" fmla="*/ 2147483647 w 577"/>
              <a:gd name="T1" fmla="*/ 2147483647 h 450"/>
              <a:gd name="T2" fmla="*/ 2147483647 w 577"/>
              <a:gd name="T3" fmla="*/ 2147483647 h 450"/>
              <a:gd name="T4" fmla="*/ 2147483647 w 577"/>
              <a:gd name="T5" fmla="*/ 2147483647 h 450"/>
              <a:gd name="T6" fmla="*/ 2147483647 w 577"/>
              <a:gd name="T7" fmla="*/ 2147483647 h 450"/>
              <a:gd name="T8" fmla="*/ 2147483647 w 577"/>
              <a:gd name="T9" fmla="*/ 2147483647 h 450"/>
              <a:gd name="T10" fmla="*/ 2147483647 w 577"/>
              <a:gd name="T11" fmla="*/ 2147483647 h 450"/>
              <a:gd name="T12" fmla="*/ 2147483647 w 577"/>
              <a:gd name="T13" fmla="*/ 2147483647 h 450"/>
              <a:gd name="T14" fmla="*/ 2147483647 w 577"/>
              <a:gd name="T15" fmla="*/ 0 h 450"/>
              <a:gd name="T16" fmla="*/ 2147483647 w 577"/>
              <a:gd name="T17" fmla="*/ 2147483647 h 450"/>
              <a:gd name="T18" fmla="*/ 2147483647 w 577"/>
              <a:gd name="T19" fmla="*/ 2147483647 h 450"/>
              <a:gd name="T20" fmla="*/ 2147483647 w 577"/>
              <a:gd name="T21" fmla="*/ 2147483647 h 450"/>
              <a:gd name="T22" fmla="*/ 2147483647 w 577"/>
              <a:gd name="T23" fmla="*/ 2147483647 h 450"/>
              <a:gd name="T24" fmla="*/ 2147483647 w 577"/>
              <a:gd name="T25" fmla="*/ 2147483647 h 450"/>
              <a:gd name="T26" fmla="*/ 2147483647 w 577"/>
              <a:gd name="T27" fmla="*/ 2147483647 h 450"/>
              <a:gd name="T28" fmla="*/ 2147483647 w 577"/>
              <a:gd name="T29" fmla="*/ 2147483647 h 450"/>
              <a:gd name="T30" fmla="*/ 2147483647 w 577"/>
              <a:gd name="T31" fmla="*/ 2147483647 h 450"/>
              <a:gd name="T32" fmla="*/ 2147483647 w 577"/>
              <a:gd name="T33" fmla="*/ 2147483647 h 450"/>
              <a:gd name="T34" fmla="*/ 2147483647 w 577"/>
              <a:gd name="T35" fmla="*/ 2147483647 h 450"/>
              <a:gd name="T36" fmla="*/ 2147483647 w 577"/>
              <a:gd name="T37" fmla="*/ 2147483647 h 450"/>
              <a:gd name="T38" fmla="*/ 2147483647 w 577"/>
              <a:gd name="T39" fmla="*/ 2147483647 h 450"/>
              <a:gd name="T40" fmla="*/ 2147483647 w 577"/>
              <a:gd name="T41" fmla="*/ 2147483647 h 450"/>
              <a:gd name="T42" fmla="*/ 2147483647 w 577"/>
              <a:gd name="T43" fmla="*/ 2147483647 h 450"/>
              <a:gd name="T44" fmla="*/ 2147483647 w 577"/>
              <a:gd name="T45" fmla="*/ 2147483647 h 450"/>
              <a:gd name="T46" fmla="*/ 2147483647 w 577"/>
              <a:gd name="T47" fmla="*/ 2147483647 h 450"/>
              <a:gd name="T48" fmla="*/ 2147483647 w 577"/>
              <a:gd name="T49" fmla="*/ 2147483647 h 450"/>
              <a:gd name="T50" fmla="*/ 2147483647 w 577"/>
              <a:gd name="T51" fmla="*/ 2147483647 h 450"/>
              <a:gd name="T52" fmla="*/ 2147483647 w 577"/>
              <a:gd name="T53" fmla="*/ 2147483647 h 450"/>
              <a:gd name="T54" fmla="*/ 2147483647 w 577"/>
              <a:gd name="T55" fmla="*/ 2147483647 h 450"/>
              <a:gd name="T56" fmla="*/ 2147483647 w 577"/>
              <a:gd name="T57" fmla="*/ 2147483647 h 450"/>
              <a:gd name="T58" fmla="*/ 2147483647 w 577"/>
              <a:gd name="T59" fmla="*/ 2147483647 h 450"/>
              <a:gd name="T60" fmla="*/ 2147483647 w 577"/>
              <a:gd name="T61" fmla="*/ 2147483647 h 450"/>
              <a:gd name="T62" fmla="*/ 2147483647 w 577"/>
              <a:gd name="T63" fmla="*/ 2147483647 h 450"/>
              <a:gd name="T64" fmla="*/ 2147483647 w 577"/>
              <a:gd name="T65" fmla="*/ 2147483647 h 450"/>
              <a:gd name="T66" fmla="*/ 2147483647 w 577"/>
              <a:gd name="T67" fmla="*/ 2147483647 h 4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77"/>
              <a:gd name="T103" fmla="*/ 0 h 450"/>
              <a:gd name="T104" fmla="*/ 577 w 577"/>
              <a:gd name="T105" fmla="*/ 450 h 4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77" h="450">
                <a:moveTo>
                  <a:pt x="181" y="210"/>
                </a:moveTo>
                <a:lnTo>
                  <a:pt x="191" y="210"/>
                </a:lnTo>
                <a:lnTo>
                  <a:pt x="211" y="210"/>
                </a:lnTo>
                <a:lnTo>
                  <a:pt x="230" y="205"/>
                </a:lnTo>
                <a:lnTo>
                  <a:pt x="245" y="191"/>
                </a:lnTo>
                <a:lnTo>
                  <a:pt x="250" y="171"/>
                </a:lnTo>
                <a:lnTo>
                  <a:pt x="250" y="142"/>
                </a:lnTo>
                <a:lnTo>
                  <a:pt x="250" y="107"/>
                </a:lnTo>
                <a:lnTo>
                  <a:pt x="259" y="93"/>
                </a:lnTo>
                <a:lnTo>
                  <a:pt x="269" y="78"/>
                </a:lnTo>
                <a:lnTo>
                  <a:pt x="284" y="68"/>
                </a:lnTo>
                <a:lnTo>
                  <a:pt x="308" y="54"/>
                </a:lnTo>
                <a:lnTo>
                  <a:pt x="362" y="24"/>
                </a:lnTo>
                <a:lnTo>
                  <a:pt x="392" y="10"/>
                </a:lnTo>
                <a:lnTo>
                  <a:pt x="421" y="5"/>
                </a:lnTo>
                <a:lnTo>
                  <a:pt x="445" y="0"/>
                </a:lnTo>
                <a:lnTo>
                  <a:pt x="470" y="5"/>
                </a:lnTo>
                <a:lnTo>
                  <a:pt x="489" y="19"/>
                </a:lnTo>
                <a:lnTo>
                  <a:pt x="509" y="39"/>
                </a:lnTo>
                <a:lnTo>
                  <a:pt x="528" y="68"/>
                </a:lnTo>
                <a:lnTo>
                  <a:pt x="548" y="98"/>
                </a:lnTo>
                <a:lnTo>
                  <a:pt x="563" y="127"/>
                </a:lnTo>
                <a:lnTo>
                  <a:pt x="572" y="161"/>
                </a:lnTo>
                <a:lnTo>
                  <a:pt x="577" y="186"/>
                </a:lnTo>
                <a:lnTo>
                  <a:pt x="577" y="210"/>
                </a:lnTo>
                <a:lnTo>
                  <a:pt x="572" y="230"/>
                </a:lnTo>
                <a:lnTo>
                  <a:pt x="553" y="245"/>
                </a:lnTo>
                <a:lnTo>
                  <a:pt x="533" y="259"/>
                </a:lnTo>
                <a:lnTo>
                  <a:pt x="509" y="269"/>
                </a:lnTo>
                <a:lnTo>
                  <a:pt x="455" y="293"/>
                </a:lnTo>
                <a:lnTo>
                  <a:pt x="436" y="303"/>
                </a:lnTo>
                <a:lnTo>
                  <a:pt x="426" y="318"/>
                </a:lnTo>
                <a:lnTo>
                  <a:pt x="421" y="333"/>
                </a:lnTo>
                <a:lnTo>
                  <a:pt x="426" y="347"/>
                </a:lnTo>
                <a:lnTo>
                  <a:pt x="440" y="377"/>
                </a:lnTo>
                <a:lnTo>
                  <a:pt x="450" y="387"/>
                </a:lnTo>
                <a:lnTo>
                  <a:pt x="455" y="401"/>
                </a:lnTo>
                <a:lnTo>
                  <a:pt x="455" y="406"/>
                </a:lnTo>
                <a:lnTo>
                  <a:pt x="445" y="411"/>
                </a:lnTo>
                <a:lnTo>
                  <a:pt x="431" y="411"/>
                </a:lnTo>
                <a:lnTo>
                  <a:pt x="406" y="406"/>
                </a:lnTo>
                <a:lnTo>
                  <a:pt x="377" y="396"/>
                </a:lnTo>
                <a:lnTo>
                  <a:pt x="343" y="387"/>
                </a:lnTo>
                <a:lnTo>
                  <a:pt x="279" y="362"/>
                </a:lnTo>
                <a:lnTo>
                  <a:pt x="250" y="357"/>
                </a:lnTo>
                <a:lnTo>
                  <a:pt x="225" y="357"/>
                </a:lnTo>
                <a:lnTo>
                  <a:pt x="201" y="362"/>
                </a:lnTo>
                <a:lnTo>
                  <a:pt x="181" y="377"/>
                </a:lnTo>
                <a:lnTo>
                  <a:pt x="137" y="406"/>
                </a:lnTo>
                <a:lnTo>
                  <a:pt x="98" y="440"/>
                </a:lnTo>
                <a:lnTo>
                  <a:pt x="83" y="450"/>
                </a:lnTo>
                <a:lnTo>
                  <a:pt x="69" y="450"/>
                </a:lnTo>
                <a:lnTo>
                  <a:pt x="54" y="445"/>
                </a:lnTo>
                <a:lnTo>
                  <a:pt x="39" y="431"/>
                </a:lnTo>
                <a:lnTo>
                  <a:pt x="20" y="396"/>
                </a:lnTo>
                <a:lnTo>
                  <a:pt x="5" y="352"/>
                </a:lnTo>
                <a:lnTo>
                  <a:pt x="0" y="318"/>
                </a:lnTo>
                <a:lnTo>
                  <a:pt x="10" y="293"/>
                </a:lnTo>
                <a:lnTo>
                  <a:pt x="25" y="269"/>
                </a:lnTo>
                <a:lnTo>
                  <a:pt x="49" y="245"/>
                </a:lnTo>
                <a:lnTo>
                  <a:pt x="69" y="230"/>
                </a:lnTo>
                <a:lnTo>
                  <a:pt x="88" y="220"/>
                </a:lnTo>
                <a:lnTo>
                  <a:pt x="108" y="215"/>
                </a:lnTo>
                <a:lnTo>
                  <a:pt x="132" y="215"/>
                </a:lnTo>
                <a:lnTo>
                  <a:pt x="147" y="215"/>
                </a:lnTo>
                <a:lnTo>
                  <a:pt x="167" y="215"/>
                </a:lnTo>
                <a:lnTo>
                  <a:pt x="176" y="210"/>
                </a:lnTo>
                <a:lnTo>
                  <a:pt x="181" y="21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50" name="Freeform 4">
            <a:extLst>
              <a:ext uri="{FF2B5EF4-FFF2-40B4-BE49-F238E27FC236}">
                <a16:creationId xmlns:a16="http://schemas.microsoft.com/office/drawing/2014/main" id="{8CDBD09C-A7E0-45DE-A526-5DD443A59F36}"/>
              </a:ext>
            </a:extLst>
          </p:cNvPr>
          <p:cNvSpPr>
            <a:spLocks/>
          </p:cNvSpPr>
          <p:nvPr/>
        </p:nvSpPr>
        <p:spPr bwMode="auto">
          <a:xfrm>
            <a:off x="3767138" y="2563813"/>
            <a:ext cx="915987" cy="714375"/>
          </a:xfrm>
          <a:custGeom>
            <a:avLst/>
            <a:gdLst>
              <a:gd name="T0" fmla="*/ 2147483647 w 577"/>
              <a:gd name="T1" fmla="*/ 2147483647 h 450"/>
              <a:gd name="T2" fmla="*/ 2147483647 w 577"/>
              <a:gd name="T3" fmla="*/ 2147483647 h 450"/>
              <a:gd name="T4" fmla="*/ 2147483647 w 577"/>
              <a:gd name="T5" fmla="*/ 2147483647 h 450"/>
              <a:gd name="T6" fmla="*/ 2147483647 w 577"/>
              <a:gd name="T7" fmla="*/ 2147483647 h 450"/>
              <a:gd name="T8" fmla="*/ 2147483647 w 577"/>
              <a:gd name="T9" fmla="*/ 2147483647 h 450"/>
              <a:gd name="T10" fmla="*/ 2147483647 w 577"/>
              <a:gd name="T11" fmla="*/ 2147483647 h 450"/>
              <a:gd name="T12" fmla="*/ 2147483647 w 577"/>
              <a:gd name="T13" fmla="*/ 2147483647 h 450"/>
              <a:gd name="T14" fmla="*/ 2147483647 w 577"/>
              <a:gd name="T15" fmla="*/ 0 h 450"/>
              <a:gd name="T16" fmla="*/ 2147483647 w 577"/>
              <a:gd name="T17" fmla="*/ 2147483647 h 450"/>
              <a:gd name="T18" fmla="*/ 2147483647 w 577"/>
              <a:gd name="T19" fmla="*/ 2147483647 h 450"/>
              <a:gd name="T20" fmla="*/ 2147483647 w 577"/>
              <a:gd name="T21" fmla="*/ 2147483647 h 450"/>
              <a:gd name="T22" fmla="*/ 2147483647 w 577"/>
              <a:gd name="T23" fmla="*/ 2147483647 h 450"/>
              <a:gd name="T24" fmla="*/ 2147483647 w 577"/>
              <a:gd name="T25" fmla="*/ 2147483647 h 450"/>
              <a:gd name="T26" fmla="*/ 2147483647 w 577"/>
              <a:gd name="T27" fmla="*/ 2147483647 h 450"/>
              <a:gd name="T28" fmla="*/ 2147483647 w 577"/>
              <a:gd name="T29" fmla="*/ 2147483647 h 450"/>
              <a:gd name="T30" fmla="*/ 2147483647 w 577"/>
              <a:gd name="T31" fmla="*/ 2147483647 h 450"/>
              <a:gd name="T32" fmla="*/ 2147483647 w 577"/>
              <a:gd name="T33" fmla="*/ 2147483647 h 450"/>
              <a:gd name="T34" fmla="*/ 2147483647 w 577"/>
              <a:gd name="T35" fmla="*/ 2147483647 h 450"/>
              <a:gd name="T36" fmla="*/ 2147483647 w 577"/>
              <a:gd name="T37" fmla="*/ 2147483647 h 450"/>
              <a:gd name="T38" fmla="*/ 2147483647 w 577"/>
              <a:gd name="T39" fmla="*/ 2147483647 h 450"/>
              <a:gd name="T40" fmla="*/ 2147483647 w 577"/>
              <a:gd name="T41" fmla="*/ 2147483647 h 450"/>
              <a:gd name="T42" fmla="*/ 2147483647 w 577"/>
              <a:gd name="T43" fmla="*/ 2147483647 h 450"/>
              <a:gd name="T44" fmla="*/ 2147483647 w 577"/>
              <a:gd name="T45" fmla="*/ 2147483647 h 450"/>
              <a:gd name="T46" fmla="*/ 2147483647 w 577"/>
              <a:gd name="T47" fmla="*/ 2147483647 h 450"/>
              <a:gd name="T48" fmla="*/ 2147483647 w 577"/>
              <a:gd name="T49" fmla="*/ 2147483647 h 450"/>
              <a:gd name="T50" fmla="*/ 2147483647 w 577"/>
              <a:gd name="T51" fmla="*/ 2147483647 h 450"/>
              <a:gd name="T52" fmla="*/ 2147483647 w 577"/>
              <a:gd name="T53" fmla="*/ 2147483647 h 450"/>
              <a:gd name="T54" fmla="*/ 2147483647 w 577"/>
              <a:gd name="T55" fmla="*/ 2147483647 h 450"/>
              <a:gd name="T56" fmla="*/ 2147483647 w 577"/>
              <a:gd name="T57" fmla="*/ 2147483647 h 450"/>
              <a:gd name="T58" fmla="*/ 2147483647 w 577"/>
              <a:gd name="T59" fmla="*/ 2147483647 h 450"/>
              <a:gd name="T60" fmla="*/ 2147483647 w 577"/>
              <a:gd name="T61" fmla="*/ 2147483647 h 450"/>
              <a:gd name="T62" fmla="*/ 2147483647 w 577"/>
              <a:gd name="T63" fmla="*/ 2147483647 h 450"/>
              <a:gd name="T64" fmla="*/ 2147483647 w 577"/>
              <a:gd name="T65" fmla="*/ 2147483647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77"/>
              <a:gd name="T100" fmla="*/ 0 h 450"/>
              <a:gd name="T101" fmla="*/ 577 w 577"/>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77" h="450">
                <a:moveTo>
                  <a:pt x="181" y="210"/>
                </a:moveTo>
                <a:lnTo>
                  <a:pt x="191" y="210"/>
                </a:lnTo>
                <a:lnTo>
                  <a:pt x="211" y="210"/>
                </a:lnTo>
                <a:lnTo>
                  <a:pt x="230" y="205"/>
                </a:lnTo>
                <a:lnTo>
                  <a:pt x="245" y="191"/>
                </a:lnTo>
                <a:lnTo>
                  <a:pt x="250" y="171"/>
                </a:lnTo>
                <a:lnTo>
                  <a:pt x="250" y="142"/>
                </a:lnTo>
                <a:lnTo>
                  <a:pt x="250" y="107"/>
                </a:lnTo>
                <a:lnTo>
                  <a:pt x="259" y="93"/>
                </a:lnTo>
                <a:lnTo>
                  <a:pt x="269" y="78"/>
                </a:lnTo>
                <a:lnTo>
                  <a:pt x="284" y="68"/>
                </a:lnTo>
                <a:lnTo>
                  <a:pt x="308" y="54"/>
                </a:lnTo>
                <a:lnTo>
                  <a:pt x="362" y="24"/>
                </a:lnTo>
                <a:lnTo>
                  <a:pt x="392" y="10"/>
                </a:lnTo>
                <a:lnTo>
                  <a:pt x="421" y="5"/>
                </a:lnTo>
                <a:lnTo>
                  <a:pt x="445" y="0"/>
                </a:lnTo>
                <a:lnTo>
                  <a:pt x="470" y="5"/>
                </a:lnTo>
                <a:lnTo>
                  <a:pt x="489" y="19"/>
                </a:lnTo>
                <a:lnTo>
                  <a:pt x="509" y="39"/>
                </a:lnTo>
                <a:lnTo>
                  <a:pt x="528" y="68"/>
                </a:lnTo>
                <a:lnTo>
                  <a:pt x="548" y="98"/>
                </a:lnTo>
                <a:lnTo>
                  <a:pt x="563" y="127"/>
                </a:lnTo>
                <a:lnTo>
                  <a:pt x="572" y="161"/>
                </a:lnTo>
                <a:lnTo>
                  <a:pt x="577" y="186"/>
                </a:lnTo>
                <a:lnTo>
                  <a:pt x="577" y="210"/>
                </a:lnTo>
                <a:lnTo>
                  <a:pt x="572" y="230"/>
                </a:lnTo>
                <a:lnTo>
                  <a:pt x="553" y="245"/>
                </a:lnTo>
                <a:lnTo>
                  <a:pt x="533" y="259"/>
                </a:lnTo>
                <a:lnTo>
                  <a:pt x="509" y="269"/>
                </a:lnTo>
                <a:lnTo>
                  <a:pt x="455" y="293"/>
                </a:lnTo>
                <a:lnTo>
                  <a:pt x="436" y="303"/>
                </a:lnTo>
                <a:lnTo>
                  <a:pt x="426" y="318"/>
                </a:lnTo>
                <a:lnTo>
                  <a:pt x="421" y="333"/>
                </a:lnTo>
                <a:lnTo>
                  <a:pt x="426" y="347"/>
                </a:lnTo>
                <a:lnTo>
                  <a:pt x="440" y="377"/>
                </a:lnTo>
                <a:lnTo>
                  <a:pt x="450" y="387"/>
                </a:lnTo>
                <a:lnTo>
                  <a:pt x="455" y="401"/>
                </a:lnTo>
                <a:lnTo>
                  <a:pt x="455" y="406"/>
                </a:lnTo>
                <a:lnTo>
                  <a:pt x="445" y="411"/>
                </a:lnTo>
                <a:lnTo>
                  <a:pt x="431" y="411"/>
                </a:lnTo>
                <a:lnTo>
                  <a:pt x="406" y="406"/>
                </a:lnTo>
                <a:lnTo>
                  <a:pt x="377" y="396"/>
                </a:lnTo>
                <a:lnTo>
                  <a:pt x="343" y="387"/>
                </a:lnTo>
                <a:lnTo>
                  <a:pt x="279" y="362"/>
                </a:lnTo>
                <a:lnTo>
                  <a:pt x="250" y="357"/>
                </a:lnTo>
                <a:lnTo>
                  <a:pt x="225" y="357"/>
                </a:lnTo>
                <a:lnTo>
                  <a:pt x="201" y="362"/>
                </a:lnTo>
                <a:lnTo>
                  <a:pt x="181" y="377"/>
                </a:lnTo>
                <a:lnTo>
                  <a:pt x="137" y="406"/>
                </a:lnTo>
                <a:lnTo>
                  <a:pt x="98" y="440"/>
                </a:lnTo>
                <a:lnTo>
                  <a:pt x="83" y="450"/>
                </a:lnTo>
                <a:lnTo>
                  <a:pt x="69" y="450"/>
                </a:lnTo>
                <a:lnTo>
                  <a:pt x="54" y="445"/>
                </a:lnTo>
                <a:lnTo>
                  <a:pt x="39" y="431"/>
                </a:lnTo>
                <a:lnTo>
                  <a:pt x="20" y="396"/>
                </a:lnTo>
                <a:lnTo>
                  <a:pt x="5" y="352"/>
                </a:lnTo>
                <a:lnTo>
                  <a:pt x="0" y="318"/>
                </a:lnTo>
                <a:lnTo>
                  <a:pt x="10" y="293"/>
                </a:lnTo>
                <a:lnTo>
                  <a:pt x="25" y="269"/>
                </a:lnTo>
                <a:lnTo>
                  <a:pt x="49" y="245"/>
                </a:lnTo>
                <a:lnTo>
                  <a:pt x="69" y="230"/>
                </a:lnTo>
                <a:lnTo>
                  <a:pt x="88" y="220"/>
                </a:lnTo>
                <a:lnTo>
                  <a:pt x="108" y="215"/>
                </a:lnTo>
                <a:lnTo>
                  <a:pt x="132" y="215"/>
                </a:lnTo>
                <a:lnTo>
                  <a:pt x="147" y="215"/>
                </a:lnTo>
                <a:lnTo>
                  <a:pt x="167" y="215"/>
                </a:lnTo>
                <a:lnTo>
                  <a:pt x="176" y="21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51" name="Oval 5">
            <a:extLst>
              <a:ext uri="{FF2B5EF4-FFF2-40B4-BE49-F238E27FC236}">
                <a16:creationId xmlns:a16="http://schemas.microsoft.com/office/drawing/2014/main" id="{2825C022-3BFC-4F6F-9354-204B58E5E3ED}"/>
              </a:ext>
            </a:extLst>
          </p:cNvPr>
          <p:cNvSpPr>
            <a:spLocks noChangeArrowheads="1"/>
          </p:cNvSpPr>
          <p:nvPr/>
        </p:nvSpPr>
        <p:spPr bwMode="auto">
          <a:xfrm>
            <a:off x="4427538" y="2805113"/>
            <a:ext cx="61912" cy="61912"/>
          </a:xfrm>
          <a:prstGeom prst="ellipse">
            <a:avLst/>
          </a:prstGeom>
          <a:solidFill>
            <a:srgbClr val="000000"/>
          </a:solidFill>
          <a:ln w="7938">
            <a:solidFill>
              <a:srgbClr val="000000"/>
            </a:solidFill>
            <a:round/>
            <a:headEnd/>
            <a:tailEnd/>
          </a:ln>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52" name="Rectangle 6">
            <a:extLst>
              <a:ext uri="{FF2B5EF4-FFF2-40B4-BE49-F238E27FC236}">
                <a16:creationId xmlns:a16="http://schemas.microsoft.com/office/drawing/2014/main" id="{4B270BFC-07AE-44B0-BC5E-076349BD2C03}"/>
              </a:ext>
            </a:extLst>
          </p:cNvPr>
          <p:cNvSpPr>
            <a:spLocks noChangeArrowheads="1"/>
          </p:cNvSpPr>
          <p:nvPr/>
        </p:nvSpPr>
        <p:spPr bwMode="auto">
          <a:xfrm>
            <a:off x="1158875" y="3908425"/>
            <a:ext cx="3492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53" name="Rectangle 7">
            <a:extLst>
              <a:ext uri="{FF2B5EF4-FFF2-40B4-BE49-F238E27FC236}">
                <a16:creationId xmlns:a16="http://schemas.microsoft.com/office/drawing/2014/main" id="{171B3DE9-3130-4BFC-84BE-B0555DB9583D}"/>
              </a:ext>
            </a:extLst>
          </p:cNvPr>
          <p:cNvSpPr>
            <a:spLocks noChangeArrowheads="1"/>
          </p:cNvSpPr>
          <p:nvPr/>
        </p:nvSpPr>
        <p:spPr bwMode="auto">
          <a:xfrm>
            <a:off x="2276475" y="5524500"/>
            <a:ext cx="3492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54" name="Rectangle 8">
            <a:extLst>
              <a:ext uri="{FF2B5EF4-FFF2-40B4-BE49-F238E27FC236}">
                <a16:creationId xmlns:a16="http://schemas.microsoft.com/office/drawing/2014/main" id="{9937E5F8-656F-4F29-84DD-BF4E950C61C8}"/>
              </a:ext>
            </a:extLst>
          </p:cNvPr>
          <p:cNvSpPr>
            <a:spLocks noChangeArrowheads="1"/>
          </p:cNvSpPr>
          <p:nvPr/>
        </p:nvSpPr>
        <p:spPr bwMode="auto">
          <a:xfrm>
            <a:off x="4325938" y="6021388"/>
            <a:ext cx="3492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55" name="Rectangle 13">
            <a:extLst>
              <a:ext uri="{FF2B5EF4-FFF2-40B4-BE49-F238E27FC236}">
                <a16:creationId xmlns:a16="http://schemas.microsoft.com/office/drawing/2014/main" id="{3E3EA130-31E0-4AE9-AE62-F846472C032B}"/>
              </a:ext>
            </a:extLst>
          </p:cNvPr>
          <p:cNvSpPr>
            <a:spLocks noChangeArrowheads="1"/>
          </p:cNvSpPr>
          <p:nvPr/>
        </p:nvSpPr>
        <p:spPr bwMode="auto">
          <a:xfrm>
            <a:off x="6003925" y="5648325"/>
            <a:ext cx="3492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56" name="Line 16">
            <a:extLst>
              <a:ext uri="{FF2B5EF4-FFF2-40B4-BE49-F238E27FC236}">
                <a16:creationId xmlns:a16="http://schemas.microsoft.com/office/drawing/2014/main" id="{F9728551-4F9F-4E9D-88AF-3B68AFB3A615}"/>
              </a:ext>
            </a:extLst>
          </p:cNvPr>
          <p:cNvSpPr>
            <a:spLocks noChangeShapeType="1"/>
          </p:cNvSpPr>
          <p:nvPr/>
        </p:nvSpPr>
        <p:spPr bwMode="auto">
          <a:xfrm>
            <a:off x="6873875" y="3348038"/>
            <a:ext cx="1588" cy="15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zh-CN" altLang="en-US"/>
          </a:p>
        </p:txBody>
      </p:sp>
      <p:sp>
        <p:nvSpPr>
          <p:cNvPr id="31757" name="Freeform 17">
            <a:extLst>
              <a:ext uri="{FF2B5EF4-FFF2-40B4-BE49-F238E27FC236}">
                <a16:creationId xmlns:a16="http://schemas.microsoft.com/office/drawing/2014/main" id="{435EBB27-B8F9-41B3-A31E-40947051792D}"/>
              </a:ext>
            </a:extLst>
          </p:cNvPr>
          <p:cNvSpPr>
            <a:spLocks/>
          </p:cNvSpPr>
          <p:nvPr/>
        </p:nvSpPr>
        <p:spPr bwMode="auto">
          <a:xfrm>
            <a:off x="6804025" y="3348038"/>
            <a:ext cx="147638" cy="139700"/>
          </a:xfrm>
          <a:custGeom>
            <a:avLst/>
            <a:gdLst>
              <a:gd name="T0" fmla="*/ 2147483647 w 93"/>
              <a:gd name="T1" fmla="*/ 2147483647 h 88"/>
              <a:gd name="T2" fmla="*/ 2147483647 w 93"/>
              <a:gd name="T3" fmla="*/ 0 h 88"/>
              <a:gd name="T4" fmla="*/ 0 w 93"/>
              <a:gd name="T5" fmla="*/ 2147483647 h 88"/>
              <a:gd name="T6" fmla="*/ 2147483647 w 93"/>
              <a:gd name="T7" fmla="*/ 2147483647 h 88"/>
              <a:gd name="T8" fmla="*/ 0 60000 65536"/>
              <a:gd name="T9" fmla="*/ 0 60000 65536"/>
              <a:gd name="T10" fmla="*/ 0 60000 65536"/>
              <a:gd name="T11" fmla="*/ 0 60000 65536"/>
              <a:gd name="T12" fmla="*/ 0 w 93"/>
              <a:gd name="T13" fmla="*/ 0 h 88"/>
              <a:gd name="T14" fmla="*/ 93 w 93"/>
              <a:gd name="T15" fmla="*/ 88 h 88"/>
            </a:gdLst>
            <a:ahLst/>
            <a:cxnLst>
              <a:cxn ang="T8">
                <a:pos x="T0" y="T1"/>
              </a:cxn>
              <a:cxn ang="T9">
                <a:pos x="T2" y="T3"/>
              </a:cxn>
              <a:cxn ang="T10">
                <a:pos x="T4" y="T5"/>
              </a:cxn>
              <a:cxn ang="T11">
                <a:pos x="T6" y="T7"/>
              </a:cxn>
            </a:cxnLst>
            <a:rect l="T12" t="T13" r="T14" b="T15"/>
            <a:pathLst>
              <a:path w="93" h="88">
                <a:moveTo>
                  <a:pt x="93" y="88"/>
                </a:moveTo>
                <a:lnTo>
                  <a:pt x="44" y="0"/>
                </a:lnTo>
                <a:lnTo>
                  <a:pt x="0" y="88"/>
                </a:lnTo>
                <a:lnTo>
                  <a:pt x="93"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58" name="Rectangle 30">
            <a:extLst>
              <a:ext uri="{FF2B5EF4-FFF2-40B4-BE49-F238E27FC236}">
                <a16:creationId xmlns:a16="http://schemas.microsoft.com/office/drawing/2014/main" id="{85D1E963-D54B-4CF4-AC1E-AE9A236AC544}"/>
              </a:ext>
            </a:extLst>
          </p:cNvPr>
          <p:cNvSpPr>
            <a:spLocks noChangeArrowheads="1"/>
          </p:cNvSpPr>
          <p:nvPr/>
        </p:nvSpPr>
        <p:spPr bwMode="auto">
          <a:xfrm>
            <a:off x="7059613" y="3286125"/>
            <a:ext cx="528637"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59" name="Rectangle 31">
            <a:extLst>
              <a:ext uri="{FF2B5EF4-FFF2-40B4-BE49-F238E27FC236}">
                <a16:creationId xmlns:a16="http://schemas.microsoft.com/office/drawing/2014/main" id="{81A4691A-82F1-4126-8AE4-DEB7B0C397E7}"/>
              </a:ext>
            </a:extLst>
          </p:cNvPr>
          <p:cNvSpPr>
            <a:spLocks noChangeArrowheads="1"/>
          </p:cNvSpPr>
          <p:nvPr/>
        </p:nvSpPr>
        <p:spPr bwMode="auto">
          <a:xfrm>
            <a:off x="7137400" y="3340100"/>
            <a:ext cx="363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GB" altLang="zh-CN" sz="1300">
                <a:solidFill>
                  <a:srgbClr val="000000"/>
                </a:solidFill>
              </a:rPr>
              <a:t>Time</a:t>
            </a:r>
            <a:endParaRPr lang="en-GB" altLang="zh-CN">
              <a:latin typeface="Times New Roman" panose="02020603050405020304" pitchFamily="18" charset="0"/>
            </a:endParaRPr>
          </a:p>
        </p:txBody>
      </p:sp>
      <p:sp>
        <p:nvSpPr>
          <p:cNvPr id="31760" name="Rectangle 32">
            <a:extLst>
              <a:ext uri="{FF2B5EF4-FFF2-40B4-BE49-F238E27FC236}">
                <a16:creationId xmlns:a16="http://schemas.microsoft.com/office/drawing/2014/main" id="{CC6DAB9B-06E7-4A1F-AA29-1EC5317EC7A8}"/>
              </a:ext>
            </a:extLst>
          </p:cNvPr>
          <p:cNvSpPr>
            <a:spLocks noChangeArrowheads="1"/>
          </p:cNvSpPr>
          <p:nvPr/>
        </p:nvSpPr>
        <p:spPr bwMode="auto">
          <a:xfrm>
            <a:off x="7245350" y="4133850"/>
            <a:ext cx="3508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2" name="Group 38">
            <a:extLst>
              <a:ext uri="{FF2B5EF4-FFF2-40B4-BE49-F238E27FC236}">
                <a16:creationId xmlns:a16="http://schemas.microsoft.com/office/drawing/2014/main" id="{034CBEC8-0548-4A6D-BE27-F5D1BC724E3E}"/>
              </a:ext>
            </a:extLst>
          </p:cNvPr>
          <p:cNvGrpSpPr>
            <a:grpSpLocks/>
          </p:cNvGrpSpPr>
          <p:nvPr/>
        </p:nvGrpSpPr>
        <p:grpSpPr bwMode="auto">
          <a:xfrm>
            <a:off x="4081463" y="4964113"/>
            <a:ext cx="881062" cy="1311275"/>
            <a:chOff x="2571" y="3127"/>
            <a:chExt cx="555" cy="826"/>
          </a:xfrm>
        </p:grpSpPr>
        <p:grpSp>
          <p:nvGrpSpPr>
            <p:cNvPr id="31786" name="Group 9">
              <a:extLst>
                <a:ext uri="{FF2B5EF4-FFF2-40B4-BE49-F238E27FC236}">
                  <a16:creationId xmlns:a16="http://schemas.microsoft.com/office/drawing/2014/main" id="{5F14EFC3-C80B-4C93-859F-36879933225D}"/>
                </a:ext>
              </a:extLst>
            </p:cNvPr>
            <p:cNvGrpSpPr>
              <a:grpSpLocks/>
            </p:cNvGrpSpPr>
            <p:nvPr/>
          </p:nvGrpSpPr>
          <p:grpSpPr bwMode="auto">
            <a:xfrm>
              <a:off x="2608" y="3127"/>
              <a:ext cx="396" cy="826"/>
              <a:chOff x="2608" y="3127"/>
              <a:chExt cx="396" cy="826"/>
            </a:xfrm>
          </p:grpSpPr>
          <p:sp>
            <p:nvSpPr>
              <p:cNvPr id="31788" name="Rectangle 10">
                <a:extLst>
                  <a:ext uri="{FF2B5EF4-FFF2-40B4-BE49-F238E27FC236}">
                    <a16:creationId xmlns:a16="http://schemas.microsoft.com/office/drawing/2014/main" id="{54FB1F46-541D-4A44-938A-D8CE1AC44BD4}"/>
                  </a:ext>
                </a:extLst>
              </p:cNvPr>
              <p:cNvSpPr>
                <a:spLocks noChangeArrowheads="1"/>
              </p:cNvSpPr>
              <p:nvPr/>
            </p:nvSpPr>
            <p:spPr bwMode="auto">
              <a:xfrm>
                <a:off x="2608" y="3323"/>
                <a:ext cx="396" cy="436"/>
              </a:xfrm>
              <a:prstGeom prst="rect">
                <a:avLst/>
              </a:prstGeom>
              <a:noFill/>
              <a:ln w="27051">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89" name="Rectangle 11">
                <a:extLst>
                  <a:ext uri="{FF2B5EF4-FFF2-40B4-BE49-F238E27FC236}">
                    <a16:creationId xmlns:a16="http://schemas.microsoft.com/office/drawing/2014/main" id="{BCF3747C-4ECD-43DC-A88C-DDB25B924BC9}"/>
                  </a:ext>
                </a:extLst>
              </p:cNvPr>
              <p:cNvSpPr>
                <a:spLocks noChangeArrowheads="1"/>
              </p:cNvSpPr>
              <p:nvPr/>
            </p:nvSpPr>
            <p:spPr bwMode="auto">
              <a:xfrm>
                <a:off x="2725" y="3127"/>
                <a:ext cx="162" cy="201"/>
              </a:xfrm>
              <a:prstGeom prst="rect">
                <a:avLst/>
              </a:prstGeom>
              <a:noFill/>
              <a:ln w="27051">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90" name="Rectangle 12">
                <a:extLst>
                  <a:ext uri="{FF2B5EF4-FFF2-40B4-BE49-F238E27FC236}">
                    <a16:creationId xmlns:a16="http://schemas.microsoft.com/office/drawing/2014/main" id="{E0D00FC0-2EF3-461E-B235-29B4C99A19C4}"/>
                  </a:ext>
                </a:extLst>
              </p:cNvPr>
              <p:cNvSpPr>
                <a:spLocks noChangeArrowheads="1"/>
              </p:cNvSpPr>
              <p:nvPr/>
            </p:nvSpPr>
            <p:spPr bwMode="auto">
              <a:xfrm>
                <a:off x="2774" y="3827"/>
                <a:ext cx="11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GB" altLang="zh-CN" sz="1300">
                    <a:solidFill>
                      <a:srgbClr val="000000"/>
                    </a:solidFill>
                  </a:rPr>
                  <a:t>F3</a:t>
                </a:r>
                <a:endParaRPr lang="en-GB" altLang="zh-CN">
                  <a:latin typeface="Times New Roman" panose="02020603050405020304" pitchFamily="18" charset="0"/>
                </a:endParaRPr>
              </a:p>
            </p:txBody>
          </p:sp>
        </p:grpSp>
        <p:sp>
          <p:nvSpPr>
            <p:cNvPr id="31787" name="Text Box 37">
              <a:extLst>
                <a:ext uri="{FF2B5EF4-FFF2-40B4-BE49-F238E27FC236}">
                  <a16:creationId xmlns:a16="http://schemas.microsoft.com/office/drawing/2014/main" id="{B7C81805-BC30-4528-AE17-436FCA130585}"/>
                </a:ext>
              </a:extLst>
            </p:cNvPr>
            <p:cNvSpPr txBox="1">
              <a:spLocks noChangeArrowheads="1"/>
            </p:cNvSpPr>
            <p:nvPr/>
          </p:nvSpPr>
          <p:spPr bwMode="auto">
            <a:xfrm>
              <a:off x="2571" y="3385"/>
              <a:ext cx="5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400">
                  <a:ea typeface="黑体" panose="02010609060101010101" pitchFamily="49" charset="-122"/>
                </a:rPr>
                <a:t>摄像机</a:t>
              </a:r>
            </a:p>
          </p:txBody>
        </p:sp>
      </p:grpSp>
      <p:grpSp>
        <p:nvGrpSpPr>
          <p:cNvPr id="4" name="Group 40">
            <a:extLst>
              <a:ext uri="{FF2B5EF4-FFF2-40B4-BE49-F238E27FC236}">
                <a16:creationId xmlns:a16="http://schemas.microsoft.com/office/drawing/2014/main" id="{525EAA66-8550-486B-919E-DA4026AB8471}"/>
              </a:ext>
            </a:extLst>
          </p:cNvPr>
          <p:cNvGrpSpPr>
            <a:grpSpLocks/>
          </p:cNvGrpSpPr>
          <p:nvPr/>
        </p:nvGrpSpPr>
        <p:grpSpPr bwMode="auto">
          <a:xfrm>
            <a:off x="1236663" y="3425825"/>
            <a:ext cx="1358900" cy="984250"/>
            <a:chOff x="779" y="2158"/>
            <a:chExt cx="856" cy="620"/>
          </a:xfrm>
        </p:grpSpPr>
        <p:grpSp>
          <p:nvGrpSpPr>
            <p:cNvPr id="31781" name="Group 18">
              <a:extLst>
                <a:ext uri="{FF2B5EF4-FFF2-40B4-BE49-F238E27FC236}">
                  <a16:creationId xmlns:a16="http://schemas.microsoft.com/office/drawing/2014/main" id="{02637493-12CC-4138-91C3-DB787738536A}"/>
                </a:ext>
              </a:extLst>
            </p:cNvPr>
            <p:cNvGrpSpPr>
              <a:grpSpLocks/>
            </p:cNvGrpSpPr>
            <p:nvPr/>
          </p:nvGrpSpPr>
          <p:grpSpPr bwMode="auto">
            <a:xfrm>
              <a:off x="779" y="2158"/>
              <a:ext cx="856" cy="534"/>
              <a:chOff x="779" y="2158"/>
              <a:chExt cx="856" cy="534"/>
            </a:xfrm>
          </p:grpSpPr>
          <p:sp>
            <p:nvSpPr>
              <p:cNvPr id="31783" name="Rectangle 19">
                <a:extLst>
                  <a:ext uri="{FF2B5EF4-FFF2-40B4-BE49-F238E27FC236}">
                    <a16:creationId xmlns:a16="http://schemas.microsoft.com/office/drawing/2014/main" id="{ACC323ED-4C3F-4745-A50D-586F044367D7}"/>
                  </a:ext>
                </a:extLst>
              </p:cNvPr>
              <p:cNvSpPr>
                <a:spLocks noChangeArrowheads="1"/>
              </p:cNvSpPr>
              <p:nvPr/>
            </p:nvSpPr>
            <p:spPr bwMode="auto">
              <a:xfrm>
                <a:off x="779" y="2496"/>
                <a:ext cx="11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GB" altLang="zh-CN" sz="1300">
                    <a:solidFill>
                      <a:srgbClr val="000000"/>
                    </a:solidFill>
                  </a:rPr>
                  <a:t>F1</a:t>
                </a:r>
                <a:endParaRPr lang="en-GB" altLang="zh-CN">
                  <a:latin typeface="Times New Roman" panose="02020603050405020304" pitchFamily="18" charset="0"/>
                </a:endParaRPr>
              </a:p>
            </p:txBody>
          </p:sp>
          <p:sp>
            <p:nvSpPr>
              <p:cNvPr id="31784" name="Freeform 20">
                <a:extLst>
                  <a:ext uri="{FF2B5EF4-FFF2-40B4-BE49-F238E27FC236}">
                    <a16:creationId xmlns:a16="http://schemas.microsoft.com/office/drawing/2014/main" id="{A0099B50-E73B-4CA5-A9AB-7FF3F8BE8E28}"/>
                  </a:ext>
                </a:extLst>
              </p:cNvPr>
              <p:cNvSpPr>
                <a:spLocks/>
              </p:cNvSpPr>
              <p:nvPr/>
            </p:nvSpPr>
            <p:spPr bwMode="auto">
              <a:xfrm>
                <a:off x="950" y="2158"/>
                <a:ext cx="553" cy="534"/>
              </a:xfrm>
              <a:custGeom>
                <a:avLst/>
                <a:gdLst>
                  <a:gd name="T0" fmla="*/ 391 w 553"/>
                  <a:gd name="T1" fmla="*/ 0 h 534"/>
                  <a:gd name="T2" fmla="*/ 0 w 553"/>
                  <a:gd name="T3" fmla="*/ 176 h 534"/>
                  <a:gd name="T4" fmla="*/ 161 w 553"/>
                  <a:gd name="T5" fmla="*/ 534 h 534"/>
                  <a:gd name="T6" fmla="*/ 553 w 553"/>
                  <a:gd name="T7" fmla="*/ 357 h 534"/>
                  <a:gd name="T8" fmla="*/ 391 w 553"/>
                  <a:gd name="T9" fmla="*/ 0 h 534"/>
                  <a:gd name="T10" fmla="*/ 0 60000 65536"/>
                  <a:gd name="T11" fmla="*/ 0 60000 65536"/>
                  <a:gd name="T12" fmla="*/ 0 60000 65536"/>
                  <a:gd name="T13" fmla="*/ 0 60000 65536"/>
                  <a:gd name="T14" fmla="*/ 0 60000 65536"/>
                  <a:gd name="T15" fmla="*/ 0 w 553"/>
                  <a:gd name="T16" fmla="*/ 0 h 534"/>
                  <a:gd name="T17" fmla="*/ 553 w 553"/>
                  <a:gd name="T18" fmla="*/ 534 h 534"/>
                </a:gdLst>
                <a:ahLst/>
                <a:cxnLst>
                  <a:cxn ang="T10">
                    <a:pos x="T0" y="T1"/>
                  </a:cxn>
                  <a:cxn ang="T11">
                    <a:pos x="T2" y="T3"/>
                  </a:cxn>
                  <a:cxn ang="T12">
                    <a:pos x="T4" y="T5"/>
                  </a:cxn>
                  <a:cxn ang="T13">
                    <a:pos x="T6" y="T7"/>
                  </a:cxn>
                  <a:cxn ang="T14">
                    <a:pos x="T8" y="T9"/>
                  </a:cxn>
                </a:cxnLst>
                <a:rect l="T15" t="T16" r="T17" b="T18"/>
                <a:pathLst>
                  <a:path w="553" h="534">
                    <a:moveTo>
                      <a:pt x="391" y="0"/>
                    </a:moveTo>
                    <a:lnTo>
                      <a:pt x="0" y="176"/>
                    </a:lnTo>
                    <a:lnTo>
                      <a:pt x="161" y="534"/>
                    </a:lnTo>
                    <a:lnTo>
                      <a:pt x="553" y="357"/>
                    </a:lnTo>
                    <a:lnTo>
                      <a:pt x="391" y="0"/>
                    </a:lnTo>
                    <a:close/>
                  </a:path>
                </a:pathLst>
              </a:custGeom>
              <a:noFill/>
              <a:ln w="30226">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85" name="Freeform 21">
                <a:extLst>
                  <a:ext uri="{FF2B5EF4-FFF2-40B4-BE49-F238E27FC236}">
                    <a16:creationId xmlns:a16="http://schemas.microsoft.com/office/drawing/2014/main" id="{4F79C7F0-788D-46DA-A775-022BFC28D1C4}"/>
                  </a:ext>
                </a:extLst>
              </p:cNvPr>
              <p:cNvSpPr>
                <a:spLocks/>
              </p:cNvSpPr>
              <p:nvPr/>
            </p:nvSpPr>
            <p:spPr bwMode="auto">
              <a:xfrm>
                <a:off x="1390" y="2183"/>
                <a:ext cx="245" cy="225"/>
              </a:xfrm>
              <a:custGeom>
                <a:avLst/>
                <a:gdLst>
                  <a:gd name="T0" fmla="*/ 181 w 245"/>
                  <a:gd name="T1" fmla="*/ 0 h 225"/>
                  <a:gd name="T2" fmla="*/ 0 w 245"/>
                  <a:gd name="T3" fmla="*/ 78 h 225"/>
                  <a:gd name="T4" fmla="*/ 64 w 245"/>
                  <a:gd name="T5" fmla="*/ 225 h 225"/>
                  <a:gd name="T6" fmla="*/ 245 w 245"/>
                  <a:gd name="T7" fmla="*/ 142 h 225"/>
                  <a:gd name="T8" fmla="*/ 181 w 245"/>
                  <a:gd name="T9" fmla="*/ 0 h 225"/>
                  <a:gd name="T10" fmla="*/ 0 60000 65536"/>
                  <a:gd name="T11" fmla="*/ 0 60000 65536"/>
                  <a:gd name="T12" fmla="*/ 0 60000 65536"/>
                  <a:gd name="T13" fmla="*/ 0 60000 65536"/>
                  <a:gd name="T14" fmla="*/ 0 60000 65536"/>
                  <a:gd name="T15" fmla="*/ 0 w 245"/>
                  <a:gd name="T16" fmla="*/ 0 h 225"/>
                  <a:gd name="T17" fmla="*/ 245 w 245"/>
                  <a:gd name="T18" fmla="*/ 225 h 225"/>
                </a:gdLst>
                <a:ahLst/>
                <a:cxnLst>
                  <a:cxn ang="T10">
                    <a:pos x="T0" y="T1"/>
                  </a:cxn>
                  <a:cxn ang="T11">
                    <a:pos x="T2" y="T3"/>
                  </a:cxn>
                  <a:cxn ang="T12">
                    <a:pos x="T4" y="T5"/>
                  </a:cxn>
                  <a:cxn ang="T13">
                    <a:pos x="T6" y="T7"/>
                  </a:cxn>
                  <a:cxn ang="T14">
                    <a:pos x="T8" y="T9"/>
                  </a:cxn>
                </a:cxnLst>
                <a:rect l="T15" t="T16" r="T17" b="T18"/>
                <a:pathLst>
                  <a:path w="245" h="225">
                    <a:moveTo>
                      <a:pt x="181" y="0"/>
                    </a:moveTo>
                    <a:lnTo>
                      <a:pt x="0" y="78"/>
                    </a:lnTo>
                    <a:lnTo>
                      <a:pt x="64" y="225"/>
                    </a:lnTo>
                    <a:lnTo>
                      <a:pt x="245" y="142"/>
                    </a:lnTo>
                    <a:lnTo>
                      <a:pt x="181" y="0"/>
                    </a:lnTo>
                    <a:close/>
                  </a:path>
                </a:pathLst>
              </a:custGeom>
              <a:noFill/>
              <a:ln w="2705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1782" name="Text Box 39">
              <a:extLst>
                <a:ext uri="{FF2B5EF4-FFF2-40B4-BE49-F238E27FC236}">
                  <a16:creationId xmlns:a16="http://schemas.microsoft.com/office/drawing/2014/main" id="{1A1EA7AA-757C-42BA-9F77-E16664C43FC3}"/>
                </a:ext>
              </a:extLst>
            </p:cNvPr>
            <p:cNvSpPr txBox="1">
              <a:spLocks noChangeArrowheads="1"/>
            </p:cNvSpPr>
            <p:nvPr/>
          </p:nvSpPr>
          <p:spPr bwMode="auto">
            <a:xfrm rot="4039685">
              <a:off x="904" y="2405"/>
              <a:ext cx="5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400">
                  <a:ea typeface="黑体" panose="02010609060101010101" pitchFamily="49" charset="-122"/>
                </a:rPr>
                <a:t>摄像机</a:t>
              </a:r>
            </a:p>
          </p:txBody>
        </p:sp>
      </p:grpSp>
      <p:grpSp>
        <p:nvGrpSpPr>
          <p:cNvPr id="6" name="Group 42">
            <a:extLst>
              <a:ext uri="{FF2B5EF4-FFF2-40B4-BE49-F238E27FC236}">
                <a16:creationId xmlns:a16="http://schemas.microsoft.com/office/drawing/2014/main" id="{4F9FFA11-7E23-44C2-80DA-BE2CD2F46527}"/>
              </a:ext>
            </a:extLst>
          </p:cNvPr>
          <p:cNvGrpSpPr>
            <a:grpSpLocks/>
          </p:cNvGrpSpPr>
          <p:nvPr/>
        </p:nvGrpSpPr>
        <p:grpSpPr bwMode="auto">
          <a:xfrm>
            <a:off x="2411413" y="4508500"/>
            <a:ext cx="995362" cy="1233488"/>
            <a:chOff x="1483" y="2863"/>
            <a:chExt cx="627" cy="777"/>
          </a:xfrm>
        </p:grpSpPr>
        <p:grpSp>
          <p:nvGrpSpPr>
            <p:cNvPr id="31776" name="Group 22">
              <a:extLst>
                <a:ext uri="{FF2B5EF4-FFF2-40B4-BE49-F238E27FC236}">
                  <a16:creationId xmlns:a16="http://schemas.microsoft.com/office/drawing/2014/main" id="{C942596D-B96D-4463-AFBF-0193539A5D3D}"/>
                </a:ext>
              </a:extLst>
            </p:cNvPr>
            <p:cNvGrpSpPr>
              <a:grpSpLocks/>
            </p:cNvGrpSpPr>
            <p:nvPr/>
          </p:nvGrpSpPr>
          <p:grpSpPr bwMode="auto">
            <a:xfrm>
              <a:off x="1483" y="2863"/>
              <a:ext cx="616" cy="777"/>
              <a:chOff x="1483" y="2863"/>
              <a:chExt cx="616" cy="777"/>
            </a:xfrm>
          </p:grpSpPr>
          <p:sp>
            <p:nvSpPr>
              <p:cNvPr id="31778" name="Rectangle 23">
                <a:extLst>
                  <a:ext uri="{FF2B5EF4-FFF2-40B4-BE49-F238E27FC236}">
                    <a16:creationId xmlns:a16="http://schemas.microsoft.com/office/drawing/2014/main" id="{B39A3FCD-EF7B-4AE0-B8A9-85345221FAD1}"/>
                  </a:ext>
                </a:extLst>
              </p:cNvPr>
              <p:cNvSpPr>
                <a:spLocks noChangeArrowheads="1"/>
              </p:cNvSpPr>
              <p:nvPr/>
            </p:nvSpPr>
            <p:spPr bwMode="auto">
              <a:xfrm>
                <a:off x="1483" y="3514"/>
                <a:ext cx="11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GB" altLang="zh-CN" sz="1300">
                    <a:solidFill>
                      <a:srgbClr val="000000"/>
                    </a:solidFill>
                  </a:rPr>
                  <a:t>F2</a:t>
                </a:r>
                <a:endParaRPr lang="en-GB" altLang="zh-CN">
                  <a:latin typeface="Times New Roman" panose="02020603050405020304" pitchFamily="18" charset="0"/>
                </a:endParaRPr>
              </a:p>
            </p:txBody>
          </p:sp>
          <p:sp>
            <p:nvSpPr>
              <p:cNvPr id="31779" name="Freeform 24">
                <a:extLst>
                  <a:ext uri="{FF2B5EF4-FFF2-40B4-BE49-F238E27FC236}">
                    <a16:creationId xmlns:a16="http://schemas.microsoft.com/office/drawing/2014/main" id="{5F6716AA-1437-4341-B39D-3E1FCFA9168C}"/>
                  </a:ext>
                </a:extLst>
              </p:cNvPr>
              <p:cNvSpPr>
                <a:spLocks/>
              </p:cNvSpPr>
              <p:nvPr/>
            </p:nvSpPr>
            <p:spPr bwMode="auto">
              <a:xfrm>
                <a:off x="1527" y="2961"/>
                <a:ext cx="567" cy="573"/>
              </a:xfrm>
              <a:custGeom>
                <a:avLst/>
                <a:gdLst>
                  <a:gd name="T0" fmla="*/ 235 w 567"/>
                  <a:gd name="T1" fmla="*/ 0 h 573"/>
                  <a:gd name="T2" fmla="*/ 0 w 567"/>
                  <a:gd name="T3" fmla="*/ 362 h 573"/>
                  <a:gd name="T4" fmla="*/ 333 w 567"/>
                  <a:gd name="T5" fmla="*/ 573 h 573"/>
                  <a:gd name="T6" fmla="*/ 567 w 567"/>
                  <a:gd name="T7" fmla="*/ 215 h 573"/>
                  <a:gd name="T8" fmla="*/ 235 w 567"/>
                  <a:gd name="T9" fmla="*/ 0 h 573"/>
                  <a:gd name="T10" fmla="*/ 0 60000 65536"/>
                  <a:gd name="T11" fmla="*/ 0 60000 65536"/>
                  <a:gd name="T12" fmla="*/ 0 60000 65536"/>
                  <a:gd name="T13" fmla="*/ 0 60000 65536"/>
                  <a:gd name="T14" fmla="*/ 0 60000 65536"/>
                  <a:gd name="T15" fmla="*/ 0 w 567"/>
                  <a:gd name="T16" fmla="*/ 0 h 573"/>
                  <a:gd name="T17" fmla="*/ 567 w 567"/>
                  <a:gd name="T18" fmla="*/ 573 h 573"/>
                </a:gdLst>
                <a:ahLst/>
                <a:cxnLst>
                  <a:cxn ang="T10">
                    <a:pos x="T0" y="T1"/>
                  </a:cxn>
                  <a:cxn ang="T11">
                    <a:pos x="T2" y="T3"/>
                  </a:cxn>
                  <a:cxn ang="T12">
                    <a:pos x="T4" y="T5"/>
                  </a:cxn>
                  <a:cxn ang="T13">
                    <a:pos x="T6" y="T7"/>
                  </a:cxn>
                  <a:cxn ang="T14">
                    <a:pos x="T8" y="T9"/>
                  </a:cxn>
                </a:cxnLst>
                <a:rect l="T15" t="T16" r="T17" b="T18"/>
                <a:pathLst>
                  <a:path w="567" h="573">
                    <a:moveTo>
                      <a:pt x="235" y="0"/>
                    </a:moveTo>
                    <a:lnTo>
                      <a:pt x="0" y="362"/>
                    </a:lnTo>
                    <a:lnTo>
                      <a:pt x="333" y="573"/>
                    </a:lnTo>
                    <a:lnTo>
                      <a:pt x="567" y="215"/>
                    </a:lnTo>
                    <a:lnTo>
                      <a:pt x="235" y="0"/>
                    </a:lnTo>
                    <a:close/>
                  </a:path>
                </a:pathLst>
              </a:custGeom>
              <a:noFill/>
              <a:ln w="2705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80" name="Freeform 25">
                <a:extLst>
                  <a:ext uri="{FF2B5EF4-FFF2-40B4-BE49-F238E27FC236}">
                    <a16:creationId xmlns:a16="http://schemas.microsoft.com/office/drawing/2014/main" id="{F6E95E3C-70A5-4F0A-BF5C-51A7BECEC923}"/>
                  </a:ext>
                </a:extLst>
              </p:cNvPr>
              <p:cNvSpPr>
                <a:spLocks/>
              </p:cNvSpPr>
              <p:nvPr/>
            </p:nvSpPr>
            <p:spPr bwMode="auto">
              <a:xfrm>
                <a:off x="1865" y="2863"/>
                <a:ext cx="234" cy="245"/>
              </a:xfrm>
              <a:custGeom>
                <a:avLst/>
                <a:gdLst>
                  <a:gd name="T0" fmla="*/ 102 w 234"/>
                  <a:gd name="T1" fmla="*/ 0 h 245"/>
                  <a:gd name="T2" fmla="*/ 0 w 234"/>
                  <a:gd name="T3" fmla="*/ 162 h 245"/>
                  <a:gd name="T4" fmla="*/ 127 w 234"/>
                  <a:gd name="T5" fmla="*/ 245 h 245"/>
                  <a:gd name="T6" fmla="*/ 234 w 234"/>
                  <a:gd name="T7" fmla="*/ 83 h 245"/>
                  <a:gd name="T8" fmla="*/ 102 w 234"/>
                  <a:gd name="T9" fmla="*/ 0 h 245"/>
                  <a:gd name="T10" fmla="*/ 0 60000 65536"/>
                  <a:gd name="T11" fmla="*/ 0 60000 65536"/>
                  <a:gd name="T12" fmla="*/ 0 60000 65536"/>
                  <a:gd name="T13" fmla="*/ 0 60000 65536"/>
                  <a:gd name="T14" fmla="*/ 0 60000 65536"/>
                  <a:gd name="T15" fmla="*/ 0 w 234"/>
                  <a:gd name="T16" fmla="*/ 0 h 245"/>
                  <a:gd name="T17" fmla="*/ 234 w 234"/>
                  <a:gd name="T18" fmla="*/ 245 h 245"/>
                </a:gdLst>
                <a:ahLst/>
                <a:cxnLst>
                  <a:cxn ang="T10">
                    <a:pos x="T0" y="T1"/>
                  </a:cxn>
                  <a:cxn ang="T11">
                    <a:pos x="T2" y="T3"/>
                  </a:cxn>
                  <a:cxn ang="T12">
                    <a:pos x="T4" y="T5"/>
                  </a:cxn>
                  <a:cxn ang="T13">
                    <a:pos x="T6" y="T7"/>
                  </a:cxn>
                  <a:cxn ang="T14">
                    <a:pos x="T8" y="T9"/>
                  </a:cxn>
                </a:cxnLst>
                <a:rect l="T15" t="T16" r="T17" b="T18"/>
                <a:pathLst>
                  <a:path w="234" h="245">
                    <a:moveTo>
                      <a:pt x="102" y="0"/>
                    </a:moveTo>
                    <a:lnTo>
                      <a:pt x="0" y="162"/>
                    </a:lnTo>
                    <a:lnTo>
                      <a:pt x="127" y="245"/>
                    </a:lnTo>
                    <a:lnTo>
                      <a:pt x="234" y="83"/>
                    </a:lnTo>
                    <a:lnTo>
                      <a:pt x="102" y="0"/>
                    </a:lnTo>
                    <a:close/>
                  </a:path>
                </a:pathLst>
              </a:custGeom>
              <a:noFill/>
              <a:ln w="2705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1777" name="Text Box 41">
              <a:extLst>
                <a:ext uri="{FF2B5EF4-FFF2-40B4-BE49-F238E27FC236}">
                  <a16:creationId xmlns:a16="http://schemas.microsoft.com/office/drawing/2014/main" id="{DFAA2498-4002-4406-ACFD-C65280CBB43D}"/>
                </a:ext>
              </a:extLst>
            </p:cNvPr>
            <p:cNvSpPr txBox="1">
              <a:spLocks noChangeArrowheads="1"/>
            </p:cNvSpPr>
            <p:nvPr/>
          </p:nvSpPr>
          <p:spPr bwMode="auto">
            <a:xfrm rot="2147133">
              <a:off x="1555" y="3193"/>
              <a:ext cx="5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400">
                  <a:ea typeface="黑体" panose="02010609060101010101" pitchFamily="49" charset="-122"/>
                </a:rPr>
                <a:t>摄像机</a:t>
              </a:r>
            </a:p>
          </p:txBody>
        </p:sp>
      </p:grpSp>
      <p:grpSp>
        <p:nvGrpSpPr>
          <p:cNvPr id="8" name="Group 44">
            <a:extLst>
              <a:ext uri="{FF2B5EF4-FFF2-40B4-BE49-F238E27FC236}">
                <a16:creationId xmlns:a16="http://schemas.microsoft.com/office/drawing/2014/main" id="{8CA5E1A0-3FC3-4DAA-AB0C-B2FA3008B68F}"/>
              </a:ext>
            </a:extLst>
          </p:cNvPr>
          <p:cNvGrpSpPr>
            <a:grpSpLocks/>
          </p:cNvGrpSpPr>
          <p:nvPr/>
        </p:nvGrpSpPr>
        <p:grpSpPr bwMode="auto">
          <a:xfrm>
            <a:off x="5453063" y="4591050"/>
            <a:ext cx="903287" cy="1311275"/>
            <a:chOff x="3435" y="2892"/>
            <a:chExt cx="569" cy="826"/>
          </a:xfrm>
        </p:grpSpPr>
        <p:grpSp>
          <p:nvGrpSpPr>
            <p:cNvPr id="31771" name="Group 26">
              <a:extLst>
                <a:ext uri="{FF2B5EF4-FFF2-40B4-BE49-F238E27FC236}">
                  <a16:creationId xmlns:a16="http://schemas.microsoft.com/office/drawing/2014/main" id="{2768AC7F-C515-4E16-B549-01354EB2ED3D}"/>
                </a:ext>
              </a:extLst>
            </p:cNvPr>
            <p:cNvGrpSpPr>
              <a:grpSpLocks/>
            </p:cNvGrpSpPr>
            <p:nvPr/>
          </p:nvGrpSpPr>
          <p:grpSpPr bwMode="auto">
            <a:xfrm>
              <a:off x="3435" y="2892"/>
              <a:ext cx="547" cy="826"/>
              <a:chOff x="3435" y="2892"/>
              <a:chExt cx="547" cy="826"/>
            </a:xfrm>
          </p:grpSpPr>
          <p:sp>
            <p:nvSpPr>
              <p:cNvPr id="31773" name="Rectangle 27">
                <a:extLst>
                  <a:ext uri="{FF2B5EF4-FFF2-40B4-BE49-F238E27FC236}">
                    <a16:creationId xmlns:a16="http://schemas.microsoft.com/office/drawing/2014/main" id="{A0438B75-9C74-4089-871F-068E4B7ED332}"/>
                  </a:ext>
                </a:extLst>
              </p:cNvPr>
              <p:cNvSpPr>
                <a:spLocks noChangeArrowheads="1"/>
              </p:cNvSpPr>
              <p:nvPr/>
            </p:nvSpPr>
            <p:spPr bwMode="auto">
              <a:xfrm>
                <a:off x="3831" y="3592"/>
                <a:ext cx="11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GB" altLang="zh-CN" sz="1300">
                    <a:solidFill>
                      <a:srgbClr val="000000"/>
                    </a:solidFill>
                  </a:rPr>
                  <a:t>F4</a:t>
                </a:r>
                <a:endParaRPr lang="en-GB" altLang="zh-CN">
                  <a:latin typeface="Times New Roman" panose="02020603050405020304" pitchFamily="18" charset="0"/>
                </a:endParaRPr>
              </a:p>
            </p:txBody>
          </p:sp>
          <p:sp>
            <p:nvSpPr>
              <p:cNvPr id="31774" name="Freeform 28">
                <a:extLst>
                  <a:ext uri="{FF2B5EF4-FFF2-40B4-BE49-F238E27FC236}">
                    <a16:creationId xmlns:a16="http://schemas.microsoft.com/office/drawing/2014/main" id="{5782702F-FD6A-45B2-9FC1-5C1EB8558C2C}"/>
                  </a:ext>
                </a:extLst>
              </p:cNvPr>
              <p:cNvSpPr>
                <a:spLocks/>
              </p:cNvSpPr>
              <p:nvPr/>
            </p:nvSpPr>
            <p:spPr bwMode="auto">
              <a:xfrm>
                <a:off x="3435" y="3010"/>
                <a:ext cx="547" cy="563"/>
              </a:xfrm>
              <a:custGeom>
                <a:avLst/>
                <a:gdLst>
                  <a:gd name="T0" fmla="*/ 0 w 547"/>
                  <a:gd name="T1" fmla="*/ 181 h 563"/>
                  <a:gd name="T2" fmla="*/ 200 w 547"/>
                  <a:gd name="T3" fmla="*/ 563 h 563"/>
                  <a:gd name="T4" fmla="*/ 547 w 547"/>
                  <a:gd name="T5" fmla="*/ 387 h 563"/>
                  <a:gd name="T6" fmla="*/ 347 w 547"/>
                  <a:gd name="T7" fmla="*/ 0 h 563"/>
                  <a:gd name="T8" fmla="*/ 0 w 547"/>
                  <a:gd name="T9" fmla="*/ 181 h 563"/>
                  <a:gd name="T10" fmla="*/ 0 60000 65536"/>
                  <a:gd name="T11" fmla="*/ 0 60000 65536"/>
                  <a:gd name="T12" fmla="*/ 0 60000 65536"/>
                  <a:gd name="T13" fmla="*/ 0 60000 65536"/>
                  <a:gd name="T14" fmla="*/ 0 60000 65536"/>
                  <a:gd name="T15" fmla="*/ 0 w 547"/>
                  <a:gd name="T16" fmla="*/ 0 h 563"/>
                  <a:gd name="T17" fmla="*/ 547 w 547"/>
                  <a:gd name="T18" fmla="*/ 563 h 563"/>
                </a:gdLst>
                <a:ahLst/>
                <a:cxnLst>
                  <a:cxn ang="T10">
                    <a:pos x="T0" y="T1"/>
                  </a:cxn>
                  <a:cxn ang="T11">
                    <a:pos x="T2" y="T3"/>
                  </a:cxn>
                  <a:cxn ang="T12">
                    <a:pos x="T4" y="T5"/>
                  </a:cxn>
                  <a:cxn ang="T13">
                    <a:pos x="T6" y="T7"/>
                  </a:cxn>
                  <a:cxn ang="T14">
                    <a:pos x="T8" y="T9"/>
                  </a:cxn>
                </a:cxnLst>
                <a:rect l="T15" t="T16" r="T17" b="T18"/>
                <a:pathLst>
                  <a:path w="547" h="563">
                    <a:moveTo>
                      <a:pt x="0" y="181"/>
                    </a:moveTo>
                    <a:lnTo>
                      <a:pt x="200" y="563"/>
                    </a:lnTo>
                    <a:lnTo>
                      <a:pt x="547" y="387"/>
                    </a:lnTo>
                    <a:lnTo>
                      <a:pt x="347" y="0"/>
                    </a:lnTo>
                    <a:lnTo>
                      <a:pt x="0" y="181"/>
                    </a:lnTo>
                    <a:close/>
                  </a:path>
                </a:pathLst>
              </a:custGeom>
              <a:noFill/>
              <a:ln w="2705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75" name="Freeform 29">
                <a:extLst>
                  <a:ext uri="{FF2B5EF4-FFF2-40B4-BE49-F238E27FC236}">
                    <a16:creationId xmlns:a16="http://schemas.microsoft.com/office/drawing/2014/main" id="{669D8FD4-041C-4424-8EDF-4C238DBEB8CC}"/>
                  </a:ext>
                </a:extLst>
              </p:cNvPr>
              <p:cNvSpPr>
                <a:spLocks/>
              </p:cNvSpPr>
              <p:nvPr/>
            </p:nvSpPr>
            <p:spPr bwMode="auto">
              <a:xfrm>
                <a:off x="3449" y="2892"/>
                <a:ext cx="230" cy="245"/>
              </a:xfrm>
              <a:custGeom>
                <a:avLst/>
                <a:gdLst>
                  <a:gd name="T0" fmla="*/ 0 w 230"/>
                  <a:gd name="T1" fmla="*/ 69 h 245"/>
                  <a:gd name="T2" fmla="*/ 93 w 230"/>
                  <a:gd name="T3" fmla="*/ 245 h 245"/>
                  <a:gd name="T4" fmla="*/ 230 w 230"/>
                  <a:gd name="T5" fmla="*/ 172 h 245"/>
                  <a:gd name="T6" fmla="*/ 142 w 230"/>
                  <a:gd name="T7" fmla="*/ 0 h 245"/>
                  <a:gd name="T8" fmla="*/ 0 w 230"/>
                  <a:gd name="T9" fmla="*/ 69 h 245"/>
                  <a:gd name="T10" fmla="*/ 0 60000 65536"/>
                  <a:gd name="T11" fmla="*/ 0 60000 65536"/>
                  <a:gd name="T12" fmla="*/ 0 60000 65536"/>
                  <a:gd name="T13" fmla="*/ 0 60000 65536"/>
                  <a:gd name="T14" fmla="*/ 0 60000 65536"/>
                  <a:gd name="T15" fmla="*/ 0 w 230"/>
                  <a:gd name="T16" fmla="*/ 0 h 245"/>
                  <a:gd name="T17" fmla="*/ 230 w 230"/>
                  <a:gd name="T18" fmla="*/ 245 h 245"/>
                </a:gdLst>
                <a:ahLst/>
                <a:cxnLst>
                  <a:cxn ang="T10">
                    <a:pos x="T0" y="T1"/>
                  </a:cxn>
                  <a:cxn ang="T11">
                    <a:pos x="T2" y="T3"/>
                  </a:cxn>
                  <a:cxn ang="T12">
                    <a:pos x="T4" y="T5"/>
                  </a:cxn>
                  <a:cxn ang="T13">
                    <a:pos x="T6" y="T7"/>
                  </a:cxn>
                  <a:cxn ang="T14">
                    <a:pos x="T8" y="T9"/>
                  </a:cxn>
                </a:cxnLst>
                <a:rect l="T15" t="T16" r="T17" b="T18"/>
                <a:pathLst>
                  <a:path w="230" h="245">
                    <a:moveTo>
                      <a:pt x="0" y="69"/>
                    </a:moveTo>
                    <a:lnTo>
                      <a:pt x="93" y="245"/>
                    </a:lnTo>
                    <a:lnTo>
                      <a:pt x="230" y="172"/>
                    </a:lnTo>
                    <a:lnTo>
                      <a:pt x="142" y="0"/>
                    </a:lnTo>
                    <a:lnTo>
                      <a:pt x="0" y="69"/>
                    </a:lnTo>
                    <a:close/>
                  </a:path>
                </a:pathLst>
              </a:custGeom>
              <a:noFill/>
              <a:ln w="2705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1772" name="Text Box 43">
              <a:extLst>
                <a:ext uri="{FF2B5EF4-FFF2-40B4-BE49-F238E27FC236}">
                  <a16:creationId xmlns:a16="http://schemas.microsoft.com/office/drawing/2014/main" id="{F1EA4342-19F6-454B-9154-AA7794CD643A}"/>
                </a:ext>
              </a:extLst>
            </p:cNvPr>
            <p:cNvSpPr txBox="1">
              <a:spLocks noChangeArrowheads="1"/>
            </p:cNvSpPr>
            <p:nvPr/>
          </p:nvSpPr>
          <p:spPr bwMode="auto">
            <a:xfrm rot="-1712470">
              <a:off x="3449" y="3164"/>
              <a:ext cx="5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400">
                  <a:ea typeface="黑体" panose="02010609060101010101" pitchFamily="49" charset="-122"/>
                </a:rPr>
                <a:t>摄像机</a:t>
              </a:r>
            </a:p>
          </p:txBody>
        </p:sp>
      </p:grpSp>
      <p:grpSp>
        <p:nvGrpSpPr>
          <p:cNvPr id="10" name="Group 46">
            <a:extLst>
              <a:ext uri="{FF2B5EF4-FFF2-40B4-BE49-F238E27FC236}">
                <a16:creationId xmlns:a16="http://schemas.microsoft.com/office/drawing/2014/main" id="{E66C5725-26AF-4622-AC5B-ADACB6DF718B}"/>
              </a:ext>
            </a:extLst>
          </p:cNvPr>
          <p:cNvGrpSpPr>
            <a:grpSpLocks/>
          </p:cNvGrpSpPr>
          <p:nvPr/>
        </p:nvGrpSpPr>
        <p:grpSpPr bwMode="auto">
          <a:xfrm>
            <a:off x="6189663" y="3462338"/>
            <a:ext cx="1311275" cy="950912"/>
            <a:chOff x="3899" y="2181"/>
            <a:chExt cx="826" cy="599"/>
          </a:xfrm>
        </p:grpSpPr>
        <p:grpSp>
          <p:nvGrpSpPr>
            <p:cNvPr id="31766" name="Group 33">
              <a:extLst>
                <a:ext uri="{FF2B5EF4-FFF2-40B4-BE49-F238E27FC236}">
                  <a16:creationId xmlns:a16="http://schemas.microsoft.com/office/drawing/2014/main" id="{332B1E45-28C8-4C03-84E2-B0EEDBF7DBB4}"/>
                </a:ext>
              </a:extLst>
            </p:cNvPr>
            <p:cNvGrpSpPr>
              <a:grpSpLocks/>
            </p:cNvGrpSpPr>
            <p:nvPr/>
          </p:nvGrpSpPr>
          <p:grpSpPr bwMode="auto">
            <a:xfrm>
              <a:off x="3899" y="2232"/>
              <a:ext cx="826" cy="548"/>
              <a:chOff x="3899" y="2232"/>
              <a:chExt cx="826" cy="548"/>
            </a:xfrm>
          </p:grpSpPr>
          <p:sp>
            <p:nvSpPr>
              <p:cNvPr id="31768" name="Freeform 34">
                <a:extLst>
                  <a:ext uri="{FF2B5EF4-FFF2-40B4-BE49-F238E27FC236}">
                    <a16:creationId xmlns:a16="http://schemas.microsoft.com/office/drawing/2014/main" id="{8F5FD626-14C0-47FF-AC61-9DA5E371B290}"/>
                  </a:ext>
                </a:extLst>
              </p:cNvPr>
              <p:cNvSpPr>
                <a:spLocks/>
              </p:cNvSpPr>
              <p:nvPr/>
            </p:nvSpPr>
            <p:spPr bwMode="auto">
              <a:xfrm>
                <a:off x="4022" y="2232"/>
                <a:ext cx="557" cy="548"/>
              </a:xfrm>
              <a:custGeom>
                <a:avLst/>
                <a:gdLst>
                  <a:gd name="T0" fmla="*/ 0 w 557"/>
                  <a:gd name="T1" fmla="*/ 352 h 548"/>
                  <a:gd name="T2" fmla="*/ 381 w 557"/>
                  <a:gd name="T3" fmla="*/ 548 h 548"/>
                  <a:gd name="T4" fmla="*/ 557 w 557"/>
                  <a:gd name="T5" fmla="*/ 195 h 548"/>
                  <a:gd name="T6" fmla="*/ 176 w 557"/>
                  <a:gd name="T7" fmla="*/ 0 h 548"/>
                  <a:gd name="T8" fmla="*/ 0 w 557"/>
                  <a:gd name="T9" fmla="*/ 352 h 548"/>
                  <a:gd name="T10" fmla="*/ 0 60000 65536"/>
                  <a:gd name="T11" fmla="*/ 0 60000 65536"/>
                  <a:gd name="T12" fmla="*/ 0 60000 65536"/>
                  <a:gd name="T13" fmla="*/ 0 60000 65536"/>
                  <a:gd name="T14" fmla="*/ 0 60000 65536"/>
                  <a:gd name="T15" fmla="*/ 0 w 557"/>
                  <a:gd name="T16" fmla="*/ 0 h 548"/>
                  <a:gd name="T17" fmla="*/ 557 w 557"/>
                  <a:gd name="T18" fmla="*/ 548 h 548"/>
                </a:gdLst>
                <a:ahLst/>
                <a:cxnLst>
                  <a:cxn ang="T10">
                    <a:pos x="T0" y="T1"/>
                  </a:cxn>
                  <a:cxn ang="T11">
                    <a:pos x="T2" y="T3"/>
                  </a:cxn>
                  <a:cxn ang="T12">
                    <a:pos x="T4" y="T5"/>
                  </a:cxn>
                  <a:cxn ang="T13">
                    <a:pos x="T6" y="T7"/>
                  </a:cxn>
                  <a:cxn ang="T14">
                    <a:pos x="T8" y="T9"/>
                  </a:cxn>
                </a:cxnLst>
                <a:rect l="T15" t="T16" r="T17" b="T18"/>
                <a:pathLst>
                  <a:path w="557" h="548">
                    <a:moveTo>
                      <a:pt x="0" y="352"/>
                    </a:moveTo>
                    <a:lnTo>
                      <a:pt x="381" y="548"/>
                    </a:lnTo>
                    <a:lnTo>
                      <a:pt x="557" y="195"/>
                    </a:lnTo>
                    <a:lnTo>
                      <a:pt x="176" y="0"/>
                    </a:lnTo>
                    <a:lnTo>
                      <a:pt x="0" y="352"/>
                    </a:lnTo>
                    <a:close/>
                  </a:path>
                </a:pathLst>
              </a:custGeom>
              <a:noFill/>
              <a:ln w="2705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69" name="Freeform 35">
                <a:extLst>
                  <a:ext uri="{FF2B5EF4-FFF2-40B4-BE49-F238E27FC236}">
                    <a16:creationId xmlns:a16="http://schemas.microsoft.com/office/drawing/2014/main" id="{514974E1-4B93-49DA-8785-AB84519D9E57}"/>
                  </a:ext>
                </a:extLst>
              </p:cNvPr>
              <p:cNvSpPr>
                <a:spLocks/>
              </p:cNvSpPr>
              <p:nvPr/>
            </p:nvSpPr>
            <p:spPr bwMode="auto">
              <a:xfrm>
                <a:off x="3899" y="2251"/>
                <a:ext cx="245" cy="225"/>
              </a:xfrm>
              <a:custGeom>
                <a:avLst/>
                <a:gdLst>
                  <a:gd name="T0" fmla="*/ 0 w 245"/>
                  <a:gd name="T1" fmla="*/ 137 h 225"/>
                  <a:gd name="T2" fmla="*/ 171 w 245"/>
                  <a:gd name="T3" fmla="*/ 225 h 225"/>
                  <a:gd name="T4" fmla="*/ 245 w 245"/>
                  <a:gd name="T5" fmla="*/ 88 h 225"/>
                  <a:gd name="T6" fmla="*/ 69 w 245"/>
                  <a:gd name="T7" fmla="*/ 0 h 225"/>
                  <a:gd name="T8" fmla="*/ 0 w 245"/>
                  <a:gd name="T9" fmla="*/ 137 h 225"/>
                  <a:gd name="T10" fmla="*/ 0 60000 65536"/>
                  <a:gd name="T11" fmla="*/ 0 60000 65536"/>
                  <a:gd name="T12" fmla="*/ 0 60000 65536"/>
                  <a:gd name="T13" fmla="*/ 0 60000 65536"/>
                  <a:gd name="T14" fmla="*/ 0 60000 65536"/>
                  <a:gd name="T15" fmla="*/ 0 w 245"/>
                  <a:gd name="T16" fmla="*/ 0 h 225"/>
                  <a:gd name="T17" fmla="*/ 245 w 245"/>
                  <a:gd name="T18" fmla="*/ 225 h 225"/>
                </a:gdLst>
                <a:ahLst/>
                <a:cxnLst>
                  <a:cxn ang="T10">
                    <a:pos x="T0" y="T1"/>
                  </a:cxn>
                  <a:cxn ang="T11">
                    <a:pos x="T2" y="T3"/>
                  </a:cxn>
                  <a:cxn ang="T12">
                    <a:pos x="T4" y="T5"/>
                  </a:cxn>
                  <a:cxn ang="T13">
                    <a:pos x="T6" y="T7"/>
                  </a:cxn>
                  <a:cxn ang="T14">
                    <a:pos x="T8" y="T9"/>
                  </a:cxn>
                </a:cxnLst>
                <a:rect l="T15" t="T16" r="T17" b="T18"/>
                <a:pathLst>
                  <a:path w="245" h="225">
                    <a:moveTo>
                      <a:pt x="0" y="137"/>
                    </a:moveTo>
                    <a:lnTo>
                      <a:pt x="171" y="225"/>
                    </a:lnTo>
                    <a:lnTo>
                      <a:pt x="245" y="88"/>
                    </a:lnTo>
                    <a:lnTo>
                      <a:pt x="69" y="0"/>
                    </a:lnTo>
                    <a:lnTo>
                      <a:pt x="0" y="137"/>
                    </a:lnTo>
                    <a:close/>
                  </a:path>
                </a:pathLst>
              </a:custGeom>
              <a:noFill/>
              <a:ln w="2705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1770" name="Rectangle 36">
                <a:extLst>
                  <a:ext uri="{FF2B5EF4-FFF2-40B4-BE49-F238E27FC236}">
                    <a16:creationId xmlns:a16="http://schemas.microsoft.com/office/drawing/2014/main" id="{50A8AC16-58C6-4462-BB7D-BF8DFD6F8617}"/>
                  </a:ext>
                </a:extLst>
              </p:cNvPr>
              <p:cNvSpPr>
                <a:spLocks noChangeArrowheads="1"/>
              </p:cNvSpPr>
              <p:nvPr/>
            </p:nvSpPr>
            <p:spPr bwMode="auto">
              <a:xfrm>
                <a:off x="4613" y="2633"/>
                <a:ext cx="11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GB" altLang="zh-CN" sz="1300">
                    <a:solidFill>
                      <a:srgbClr val="000000"/>
                    </a:solidFill>
                  </a:rPr>
                  <a:t>F5</a:t>
                </a:r>
                <a:endParaRPr lang="en-GB" altLang="zh-CN">
                  <a:latin typeface="Times New Roman" panose="02020603050405020304" pitchFamily="18" charset="0"/>
                </a:endParaRPr>
              </a:p>
            </p:txBody>
          </p:sp>
        </p:grpSp>
        <p:sp>
          <p:nvSpPr>
            <p:cNvPr id="31767" name="Text Box 45">
              <a:extLst>
                <a:ext uri="{FF2B5EF4-FFF2-40B4-BE49-F238E27FC236}">
                  <a16:creationId xmlns:a16="http://schemas.microsoft.com/office/drawing/2014/main" id="{CBD134E5-A372-47A8-B001-99A9CE4ECFEA}"/>
                </a:ext>
              </a:extLst>
            </p:cNvPr>
            <p:cNvSpPr txBox="1">
              <a:spLocks noChangeArrowheads="1"/>
            </p:cNvSpPr>
            <p:nvPr/>
          </p:nvSpPr>
          <p:spPr bwMode="auto">
            <a:xfrm rot="-3845808">
              <a:off x="4014" y="2363"/>
              <a:ext cx="5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1400">
                  <a:ea typeface="黑体" panose="02010609060101010101" pitchFamily="49" charset="-122"/>
                </a:rPr>
                <a:t>摄像机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7B9D249-5E80-4CBB-9B16-9C14352A9D08}"/>
              </a:ext>
            </a:extLst>
          </p:cNvPr>
          <p:cNvSpPr>
            <a:spLocks noGrp="1" noChangeArrowheads="1"/>
          </p:cNvSpPr>
          <p:nvPr>
            <p:ph type="title"/>
          </p:nvPr>
        </p:nvSpPr>
        <p:spPr>
          <a:xfrm>
            <a:off x="971550" y="60325"/>
            <a:ext cx="7791450" cy="701675"/>
          </a:xfrm>
        </p:spPr>
        <p:txBody>
          <a:bodyPr/>
          <a:lstStyle/>
          <a:p>
            <a:r>
              <a:rPr lang="zh-CN" altLang="en-GB">
                <a:latin typeface="Times New Roman" panose="02020603050405020304" pitchFamily="18" charset="0"/>
                <a:cs typeface="Times New Roman" panose="02020603050405020304" pitchFamily="18" charset="0"/>
              </a:rPr>
              <a:t>例</a:t>
            </a:r>
            <a:r>
              <a:rPr lang="en-GB" altLang="zh-CN">
                <a:latin typeface="Times New Roman" panose="02020603050405020304" pitchFamily="18" charset="0"/>
                <a:cs typeface="Times New Roman" panose="02020603050405020304" pitchFamily="18" charset="0"/>
              </a:rPr>
              <a:t>2</a:t>
            </a:r>
            <a:r>
              <a:rPr lang="zh-CN" altLang="en-GB">
                <a:latin typeface="Times New Roman" panose="02020603050405020304" pitchFamily="18" charset="0"/>
                <a:cs typeface="Times New Roman" panose="02020603050405020304" pitchFamily="18" charset="0"/>
              </a:rPr>
              <a:t>：摄像机静止，物体运动</a:t>
            </a:r>
            <a:endParaRPr lang="en-GB" altLang="zh-CN">
              <a:latin typeface="Times New Roman" panose="02020603050405020304" pitchFamily="18" charset="0"/>
              <a:cs typeface="Times New Roman" panose="02020603050405020304" pitchFamily="18" charset="0"/>
            </a:endParaRPr>
          </a:p>
        </p:txBody>
      </p:sp>
      <p:grpSp>
        <p:nvGrpSpPr>
          <p:cNvPr id="32771" name="Group 3">
            <a:extLst>
              <a:ext uri="{FF2B5EF4-FFF2-40B4-BE49-F238E27FC236}">
                <a16:creationId xmlns:a16="http://schemas.microsoft.com/office/drawing/2014/main" id="{D3C1B3C5-E2FB-4FDD-80D4-93035238EFA5}"/>
              </a:ext>
            </a:extLst>
          </p:cNvPr>
          <p:cNvGrpSpPr>
            <a:grpSpLocks/>
          </p:cNvGrpSpPr>
          <p:nvPr/>
        </p:nvGrpSpPr>
        <p:grpSpPr bwMode="auto">
          <a:xfrm>
            <a:off x="4244975" y="4926013"/>
            <a:ext cx="739775" cy="1177925"/>
            <a:chOff x="2674" y="3103"/>
            <a:chExt cx="466" cy="742"/>
          </a:xfrm>
        </p:grpSpPr>
        <p:sp>
          <p:nvSpPr>
            <p:cNvPr id="32804" name="Rectangle 4">
              <a:extLst>
                <a:ext uri="{FF2B5EF4-FFF2-40B4-BE49-F238E27FC236}">
                  <a16:creationId xmlns:a16="http://schemas.microsoft.com/office/drawing/2014/main" id="{9513D658-8E55-49ED-9F32-88C0666295C9}"/>
                </a:ext>
              </a:extLst>
            </p:cNvPr>
            <p:cNvSpPr>
              <a:spLocks noChangeArrowheads="1"/>
            </p:cNvSpPr>
            <p:nvPr/>
          </p:nvSpPr>
          <p:spPr bwMode="auto">
            <a:xfrm>
              <a:off x="2674" y="3331"/>
              <a:ext cx="466" cy="51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805" name="Rectangle 5">
              <a:extLst>
                <a:ext uri="{FF2B5EF4-FFF2-40B4-BE49-F238E27FC236}">
                  <a16:creationId xmlns:a16="http://schemas.microsoft.com/office/drawing/2014/main" id="{93D7B403-19FC-4ACC-B627-0FCF68948917}"/>
                </a:ext>
              </a:extLst>
            </p:cNvPr>
            <p:cNvSpPr>
              <a:spLocks noChangeArrowheads="1"/>
            </p:cNvSpPr>
            <p:nvPr/>
          </p:nvSpPr>
          <p:spPr bwMode="auto">
            <a:xfrm>
              <a:off x="2812" y="3103"/>
              <a:ext cx="191" cy="236"/>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3" name="Group 6">
            <a:extLst>
              <a:ext uri="{FF2B5EF4-FFF2-40B4-BE49-F238E27FC236}">
                <a16:creationId xmlns:a16="http://schemas.microsoft.com/office/drawing/2014/main" id="{1382B68A-59D0-4436-A09D-CFED9DDF149E}"/>
              </a:ext>
            </a:extLst>
          </p:cNvPr>
          <p:cNvGrpSpPr>
            <a:grpSpLocks/>
          </p:cNvGrpSpPr>
          <p:nvPr/>
        </p:nvGrpSpPr>
        <p:grpSpPr bwMode="auto">
          <a:xfrm>
            <a:off x="1474788" y="2227263"/>
            <a:ext cx="1074737" cy="1268412"/>
            <a:chOff x="929" y="1403"/>
            <a:chExt cx="677" cy="799"/>
          </a:xfrm>
        </p:grpSpPr>
        <p:sp>
          <p:nvSpPr>
            <p:cNvPr id="32798" name="Freeform 7">
              <a:extLst>
                <a:ext uri="{FF2B5EF4-FFF2-40B4-BE49-F238E27FC236}">
                  <a16:creationId xmlns:a16="http://schemas.microsoft.com/office/drawing/2014/main" id="{2B94C8E0-7C14-407F-84E7-9D060354CB1F}"/>
                </a:ext>
              </a:extLst>
            </p:cNvPr>
            <p:cNvSpPr>
              <a:spLocks/>
            </p:cNvSpPr>
            <p:nvPr/>
          </p:nvSpPr>
          <p:spPr bwMode="auto">
            <a:xfrm>
              <a:off x="929" y="1674"/>
              <a:ext cx="677" cy="528"/>
            </a:xfrm>
            <a:custGeom>
              <a:avLst/>
              <a:gdLst>
                <a:gd name="T0" fmla="*/ 224 w 677"/>
                <a:gd name="T1" fmla="*/ 246 h 528"/>
                <a:gd name="T2" fmla="*/ 270 w 677"/>
                <a:gd name="T3" fmla="*/ 241 h 528"/>
                <a:gd name="T4" fmla="*/ 292 w 677"/>
                <a:gd name="T5" fmla="*/ 200 h 528"/>
                <a:gd name="T6" fmla="*/ 292 w 677"/>
                <a:gd name="T7" fmla="*/ 125 h 528"/>
                <a:gd name="T8" fmla="*/ 316 w 677"/>
                <a:gd name="T9" fmla="*/ 92 h 528"/>
                <a:gd name="T10" fmla="*/ 362 w 677"/>
                <a:gd name="T11" fmla="*/ 62 h 528"/>
                <a:gd name="T12" fmla="*/ 460 w 677"/>
                <a:gd name="T13" fmla="*/ 11 h 528"/>
                <a:gd name="T14" fmla="*/ 522 w 677"/>
                <a:gd name="T15" fmla="*/ 0 h 528"/>
                <a:gd name="T16" fmla="*/ 574 w 677"/>
                <a:gd name="T17" fmla="*/ 22 h 528"/>
                <a:gd name="T18" fmla="*/ 620 w 677"/>
                <a:gd name="T19" fmla="*/ 80 h 528"/>
                <a:gd name="T20" fmla="*/ 660 w 677"/>
                <a:gd name="T21" fmla="*/ 149 h 528"/>
                <a:gd name="T22" fmla="*/ 677 w 677"/>
                <a:gd name="T23" fmla="*/ 217 h 528"/>
                <a:gd name="T24" fmla="*/ 672 w 677"/>
                <a:gd name="T25" fmla="*/ 270 h 528"/>
                <a:gd name="T26" fmla="*/ 625 w 677"/>
                <a:gd name="T27" fmla="*/ 303 h 528"/>
                <a:gd name="T28" fmla="*/ 533 w 677"/>
                <a:gd name="T29" fmla="*/ 344 h 528"/>
                <a:gd name="T30" fmla="*/ 498 w 677"/>
                <a:gd name="T31" fmla="*/ 371 h 528"/>
                <a:gd name="T32" fmla="*/ 498 w 677"/>
                <a:gd name="T33" fmla="*/ 406 h 528"/>
                <a:gd name="T34" fmla="*/ 528 w 677"/>
                <a:gd name="T35" fmla="*/ 452 h 528"/>
                <a:gd name="T36" fmla="*/ 533 w 677"/>
                <a:gd name="T37" fmla="*/ 476 h 528"/>
                <a:gd name="T38" fmla="*/ 506 w 677"/>
                <a:gd name="T39" fmla="*/ 482 h 528"/>
                <a:gd name="T40" fmla="*/ 441 w 677"/>
                <a:gd name="T41" fmla="*/ 463 h 528"/>
                <a:gd name="T42" fmla="*/ 327 w 677"/>
                <a:gd name="T43" fmla="*/ 425 h 528"/>
                <a:gd name="T44" fmla="*/ 265 w 677"/>
                <a:gd name="T45" fmla="*/ 417 h 528"/>
                <a:gd name="T46" fmla="*/ 213 w 677"/>
                <a:gd name="T47" fmla="*/ 441 h 528"/>
                <a:gd name="T48" fmla="*/ 116 w 677"/>
                <a:gd name="T49" fmla="*/ 515 h 528"/>
                <a:gd name="T50" fmla="*/ 81 w 677"/>
                <a:gd name="T51" fmla="*/ 528 h 528"/>
                <a:gd name="T52" fmla="*/ 46 w 677"/>
                <a:gd name="T53" fmla="*/ 504 h 528"/>
                <a:gd name="T54" fmla="*/ 5 w 677"/>
                <a:gd name="T55" fmla="*/ 412 h 528"/>
                <a:gd name="T56" fmla="*/ 11 w 677"/>
                <a:gd name="T57" fmla="*/ 344 h 528"/>
                <a:gd name="T58" fmla="*/ 57 w 677"/>
                <a:gd name="T59" fmla="*/ 287 h 528"/>
                <a:gd name="T60" fmla="*/ 103 w 677"/>
                <a:gd name="T61" fmla="*/ 257 h 528"/>
                <a:gd name="T62" fmla="*/ 154 w 677"/>
                <a:gd name="T63" fmla="*/ 252 h 528"/>
                <a:gd name="T64" fmla="*/ 195 w 677"/>
                <a:gd name="T65" fmla="*/ 252 h 528"/>
                <a:gd name="T66" fmla="*/ 213 w 677"/>
                <a:gd name="T67" fmla="*/ 246 h 5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7"/>
                <a:gd name="T103" fmla="*/ 0 h 528"/>
                <a:gd name="T104" fmla="*/ 677 w 677"/>
                <a:gd name="T105" fmla="*/ 528 h 5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7" h="528">
                  <a:moveTo>
                    <a:pt x="213" y="246"/>
                  </a:moveTo>
                  <a:lnTo>
                    <a:pt x="224" y="246"/>
                  </a:lnTo>
                  <a:lnTo>
                    <a:pt x="246" y="246"/>
                  </a:lnTo>
                  <a:lnTo>
                    <a:pt x="270" y="241"/>
                  </a:lnTo>
                  <a:lnTo>
                    <a:pt x="287" y="224"/>
                  </a:lnTo>
                  <a:lnTo>
                    <a:pt x="292" y="200"/>
                  </a:lnTo>
                  <a:lnTo>
                    <a:pt x="292" y="165"/>
                  </a:lnTo>
                  <a:lnTo>
                    <a:pt x="292" y="125"/>
                  </a:lnTo>
                  <a:lnTo>
                    <a:pt x="305" y="108"/>
                  </a:lnTo>
                  <a:lnTo>
                    <a:pt x="316" y="92"/>
                  </a:lnTo>
                  <a:lnTo>
                    <a:pt x="333" y="80"/>
                  </a:lnTo>
                  <a:lnTo>
                    <a:pt x="362" y="62"/>
                  </a:lnTo>
                  <a:lnTo>
                    <a:pt x="425" y="27"/>
                  </a:lnTo>
                  <a:lnTo>
                    <a:pt x="460" y="11"/>
                  </a:lnTo>
                  <a:lnTo>
                    <a:pt x="493" y="5"/>
                  </a:lnTo>
                  <a:lnTo>
                    <a:pt x="522" y="0"/>
                  </a:lnTo>
                  <a:lnTo>
                    <a:pt x="550" y="5"/>
                  </a:lnTo>
                  <a:lnTo>
                    <a:pt x="574" y="22"/>
                  </a:lnTo>
                  <a:lnTo>
                    <a:pt x="596" y="46"/>
                  </a:lnTo>
                  <a:lnTo>
                    <a:pt x="620" y="80"/>
                  </a:lnTo>
                  <a:lnTo>
                    <a:pt x="642" y="114"/>
                  </a:lnTo>
                  <a:lnTo>
                    <a:pt x="660" y="149"/>
                  </a:lnTo>
                  <a:lnTo>
                    <a:pt x="672" y="189"/>
                  </a:lnTo>
                  <a:lnTo>
                    <a:pt x="677" y="217"/>
                  </a:lnTo>
                  <a:lnTo>
                    <a:pt x="677" y="246"/>
                  </a:lnTo>
                  <a:lnTo>
                    <a:pt x="672" y="270"/>
                  </a:lnTo>
                  <a:lnTo>
                    <a:pt x="649" y="287"/>
                  </a:lnTo>
                  <a:lnTo>
                    <a:pt x="625" y="303"/>
                  </a:lnTo>
                  <a:lnTo>
                    <a:pt x="596" y="314"/>
                  </a:lnTo>
                  <a:lnTo>
                    <a:pt x="533" y="344"/>
                  </a:lnTo>
                  <a:lnTo>
                    <a:pt x="511" y="355"/>
                  </a:lnTo>
                  <a:lnTo>
                    <a:pt x="498" y="371"/>
                  </a:lnTo>
                  <a:lnTo>
                    <a:pt x="493" y="390"/>
                  </a:lnTo>
                  <a:lnTo>
                    <a:pt x="498" y="406"/>
                  </a:lnTo>
                  <a:lnTo>
                    <a:pt x="517" y="441"/>
                  </a:lnTo>
                  <a:lnTo>
                    <a:pt x="528" y="452"/>
                  </a:lnTo>
                  <a:lnTo>
                    <a:pt x="533" y="471"/>
                  </a:lnTo>
                  <a:lnTo>
                    <a:pt x="533" y="476"/>
                  </a:lnTo>
                  <a:lnTo>
                    <a:pt x="522" y="482"/>
                  </a:lnTo>
                  <a:lnTo>
                    <a:pt x="506" y="482"/>
                  </a:lnTo>
                  <a:lnTo>
                    <a:pt x="476" y="476"/>
                  </a:lnTo>
                  <a:lnTo>
                    <a:pt x="441" y="463"/>
                  </a:lnTo>
                  <a:lnTo>
                    <a:pt x="401" y="452"/>
                  </a:lnTo>
                  <a:lnTo>
                    <a:pt x="327" y="425"/>
                  </a:lnTo>
                  <a:lnTo>
                    <a:pt x="292" y="417"/>
                  </a:lnTo>
                  <a:lnTo>
                    <a:pt x="265" y="417"/>
                  </a:lnTo>
                  <a:lnTo>
                    <a:pt x="235" y="425"/>
                  </a:lnTo>
                  <a:lnTo>
                    <a:pt x="213" y="441"/>
                  </a:lnTo>
                  <a:lnTo>
                    <a:pt x="162" y="476"/>
                  </a:lnTo>
                  <a:lnTo>
                    <a:pt x="116" y="515"/>
                  </a:lnTo>
                  <a:lnTo>
                    <a:pt x="97" y="528"/>
                  </a:lnTo>
                  <a:lnTo>
                    <a:pt x="81" y="528"/>
                  </a:lnTo>
                  <a:lnTo>
                    <a:pt x="64" y="522"/>
                  </a:lnTo>
                  <a:lnTo>
                    <a:pt x="46" y="504"/>
                  </a:lnTo>
                  <a:lnTo>
                    <a:pt x="24" y="463"/>
                  </a:lnTo>
                  <a:lnTo>
                    <a:pt x="5" y="412"/>
                  </a:lnTo>
                  <a:lnTo>
                    <a:pt x="0" y="371"/>
                  </a:lnTo>
                  <a:lnTo>
                    <a:pt x="11" y="344"/>
                  </a:lnTo>
                  <a:lnTo>
                    <a:pt x="29" y="314"/>
                  </a:lnTo>
                  <a:lnTo>
                    <a:pt x="57" y="287"/>
                  </a:lnTo>
                  <a:lnTo>
                    <a:pt x="81" y="270"/>
                  </a:lnTo>
                  <a:lnTo>
                    <a:pt x="103" y="257"/>
                  </a:lnTo>
                  <a:lnTo>
                    <a:pt x="127" y="252"/>
                  </a:lnTo>
                  <a:lnTo>
                    <a:pt x="154" y="252"/>
                  </a:lnTo>
                  <a:lnTo>
                    <a:pt x="173" y="252"/>
                  </a:lnTo>
                  <a:lnTo>
                    <a:pt x="195" y="252"/>
                  </a:lnTo>
                  <a:lnTo>
                    <a:pt x="208" y="246"/>
                  </a:lnTo>
                  <a:lnTo>
                    <a:pt x="213" y="24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99" name="Freeform 8">
              <a:extLst>
                <a:ext uri="{FF2B5EF4-FFF2-40B4-BE49-F238E27FC236}">
                  <a16:creationId xmlns:a16="http://schemas.microsoft.com/office/drawing/2014/main" id="{B158D4B9-F3D4-4609-800B-B2B499A412EA}"/>
                </a:ext>
              </a:extLst>
            </p:cNvPr>
            <p:cNvSpPr>
              <a:spLocks/>
            </p:cNvSpPr>
            <p:nvPr/>
          </p:nvSpPr>
          <p:spPr bwMode="auto">
            <a:xfrm>
              <a:off x="929" y="1674"/>
              <a:ext cx="677" cy="528"/>
            </a:xfrm>
            <a:custGeom>
              <a:avLst/>
              <a:gdLst>
                <a:gd name="T0" fmla="*/ 224 w 677"/>
                <a:gd name="T1" fmla="*/ 246 h 528"/>
                <a:gd name="T2" fmla="*/ 270 w 677"/>
                <a:gd name="T3" fmla="*/ 241 h 528"/>
                <a:gd name="T4" fmla="*/ 292 w 677"/>
                <a:gd name="T5" fmla="*/ 200 h 528"/>
                <a:gd name="T6" fmla="*/ 292 w 677"/>
                <a:gd name="T7" fmla="*/ 125 h 528"/>
                <a:gd name="T8" fmla="*/ 316 w 677"/>
                <a:gd name="T9" fmla="*/ 92 h 528"/>
                <a:gd name="T10" fmla="*/ 362 w 677"/>
                <a:gd name="T11" fmla="*/ 62 h 528"/>
                <a:gd name="T12" fmla="*/ 460 w 677"/>
                <a:gd name="T13" fmla="*/ 11 h 528"/>
                <a:gd name="T14" fmla="*/ 522 w 677"/>
                <a:gd name="T15" fmla="*/ 0 h 528"/>
                <a:gd name="T16" fmla="*/ 574 w 677"/>
                <a:gd name="T17" fmla="*/ 22 h 528"/>
                <a:gd name="T18" fmla="*/ 620 w 677"/>
                <a:gd name="T19" fmla="*/ 80 h 528"/>
                <a:gd name="T20" fmla="*/ 660 w 677"/>
                <a:gd name="T21" fmla="*/ 149 h 528"/>
                <a:gd name="T22" fmla="*/ 677 w 677"/>
                <a:gd name="T23" fmla="*/ 217 h 528"/>
                <a:gd name="T24" fmla="*/ 672 w 677"/>
                <a:gd name="T25" fmla="*/ 270 h 528"/>
                <a:gd name="T26" fmla="*/ 625 w 677"/>
                <a:gd name="T27" fmla="*/ 303 h 528"/>
                <a:gd name="T28" fmla="*/ 533 w 677"/>
                <a:gd name="T29" fmla="*/ 344 h 528"/>
                <a:gd name="T30" fmla="*/ 498 w 677"/>
                <a:gd name="T31" fmla="*/ 371 h 528"/>
                <a:gd name="T32" fmla="*/ 498 w 677"/>
                <a:gd name="T33" fmla="*/ 406 h 528"/>
                <a:gd name="T34" fmla="*/ 528 w 677"/>
                <a:gd name="T35" fmla="*/ 452 h 528"/>
                <a:gd name="T36" fmla="*/ 533 w 677"/>
                <a:gd name="T37" fmla="*/ 476 h 528"/>
                <a:gd name="T38" fmla="*/ 506 w 677"/>
                <a:gd name="T39" fmla="*/ 482 h 528"/>
                <a:gd name="T40" fmla="*/ 441 w 677"/>
                <a:gd name="T41" fmla="*/ 463 h 528"/>
                <a:gd name="T42" fmla="*/ 327 w 677"/>
                <a:gd name="T43" fmla="*/ 425 h 528"/>
                <a:gd name="T44" fmla="*/ 265 w 677"/>
                <a:gd name="T45" fmla="*/ 417 h 528"/>
                <a:gd name="T46" fmla="*/ 213 w 677"/>
                <a:gd name="T47" fmla="*/ 441 h 528"/>
                <a:gd name="T48" fmla="*/ 116 w 677"/>
                <a:gd name="T49" fmla="*/ 515 h 528"/>
                <a:gd name="T50" fmla="*/ 81 w 677"/>
                <a:gd name="T51" fmla="*/ 528 h 528"/>
                <a:gd name="T52" fmla="*/ 46 w 677"/>
                <a:gd name="T53" fmla="*/ 504 h 528"/>
                <a:gd name="T54" fmla="*/ 5 w 677"/>
                <a:gd name="T55" fmla="*/ 412 h 528"/>
                <a:gd name="T56" fmla="*/ 11 w 677"/>
                <a:gd name="T57" fmla="*/ 344 h 528"/>
                <a:gd name="T58" fmla="*/ 57 w 677"/>
                <a:gd name="T59" fmla="*/ 287 h 528"/>
                <a:gd name="T60" fmla="*/ 103 w 677"/>
                <a:gd name="T61" fmla="*/ 257 h 528"/>
                <a:gd name="T62" fmla="*/ 154 w 677"/>
                <a:gd name="T63" fmla="*/ 252 h 528"/>
                <a:gd name="T64" fmla="*/ 195 w 677"/>
                <a:gd name="T65" fmla="*/ 252 h 5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7"/>
                <a:gd name="T100" fmla="*/ 0 h 528"/>
                <a:gd name="T101" fmla="*/ 677 w 677"/>
                <a:gd name="T102" fmla="*/ 528 h 5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7" h="528">
                  <a:moveTo>
                    <a:pt x="213" y="246"/>
                  </a:moveTo>
                  <a:lnTo>
                    <a:pt x="224" y="246"/>
                  </a:lnTo>
                  <a:lnTo>
                    <a:pt x="246" y="246"/>
                  </a:lnTo>
                  <a:lnTo>
                    <a:pt x="270" y="241"/>
                  </a:lnTo>
                  <a:lnTo>
                    <a:pt x="287" y="224"/>
                  </a:lnTo>
                  <a:lnTo>
                    <a:pt x="292" y="200"/>
                  </a:lnTo>
                  <a:lnTo>
                    <a:pt x="292" y="165"/>
                  </a:lnTo>
                  <a:lnTo>
                    <a:pt x="292" y="125"/>
                  </a:lnTo>
                  <a:lnTo>
                    <a:pt x="305" y="108"/>
                  </a:lnTo>
                  <a:lnTo>
                    <a:pt x="316" y="92"/>
                  </a:lnTo>
                  <a:lnTo>
                    <a:pt x="333" y="80"/>
                  </a:lnTo>
                  <a:lnTo>
                    <a:pt x="362" y="62"/>
                  </a:lnTo>
                  <a:lnTo>
                    <a:pt x="425" y="27"/>
                  </a:lnTo>
                  <a:lnTo>
                    <a:pt x="460" y="11"/>
                  </a:lnTo>
                  <a:lnTo>
                    <a:pt x="493" y="5"/>
                  </a:lnTo>
                  <a:lnTo>
                    <a:pt x="522" y="0"/>
                  </a:lnTo>
                  <a:lnTo>
                    <a:pt x="550" y="5"/>
                  </a:lnTo>
                  <a:lnTo>
                    <a:pt x="574" y="22"/>
                  </a:lnTo>
                  <a:lnTo>
                    <a:pt x="596" y="46"/>
                  </a:lnTo>
                  <a:lnTo>
                    <a:pt x="620" y="80"/>
                  </a:lnTo>
                  <a:lnTo>
                    <a:pt x="642" y="114"/>
                  </a:lnTo>
                  <a:lnTo>
                    <a:pt x="660" y="149"/>
                  </a:lnTo>
                  <a:lnTo>
                    <a:pt x="672" y="189"/>
                  </a:lnTo>
                  <a:lnTo>
                    <a:pt x="677" y="217"/>
                  </a:lnTo>
                  <a:lnTo>
                    <a:pt x="677" y="246"/>
                  </a:lnTo>
                  <a:lnTo>
                    <a:pt x="672" y="270"/>
                  </a:lnTo>
                  <a:lnTo>
                    <a:pt x="649" y="287"/>
                  </a:lnTo>
                  <a:lnTo>
                    <a:pt x="625" y="303"/>
                  </a:lnTo>
                  <a:lnTo>
                    <a:pt x="596" y="314"/>
                  </a:lnTo>
                  <a:lnTo>
                    <a:pt x="533" y="344"/>
                  </a:lnTo>
                  <a:lnTo>
                    <a:pt x="511" y="355"/>
                  </a:lnTo>
                  <a:lnTo>
                    <a:pt x="498" y="371"/>
                  </a:lnTo>
                  <a:lnTo>
                    <a:pt x="493" y="390"/>
                  </a:lnTo>
                  <a:lnTo>
                    <a:pt x="498" y="406"/>
                  </a:lnTo>
                  <a:lnTo>
                    <a:pt x="517" y="441"/>
                  </a:lnTo>
                  <a:lnTo>
                    <a:pt x="528" y="452"/>
                  </a:lnTo>
                  <a:lnTo>
                    <a:pt x="533" y="471"/>
                  </a:lnTo>
                  <a:lnTo>
                    <a:pt x="533" y="476"/>
                  </a:lnTo>
                  <a:lnTo>
                    <a:pt x="522" y="482"/>
                  </a:lnTo>
                  <a:lnTo>
                    <a:pt x="506" y="482"/>
                  </a:lnTo>
                  <a:lnTo>
                    <a:pt x="476" y="476"/>
                  </a:lnTo>
                  <a:lnTo>
                    <a:pt x="441" y="463"/>
                  </a:lnTo>
                  <a:lnTo>
                    <a:pt x="401" y="452"/>
                  </a:lnTo>
                  <a:lnTo>
                    <a:pt x="327" y="425"/>
                  </a:lnTo>
                  <a:lnTo>
                    <a:pt x="292" y="417"/>
                  </a:lnTo>
                  <a:lnTo>
                    <a:pt x="265" y="417"/>
                  </a:lnTo>
                  <a:lnTo>
                    <a:pt x="235" y="425"/>
                  </a:lnTo>
                  <a:lnTo>
                    <a:pt x="213" y="441"/>
                  </a:lnTo>
                  <a:lnTo>
                    <a:pt x="162" y="476"/>
                  </a:lnTo>
                  <a:lnTo>
                    <a:pt x="116" y="515"/>
                  </a:lnTo>
                  <a:lnTo>
                    <a:pt x="97" y="528"/>
                  </a:lnTo>
                  <a:lnTo>
                    <a:pt x="81" y="528"/>
                  </a:lnTo>
                  <a:lnTo>
                    <a:pt x="64" y="522"/>
                  </a:lnTo>
                  <a:lnTo>
                    <a:pt x="46" y="504"/>
                  </a:lnTo>
                  <a:lnTo>
                    <a:pt x="24" y="463"/>
                  </a:lnTo>
                  <a:lnTo>
                    <a:pt x="5" y="412"/>
                  </a:lnTo>
                  <a:lnTo>
                    <a:pt x="0" y="371"/>
                  </a:lnTo>
                  <a:lnTo>
                    <a:pt x="11" y="344"/>
                  </a:lnTo>
                  <a:lnTo>
                    <a:pt x="29" y="314"/>
                  </a:lnTo>
                  <a:lnTo>
                    <a:pt x="57" y="287"/>
                  </a:lnTo>
                  <a:lnTo>
                    <a:pt x="81" y="270"/>
                  </a:lnTo>
                  <a:lnTo>
                    <a:pt x="103" y="257"/>
                  </a:lnTo>
                  <a:lnTo>
                    <a:pt x="127" y="252"/>
                  </a:lnTo>
                  <a:lnTo>
                    <a:pt x="154" y="252"/>
                  </a:lnTo>
                  <a:lnTo>
                    <a:pt x="173" y="252"/>
                  </a:lnTo>
                  <a:lnTo>
                    <a:pt x="195" y="252"/>
                  </a:lnTo>
                  <a:lnTo>
                    <a:pt x="208" y="246"/>
                  </a:lnTo>
                </a:path>
              </a:pathLst>
            </a:custGeom>
            <a:solidFill>
              <a:schemeClr val="hlink"/>
            </a:solidFill>
            <a:ln w="9525">
              <a:solidFill>
                <a:schemeClr val="tx1"/>
              </a:solidFill>
              <a:round/>
              <a:headEnd/>
              <a:tailEnd/>
            </a:ln>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800" name="Oval 9">
              <a:extLst>
                <a:ext uri="{FF2B5EF4-FFF2-40B4-BE49-F238E27FC236}">
                  <a16:creationId xmlns:a16="http://schemas.microsoft.com/office/drawing/2014/main" id="{C55B07F0-70BD-41FD-9DD7-F22D17717740}"/>
                </a:ext>
              </a:extLst>
            </p:cNvPr>
            <p:cNvSpPr>
              <a:spLocks noChangeArrowheads="1"/>
            </p:cNvSpPr>
            <p:nvPr/>
          </p:nvSpPr>
          <p:spPr bwMode="auto">
            <a:xfrm>
              <a:off x="1416" y="1852"/>
              <a:ext cx="48" cy="48"/>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801" name="Rectangle 10">
              <a:extLst>
                <a:ext uri="{FF2B5EF4-FFF2-40B4-BE49-F238E27FC236}">
                  <a16:creationId xmlns:a16="http://schemas.microsoft.com/office/drawing/2014/main" id="{A5A5F6CD-DB77-42B8-800D-3309355EC5B8}"/>
                </a:ext>
              </a:extLst>
            </p:cNvPr>
            <p:cNvSpPr>
              <a:spLocks noChangeArrowheads="1"/>
            </p:cNvSpPr>
            <p:nvPr/>
          </p:nvSpPr>
          <p:spPr bwMode="auto">
            <a:xfrm>
              <a:off x="1137" y="1403"/>
              <a:ext cx="259"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802" name="Rectangle 11">
              <a:extLst>
                <a:ext uri="{FF2B5EF4-FFF2-40B4-BE49-F238E27FC236}">
                  <a16:creationId xmlns:a16="http://schemas.microsoft.com/office/drawing/2014/main" id="{A65F1779-A2E9-4E41-BE2F-3D361FFA040B}"/>
                </a:ext>
              </a:extLst>
            </p:cNvPr>
            <p:cNvSpPr>
              <a:spLocks noChangeArrowheads="1"/>
            </p:cNvSpPr>
            <p:nvPr/>
          </p:nvSpPr>
          <p:spPr bwMode="auto">
            <a:xfrm>
              <a:off x="1194" y="1444"/>
              <a:ext cx="19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803" name="Rectangle 12">
              <a:extLst>
                <a:ext uri="{FF2B5EF4-FFF2-40B4-BE49-F238E27FC236}">
                  <a16:creationId xmlns:a16="http://schemas.microsoft.com/office/drawing/2014/main" id="{DE83EB8C-FFB5-43C2-B951-6C8357CD718E}"/>
                </a:ext>
              </a:extLst>
            </p:cNvPr>
            <p:cNvSpPr>
              <a:spLocks noChangeArrowheads="1"/>
            </p:cNvSpPr>
            <p:nvPr/>
          </p:nvSpPr>
          <p:spPr bwMode="auto">
            <a:xfrm>
              <a:off x="1194" y="1445"/>
              <a:ext cx="13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GB" altLang="zh-CN" sz="1500">
                  <a:solidFill>
                    <a:srgbClr val="000000"/>
                  </a:solidFill>
                </a:rPr>
                <a:t>F1</a:t>
              </a:r>
              <a:endParaRPr lang="en-GB" altLang="zh-CN">
                <a:latin typeface="Times New Roman" panose="02020603050405020304" pitchFamily="18" charset="0"/>
              </a:endParaRPr>
            </a:p>
          </p:txBody>
        </p:sp>
      </p:grpSp>
      <p:grpSp>
        <p:nvGrpSpPr>
          <p:cNvPr id="4" name="Group 13">
            <a:extLst>
              <a:ext uri="{FF2B5EF4-FFF2-40B4-BE49-F238E27FC236}">
                <a16:creationId xmlns:a16="http://schemas.microsoft.com/office/drawing/2014/main" id="{12B7514D-5BDA-402C-BFEF-0A011835C957}"/>
              </a:ext>
            </a:extLst>
          </p:cNvPr>
          <p:cNvGrpSpPr>
            <a:grpSpLocks/>
          </p:cNvGrpSpPr>
          <p:nvPr/>
        </p:nvGrpSpPr>
        <p:grpSpPr bwMode="auto">
          <a:xfrm>
            <a:off x="3178175" y="2227263"/>
            <a:ext cx="1074738" cy="1268412"/>
            <a:chOff x="2002" y="1403"/>
            <a:chExt cx="677" cy="799"/>
          </a:xfrm>
        </p:grpSpPr>
        <p:sp>
          <p:nvSpPr>
            <p:cNvPr id="32792" name="Freeform 14">
              <a:extLst>
                <a:ext uri="{FF2B5EF4-FFF2-40B4-BE49-F238E27FC236}">
                  <a16:creationId xmlns:a16="http://schemas.microsoft.com/office/drawing/2014/main" id="{3A97E2F7-07F1-4C0A-93DF-885490118A3F}"/>
                </a:ext>
              </a:extLst>
            </p:cNvPr>
            <p:cNvSpPr>
              <a:spLocks/>
            </p:cNvSpPr>
            <p:nvPr/>
          </p:nvSpPr>
          <p:spPr bwMode="auto">
            <a:xfrm>
              <a:off x="2002" y="1674"/>
              <a:ext cx="677" cy="528"/>
            </a:xfrm>
            <a:custGeom>
              <a:avLst/>
              <a:gdLst>
                <a:gd name="T0" fmla="*/ 224 w 677"/>
                <a:gd name="T1" fmla="*/ 246 h 528"/>
                <a:gd name="T2" fmla="*/ 270 w 677"/>
                <a:gd name="T3" fmla="*/ 241 h 528"/>
                <a:gd name="T4" fmla="*/ 293 w 677"/>
                <a:gd name="T5" fmla="*/ 200 h 528"/>
                <a:gd name="T6" fmla="*/ 293 w 677"/>
                <a:gd name="T7" fmla="*/ 125 h 528"/>
                <a:gd name="T8" fmla="*/ 309 w 677"/>
                <a:gd name="T9" fmla="*/ 92 h 528"/>
                <a:gd name="T10" fmla="*/ 355 w 677"/>
                <a:gd name="T11" fmla="*/ 62 h 528"/>
                <a:gd name="T12" fmla="*/ 460 w 677"/>
                <a:gd name="T13" fmla="*/ 11 h 528"/>
                <a:gd name="T14" fmla="*/ 523 w 677"/>
                <a:gd name="T15" fmla="*/ 0 h 528"/>
                <a:gd name="T16" fmla="*/ 569 w 677"/>
                <a:gd name="T17" fmla="*/ 22 h 528"/>
                <a:gd name="T18" fmla="*/ 620 w 677"/>
                <a:gd name="T19" fmla="*/ 80 h 528"/>
                <a:gd name="T20" fmla="*/ 659 w 677"/>
                <a:gd name="T21" fmla="*/ 149 h 528"/>
                <a:gd name="T22" fmla="*/ 677 w 677"/>
                <a:gd name="T23" fmla="*/ 217 h 528"/>
                <a:gd name="T24" fmla="*/ 672 w 677"/>
                <a:gd name="T25" fmla="*/ 270 h 528"/>
                <a:gd name="T26" fmla="*/ 626 w 677"/>
                <a:gd name="T27" fmla="*/ 303 h 528"/>
                <a:gd name="T28" fmla="*/ 534 w 677"/>
                <a:gd name="T29" fmla="*/ 344 h 528"/>
                <a:gd name="T30" fmla="*/ 493 w 677"/>
                <a:gd name="T31" fmla="*/ 371 h 528"/>
                <a:gd name="T32" fmla="*/ 493 w 677"/>
                <a:gd name="T33" fmla="*/ 406 h 528"/>
                <a:gd name="T34" fmla="*/ 523 w 677"/>
                <a:gd name="T35" fmla="*/ 452 h 528"/>
                <a:gd name="T36" fmla="*/ 534 w 677"/>
                <a:gd name="T37" fmla="*/ 476 h 528"/>
                <a:gd name="T38" fmla="*/ 504 w 677"/>
                <a:gd name="T39" fmla="*/ 482 h 528"/>
                <a:gd name="T40" fmla="*/ 442 w 677"/>
                <a:gd name="T41" fmla="*/ 463 h 528"/>
                <a:gd name="T42" fmla="*/ 328 w 677"/>
                <a:gd name="T43" fmla="*/ 425 h 528"/>
                <a:gd name="T44" fmla="*/ 258 w 677"/>
                <a:gd name="T45" fmla="*/ 417 h 528"/>
                <a:gd name="T46" fmla="*/ 206 w 677"/>
                <a:gd name="T47" fmla="*/ 441 h 528"/>
                <a:gd name="T48" fmla="*/ 116 w 677"/>
                <a:gd name="T49" fmla="*/ 515 h 528"/>
                <a:gd name="T50" fmla="*/ 73 w 677"/>
                <a:gd name="T51" fmla="*/ 528 h 528"/>
                <a:gd name="T52" fmla="*/ 46 w 677"/>
                <a:gd name="T53" fmla="*/ 504 h 528"/>
                <a:gd name="T54" fmla="*/ 5 w 677"/>
                <a:gd name="T55" fmla="*/ 412 h 528"/>
                <a:gd name="T56" fmla="*/ 5 w 677"/>
                <a:gd name="T57" fmla="*/ 344 h 528"/>
                <a:gd name="T58" fmla="*/ 51 w 677"/>
                <a:gd name="T59" fmla="*/ 287 h 528"/>
                <a:gd name="T60" fmla="*/ 97 w 677"/>
                <a:gd name="T61" fmla="*/ 257 h 528"/>
                <a:gd name="T62" fmla="*/ 149 w 677"/>
                <a:gd name="T63" fmla="*/ 252 h 528"/>
                <a:gd name="T64" fmla="*/ 195 w 677"/>
                <a:gd name="T65" fmla="*/ 252 h 5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7"/>
                <a:gd name="T100" fmla="*/ 0 h 528"/>
                <a:gd name="T101" fmla="*/ 677 w 677"/>
                <a:gd name="T102" fmla="*/ 528 h 5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7" h="528">
                  <a:moveTo>
                    <a:pt x="206" y="246"/>
                  </a:moveTo>
                  <a:lnTo>
                    <a:pt x="224" y="246"/>
                  </a:lnTo>
                  <a:lnTo>
                    <a:pt x="247" y="246"/>
                  </a:lnTo>
                  <a:lnTo>
                    <a:pt x="270" y="241"/>
                  </a:lnTo>
                  <a:lnTo>
                    <a:pt x="287" y="224"/>
                  </a:lnTo>
                  <a:lnTo>
                    <a:pt x="293" y="200"/>
                  </a:lnTo>
                  <a:lnTo>
                    <a:pt x="293" y="165"/>
                  </a:lnTo>
                  <a:lnTo>
                    <a:pt x="293" y="125"/>
                  </a:lnTo>
                  <a:lnTo>
                    <a:pt x="298" y="108"/>
                  </a:lnTo>
                  <a:lnTo>
                    <a:pt x="309" y="92"/>
                  </a:lnTo>
                  <a:lnTo>
                    <a:pt x="333" y="80"/>
                  </a:lnTo>
                  <a:lnTo>
                    <a:pt x="355" y="62"/>
                  </a:lnTo>
                  <a:lnTo>
                    <a:pt x="425" y="27"/>
                  </a:lnTo>
                  <a:lnTo>
                    <a:pt x="460" y="11"/>
                  </a:lnTo>
                  <a:lnTo>
                    <a:pt x="493" y="5"/>
                  </a:lnTo>
                  <a:lnTo>
                    <a:pt x="523" y="0"/>
                  </a:lnTo>
                  <a:lnTo>
                    <a:pt x="545" y="5"/>
                  </a:lnTo>
                  <a:lnTo>
                    <a:pt x="569" y="22"/>
                  </a:lnTo>
                  <a:lnTo>
                    <a:pt x="596" y="46"/>
                  </a:lnTo>
                  <a:lnTo>
                    <a:pt x="620" y="80"/>
                  </a:lnTo>
                  <a:lnTo>
                    <a:pt x="637" y="114"/>
                  </a:lnTo>
                  <a:lnTo>
                    <a:pt x="659" y="149"/>
                  </a:lnTo>
                  <a:lnTo>
                    <a:pt x="672" y="189"/>
                  </a:lnTo>
                  <a:lnTo>
                    <a:pt x="677" y="217"/>
                  </a:lnTo>
                  <a:lnTo>
                    <a:pt x="677" y="246"/>
                  </a:lnTo>
                  <a:lnTo>
                    <a:pt x="672" y="270"/>
                  </a:lnTo>
                  <a:lnTo>
                    <a:pt x="648" y="287"/>
                  </a:lnTo>
                  <a:lnTo>
                    <a:pt x="626" y="303"/>
                  </a:lnTo>
                  <a:lnTo>
                    <a:pt x="596" y="314"/>
                  </a:lnTo>
                  <a:lnTo>
                    <a:pt x="534" y="344"/>
                  </a:lnTo>
                  <a:lnTo>
                    <a:pt x="512" y="355"/>
                  </a:lnTo>
                  <a:lnTo>
                    <a:pt x="493" y="371"/>
                  </a:lnTo>
                  <a:lnTo>
                    <a:pt x="488" y="390"/>
                  </a:lnTo>
                  <a:lnTo>
                    <a:pt x="493" y="406"/>
                  </a:lnTo>
                  <a:lnTo>
                    <a:pt x="515" y="441"/>
                  </a:lnTo>
                  <a:lnTo>
                    <a:pt x="523" y="452"/>
                  </a:lnTo>
                  <a:lnTo>
                    <a:pt x="534" y="471"/>
                  </a:lnTo>
                  <a:lnTo>
                    <a:pt x="534" y="476"/>
                  </a:lnTo>
                  <a:lnTo>
                    <a:pt x="523" y="482"/>
                  </a:lnTo>
                  <a:lnTo>
                    <a:pt x="504" y="482"/>
                  </a:lnTo>
                  <a:lnTo>
                    <a:pt x="477" y="476"/>
                  </a:lnTo>
                  <a:lnTo>
                    <a:pt x="442" y="463"/>
                  </a:lnTo>
                  <a:lnTo>
                    <a:pt x="401" y="452"/>
                  </a:lnTo>
                  <a:lnTo>
                    <a:pt x="328" y="425"/>
                  </a:lnTo>
                  <a:lnTo>
                    <a:pt x="287" y="417"/>
                  </a:lnTo>
                  <a:lnTo>
                    <a:pt x="258" y="417"/>
                  </a:lnTo>
                  <a:lnTo>
                    <a:pt x="230" y="425"/>
                  </a:lnTo>
                  <a:lnTo>
                    <a:pt x="206" y="441"/>
                  </a:lnTo>
                  <a:lnTo>
                    <a:pt x="154" y="476"/>
                  </a:lnTo>
                  <a:lnTo>
                    <a:pt x="116" y="515"/>
                  </a:lnTo>
                  <a:lnTo>
                    <a:pt x="92" y="528"/>
                  </a:lnTo>
                  <a:lnTo>
                    <a:pt x="73" y="528"/>
                  </a:lnTo>
                  <a:lnTo>
                    <a:pt x="57" y="522"/>
                  </a:lnTo>
                  <a:lnTo>
                    <a:pt x="46" y="504"/>
                  </a:lnTo>
                  <a:lnTo>
                    <a:pt x="24" y="463"/>
                  </a:lnTo>
                  <a:lnTo>
                    <a:pt x="5" y="412"/>
                  </a:lnTo>
                  <a:lnTo>
                    <a:pt x="0" y="371"/>
                  </a:lnTo>
                  <a:lnTo>
                    <a:pt x="5" y="344"/>
                  </a:lnTo>
                  <a:lnTo>
                    <a:pt x="29" y="314"/>
                  </a:lnTo>
                  <a:lnTo>
                    <a:pt x="51" y="287"/>
                  </a:lnTo>
                  <a:lnTo>
                    <a:pt x="73" y="270"/>
                  </a:lnTo>
                  <a:lnTo>
                    <a:pt x="97" y="257"/>
                  </a:lnTo>
                  <a:lnTo>
                    <a:pt x="120" y="252"/>
                  </a:lnTo>
                  <a:lnTo>
                    <a:pt x="149" y="252"/>
                  </a:lnTo>
                  <a:lnTo>
                    <a:pt x="166" y="252"/>
                  </a:lnTo>
                  <a:lnTo>
                    <a:pt x="195" y="252"/>
                  </a:lnTo>
                  <a:lnTo>
                    <a:pt x="206" y="246"/>
                  </a:lnTo>
                  <a:close/>
                </a:path>
              </a:pathLst>
            </a:custGeom>
            <a:solidFill>
              <a:schemeClr val="hlink"/>
            </a:solidFill>
            <a:ln w="9525">
              <a:solidFill>
                <a:schemeClr val="hlink"/>
              </a:solidFill>
              <a:round/>
              <a:headEnd/>
              <a:tailEnd/>
            </a:ln>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93" name="Freeform 15">
              <a:extLst>
                <a:ext uri="{FF2B5EF4-FFF2-40B4-BE49-F238E27FC236}">
                  <a16:creationId xmlns:a16="http://schemas.microsoft.com/office/drawing/2014/main" id="{ED3AA3BA-0B7A-4DE8-A618-4C850855CE38}"/>
                </a:ext>
              </a:extLst>
            </p:cNvPr>
            <p:cNvSpPr>
              <a:spLocks/>
            </p:cNvSpPr>
            <p:nvPr/>
          </p:nvSpPr>
          <p:spPr bwMode="auto">
            <a:xfrm>
              <a:off x="2002" y="1674"/>
              <a:ext cx="677" cy="528"/>
            </a:xfrm>
            <a:custGeom>
              <a:avLst/>
              <a:gdLst>
                <a:gd name="T0" fmla="*/ 224 w 677"/>
                <a:gd name="T1" fmla="*/ 246 h 528"/>
                <a:gd name="T2" fmla="*/ 270 w 677"/>
                <a:gd name="T3" fmla="*/ 241 h 528"/>
                <a:gd name="T4" fmla="*/ 293 w 677"/>
                <a:gd name="T5" fmla="*/ 200 h 528"/>
                <a:gd name="T6" fmla="*/ 293 w 677"/>
                <a:gd name="T7" fmla="*/ 125 h 528"/>
                <a:gd name="T8" fmla="*/ 309 w 677"/>
                <a:gd name="T9" fmla="*/ 92 h 528"/>
                <a:gd name="T10" fmla="*/ 355 w 677"/>
                <a:gd name="T11" fmla="*/ 62 h 528"/>
                <a:gd name="T12" fmla="*/ 460 w 677"/>
                <a:gd name="T13" fmla="*/ 11 h 528"/>
                <a:gd name="T14" fmla="*/ 523 w 677"/>
                <a:gd name="T15" fmla="*/ 0 h 528"/>
                <a:gd name="T16" fmla="*/ 569 w 677"/>
                <a:gd name="T17" fmla="*/ 22 h 528"/>
                <a:gd name="T18" fmla="*/ 620 w 677"/>
                <a:gd name="T19" fmla="*/ 80 h 528"/>
                <a:gd name="T20" fmla="*/ 659 w 677"/>
                <a:gd name="T21" fmla="*/ 149 h 528"/>
                <a:gd name="T22" fmla="*/ 677 w 677"/>
                <a:gd name="T23" fmla="*/ 217 h 528"/>
                <a:gd name="T24" fmla="*/ 672 w 677"/>
                <a:gd name="T25" fmla="*/ 270 h 528"/>
                <a:gd name="T26" fmla="*/ 626 w 677"/>
                <a:gd name="T27" fmla="*/ 303 h 528"/>
                <a:gd name="T28" fmla="*/ 534 w 677"/>
                <a:gd name="T29" fmla="*/ 344 h 528"/>
                <a:gd name="T30" fmla="*/ 493 w 677"/>
                <a:gd name="T31" fmla="*/ 371 h 528"/>
                <a:gd name="T32" fmla="*/ 493 w 677"/>
                <a:gd name="T33" fmla="*/ 406 h 528"/>
                <a:gd name="T34" fmla="*/ 523 w 677"/>
                <a:gd name="T35" fmla="*/ 452 h 528"/>
                <a:gd name="T36" fmla="*/ 534 w 677"/>
                <a:gd name="T37" fmla="*/ 476 h 528"/>
                <a:gd name="T38" fmla="*/ 504 w 677"/>
                <a:gd name="T39" fmla="*/ 482 h 528"/>
                <a:gd name="T40" fmla="*/ 442 w 677"/>
                <a:gd name="T41" fmla="*/ 463 h 528"/>
                <a:gd name="T42" fmla="*/ 328 w 677"/>
                <a:gd name="T43" fmla="*/ 425 h 528"/>
                <a:gd name="T44" fmla="*/ 258 w 677"/>
                <a:gd name="T45" fmla="*/ 417 h 528"/>
                <a:gd name="T46" fmla="*/ 206 w 677"/>
                <a:gd name="T47" fmla="*/ 441 h 528"/>
                <a:gd name="T48" fmla="*/ 116 w 677"/>
                <a:gd name="T49" fmla="*/ 515 h 528"/>
                <a:gd name="T50" fmla="*/ 73 w 677"/>
                <a:gd name="T51" fmla="*/ 528 h 528"/>
                <a:gd name="T52" fmla="*/ 46 w 677"/>
                <a:gd name="T53" fmla="*/ 504 h 528"/>
                <a:gd name="T54" fmla="*/ 5 w 677"/>
                <a:gd name="T55" fmla="*/ 412 h 528"/>
                <a:gd name="T56" fmla="*/ 5 w 677"/>
                <a:gd name="T57" fmla="*/ 344 h 528"/>
                <a:gd name="T58" fmla="*/ 51 w 677"/>
                <a:gd name="T59" fmla="*/ 287 h 528"/>
                <a:gd name="T60" fmla="*/ 97 w 677"/>
                <a:gd name="T61" fmla="*/ 257 h 528"/>
                <a:gd name="T62" fmla="*/ 149 w 677"/>
                <a:gd name="T63" fmla="*/ 252 h 528"/>
                <a:gd name="T64" fmla="*/ 195 w 677"/>
                <a:gd name="T65" fmla="*/ 252 h 5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7"/>
                <a:gd name="T100" fmla="*/ 0 h 528"/>
                <a:gd name="T101" fmla="*/ 677 w 677"/>
                <a:gd name="T102" fmla="*/ 528 h 5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7" h="528">
                  <a:moveTo>
                    <a:pt x="206" y="246"/>
                  </a:moveTo>
                  <a:lnTo>
                    <a:pt x="224" y="246"/>
                  </a:lnTo>
                  <a:lnTo>
                    <a:pt x="247" y="246"/>
                  </a:lnTo>
                  <a:lnTo>
                    <a:pt x="270" y="241"/>
                  </a:lnTo>
                  <a:lnTo>
                    <a:pt x="287" y="224"/>
                  </a:lnTo>
                  <a:lnTo>
                    <a:pt x="293" y="200"/>
                  </a:lnTo>
                  <a:lnTo>
                    <a:pt x="293" y="165"/>
                  </a:lnTo>
                  <a:lnTo>
                    <a:pt x="293" y="125"/>
                  </a:lnTo>
                  <a:lnTo>
                    <a:pt x="298" y="108"/>
                  </a:lnTo>
                  <a:lnTo>
                    <a:pt x="309" y="92"/>
                  </a:lnTo>
                  <a:lnTo>
                    <a:pt x="333" y="80"/>
                  </a:lnTo>
                  <a:lnTo>
                    <a:pt x="355" y="62"/>
                  </a:lnTo>
                  <a:lnTo>
                    <a:pt x="425" y="27"/>
                  </a:lnTo>
                  <a:lnTo>
                    <a:pt x="460" y="11"/>
                  </a:lnTo>
                  <a:lnTo>
                    <a:pt x="493" y="5"/>
                  </a:lnTo>
                  <a:lnTo>
                    <a:pt x="523" y="0"/>
                  </a:lnTo>
                  <a:lnTo>
                    <a:pt x="545" y="5"/>
                  </a:lnTo>
                  <a:lnTo>
                    <a:pt x="569" y="22"/>
                  </a:lnTo>
                  <a:lnTo>
                    <a:pt x="596" y="46"/>
                  </a:lnTo>
                  <a:lnTo>
                    <a:pt x="620" y="80"/>
                  </a:lnTo>
                  <a:lnTo>
                    <a:pt x="637" y="114"/>
                  </a:lnTo>
                  <a:lnTo>
                    <a:pt x="659" y="149"/>
                  </a:lnTo>
                  <a:lnTo>
                    <a:pt x="672" y="189"/>
                  </a:lnTo>
                  <a:lnTo>
                    <a:pt x="677" y="217"/>
                  </a:lnTo>
                  <a:lnTo>
                    <a:pt x="677" y="246"/>
                  </a:lnTo>
                  <a:lnTo>
                    <a:pt x="672" y="270"/>
                  </a:lnTo>
                  <a:lnTo>
                    <a:pt x="648" y="287"/>
                  </a:lnTo>
                  <a:lnTo>
                    <a:pt x="626" y="303"/>
                  </a:lnTo>
                  <a:lnTo>
                    <a:pt x="596" y="314"/>
                  </a:lnTo>
                  <a:lnTo>
                    <a:pt x="534" y="344"/>
                  </a:lnTo>
                  <a:lnTo>
                    <a:pt x="512" y="355"/>
                  </a:lnTo>
                  <a:lnTo>
                    <a:pt x="493" y="371"/>
                  </a:lnTo>
                  <a:lnTo>
                    <a:pt x="488" y="390"/>
                  </a:lnTo>
                  <a:lnTo>
                    <a:pt x="493" y="406"/>
                  </a:lnTo>
                  <a:lnTo>
                    <a:pt x="515" y="441"/>
                  </a:lnTo>
                  <a:lnTo>
                    <a:pt x="523" y="452"/>
                  </a:lnTo>
                  <a:lnTo>
                    <a:pt x="534" y="471"/>
                  </a:lnTo>
                  <a:lnTo>
                    <a:pt x="534" y="476"/>
                  </a:lnTo>
                  <a:lnTo>
                    <a:pt x="523" y="482"/>
                  </a:lnTo>
                  <a:lnTo>
                    <a:pt x="504" y="482"/>
                  </a:lnTo>
                  <a:lnTo>
                    <a:pt x="477" y="476"/>
                  </a:lnTo>
                  <a:lnTo>
                    <a:pt x="442" y="463"/>
                  </a:lnTo>
                  <a:lnTo>
                    <a:pt x="401" y="452"/>
                  </a:lnTo>
                  <a:lnTo>
                    <a:pt x="328" y="425"/>
                  </a:lnTo>
                  <a:lnTo>
                    <a:pt x="287" y="417"/>
                  </a:lnTo>
                  <a:lnTo>
                    <a:pt x="258" y="417"/>
                  </a:lnTo>
                  <a:lnTo>
                    <a:pt x="230" y="425"/>
                  </a:lnTo>
                  <a:lnTo>
                    <a:pt x="206" y="441"/>
                  </a:lnTo>
                  <a:lnTo>
                    <a:pt x="154" y="476"/>
                  </a:lnTo>
                  <a:lnTo>
                    <a:pt x="116" y="515"/>
                  </a:lnTo>
                  <a:lnTo>
                    <a:pt x="92" y="528"/>
                  </a:lnTo>
                  <a:lnTo>
                    <a:pt x="73" y="528"/>
                  </a:lnTo>
                  <a:lnTo>
                    <a:pt x="57" y="522"/>
                  </a:lnTo>
                  <a:lnTo>
                    <a:pt x="46" y="504"/>
                  </a:lnTo>
                  <a:lnTo>
                    <a:pt x="24" y="463"/>
                  </a:lnTo>
                  <a:lnTo>
                    <a:pt x="5" y="412"/>
                  </a:lnTo>
                  <a:lnTo>
                    <a:pt x="0" y="371"/>
                  </a:lnTo>
                  <a:lnTo>
                    <a:pt x="5" y="344"/>
                  </a:lnTo>
                  <a:lnTo>
                    <a:pt x="29" y="314"/>
                  </a:lnTo>
                  <a:lnTo>
                    <a:pt x="51" y="287"/>
                  </a:lnTo>
                  <a:lnTo>
                    <a:pt x="73" y="270"/>
                  </a:lnTo>
                  <a:lnTo>
                    <a:pt x="97" y="257"/>
                  </a:lnTo>
                  <a:lnTo>
                    <a:pt x="120" y="252"/>
                  </a:lnTo>
                  <a:lnTo>
                    <a:pt x="149" y="252"/>
                  </a:lnTo>
                  <a:lnTo>
                    <a:pt x="166" y="252"/>
                  </a:lnTo>
                  <a:lnTo>
                    <a:pt x="195" y="252"/>
                  </a:lnTo>
                  <a:lnTo>
                    <a:pt x="206" y="24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94" name="Oval 16">
              <a:extLst>
                <a:ext uri="{FF2B5EF4-FFF2-40B4-BE49-F238E27FC236}">
                  <a16:creationId xmlns:a16="http://schemas.microsoft.com/office/drawing/2014/main" id="{F563AFEF-9907-458D-A2E0-78335403FD31}"/>
                </a:ext>
              </a:extLst>
            </p:cNvPr>
            <p:cNvSpPr>
              <a:spLocks noChangeArrowheads="1"/>
            </p:cNvSpPr>
            <p:nvPr/>
          </p:nvSpPr>
          <p:spPr bwMode="auto">
            <a:xfrm>
              <a:off x="2484" y="1852"/>
              <a:ext cx="54" cy="48"/>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95" name="Rectangle 17">
              <a:extLst>
                <a:ext uri="{FF2B5EF4-FFF2-40B4-BE49-F238E27FC236}">
                  <a16:creationId xmlns:a16="http://schemas.microsoft.com/office/drawing/2014/main" id="{34533805-6C17-499D-9F69-7581A3E0EC9C}"/>
                </a:ext>
              </a:extLst>
            </p:cNvPr>
            <p:cNvSpPr>
              <a:spLocks noChangeArrowheads="1"/>
            </p:cNvSpPr>
            <p:nvPr/>
          </p:nvSpPr>
          <p:spPr bwMode="auto">
            <a:xfrm>
              <a:off x="2284" y="1403"/>
              <a:ext cx="259"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96" name="Rectangle 18">
              <a:extLst>
                <a:ext uri="{FF2B5EF4-FFF2-40B4-BE49-F238E27FC236}">
                  <a16:creationId xmlns:a16="http://schemas.microsoft.com/office/drawing/2014/main" id="{E057CD5E-2E4A-453F-9950-2A0E345C85A3}"/>
                </a:ext>
              </a:extLst>
            </p:cNvPr>
            <p:cNvSpPr>
              <a:spLocks noChangeArrowheads="1"/>
            </p:cNvSpPr>
            <p:nvPr/>
          </p:nvSpPr>
          <p:spPr bwMode="auto">
            <a:xfrm>
              <a:off x="2341" y="1444"/>
              <a:ext cx="19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97" name="Rectangle 19">
              <a:extLst>
                <a:ext uri="{FF2B5EF4-FFF2-40B4-BE49-F238E27FC236}">
                  <a16:creationId xmlns:a16="http://schemas.microsoft.com/office/drawing/2014/main" id="{4F8277AC-8C72-424D-8AF8-250D1FBD5421}"/>
                </a:ext>
              </a:extLst>
            </p:cNvPr>
            <p:cNvSpPr>
              <a:spLocks noChangeArrowheads="1"/>
            </p:cNvSpPr>
            <p:nvPr/>
          </p:nvSpPr>
          <p:spPr bwMode="auto">
            <a:xfrm>
              <a:off x="2341" y="1445"/>
              <a:ext cx="13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GB" altLang="zh-CN" sz="1500">
                  <a:solidFill>
                    <a:srgbClr val="000000"/>
                  </a:solidFill>
                </a:rPr>
                <a:t>F2</a:t>
              </a:r>
              <a:endParaRPr lang="en-GB" altLang="zh-CN">
                <a:latin typeface="Times New Roman" panose="02020603050405020304" pitchFamily="18" charset="0"/>
              </a:endParaRPr>
            </a:p>
          </p:txBody>
        </p:sp>
      </p:grpSp>
      <p:grpSp>
        <p:nvGrpSpPr>
          <p:cNvPr id="5" name="Group 20">
            <a:extLst>
              <a:ext uri="{FF2B5EF4-FFF2-40B4-BE49-F238E27FC236}">
                <a16:creationId xmlns:a16="http://schemas.microsoft.com/office/drawing/2014/main" id="{C1E72056-9757-4421-95CC-C35E2480939A}"/>
              </a:ext>
            </a:extLst>
          </p:cNvPr>
          <p:cNvGrpSpPr>
            <a:grpSpLocks/>
          </p:cNvGrpSpPr>
          <p:nvPr/>
        </p:nvGrpSpPr>
        <p:grpSpPr bwMode="auto">
          <a:xfrm>
            <a:off x="4873625" y="2227263"/>
            <a:ext cx="1081088" cy="1268412"/>
            <a:chOff x="3070" y="1403"/>
            <a:chExt cx="681" cy="799"/>
          </a:xfrm>
        </p:grpSpPr>
        <p:sp>
          <p:nvSpPr>
            <p:cNvPr id="32786" name="Freeform 21">
              <a:extLst>
                <a:ext uri="{FF2B5EF4-FFF2-40B4-BE49-F238E27FC236}">
                  <a16:creationId xmlns:a16="http://schemas.microsoft.com/office/drawing/2014/main" id="{402E9106-C864-422A-A404-E41ECAC7DC74}"/>
                </a:ext>
              </a:extLst>
            </p:cNvPr>
            <p:cNvSpPr>
              <a:spLocks/>
            </p:cNvSpPr>
            <p:nvPr/>
          </p:nvSpPr>
          <p:spPr bwMode="auto">
            <a:xfrm>
              <a:off x="3070" y="1674"/>
              <a:ext cx="681" cy="528"/>
            </a:xfrm>
            <a:custGeom>
              <a:avLst/>
              <a:gdLst>
                <a:gd name="T0" fmla="*/ 222 w 681"/>
                <a:gd name="T1" fmla="*/ 246 h 528"/>
                <a:gd name="T2" fmla="*/ 268 w 681"/>
                <a:gd name="T3" fmla="*/ 241 h 528"/>
                <a:gd name="T4" fmla="*/ 292 w 681"/>
                <a:gd name="T5" fmla="*/ 200 h 528"/>
                <a:gd name="T6" fmla="*/ 292 w 681"/>
                <a:gd name="T7" fmla="*/ 125 h 528"/>
                <a:gd name="T8" fmla="*/ 314 w 681"/>
                <a:gd name="T9" fmla="*/ 92 h 528"/>
                <a:gd name="T10" fmla="*/ 360 w 681"/>
                <a:gd name="T11" fmla="*/ 62 h 528"/>
                <a:gd name="T12" fmla="*/ 458 w 681"/>
                <a:gd name="T13" fmla="*/ 11 h 528"/>
                <a:gd name="T14" fmla="*/ 521 w 681"/>
                <a:gd name="T15" fmla="*/ 0 h 528"/>
                <a:gd name="T16" fmla="*/ 572 w 681"/>
                <a:gd name="T17" fmla="*/ 22 h 528"/>
                <a:gd name="T18" fmla="*/ 618 w 681"/>
                <a:gd name="T19" fmla="*/ 80 h 528"/>
                <a:gd name="T20" fmla="*/ 670 w 681"/>
                <a:gd name="T21" fmla="*/ 189 h 528"/>
                <a:gd name="T22" fmla="*/ 681 w 681"/>
                <a:gd name="T23" fmla="*/ 246 h 528"/>
                <a:gd name="T24" fmla="*/ 653 w 681"/>
                <a:gd name="T25" fmla="*/ 287 h 528"/>
                <a:gd name="T26" fmla="*/ 596 w 681"/>
                <a:gd name="T27" fmla="*/ 314 h 528"/>
                <a:gd name="T28" fmla="*/ 510 w 681"/>
                <a:gd name="T29" fmla="*/ 355 h 528"/>
                <a:gd name="T30" fmla="*/ 493 w 681"/>
                <a:gd name="T31" fmla="*/ 390 h 528"/>
                <a:gd name="T32" fmla="*/ 515 w 681"/>
                <a:gd name="T33" fmla="*/ 441 h 528"/>
                <a:gd name="T34" fmla="*/ 533 w 681"/>
                <a:gd name="T35" fmla="*/ 471 h 528"/>
                <a:gd name="T36" fmla="*/ 521 w 681"/>
                <a:gd name="T37" fmla="*/ 482 h 528"/>
                <a:gd name="T38" fmla="*/ 475 w 681"/>
                <a:gd name="T39" fmla="*/ 476 h 528"/>
                <a:gd name="T40" fmla="*/ 406 w 681"/>
                <a:gd name="T41" fmla="*/ 452 h 528"/>
                <a:gd name="T42" fmla="*/ 292 w 681"/>
                <a:gd name="T43" fmla="*/ 417 h 528"/>
                <a:gd name="T44" fmla="*/ 235 w 681"/>
                <a:gd name="T45" fmla="*/ 425 h 528"/>
                <a:gd name="T46" fmla="*/ 160 w 681"/>
                <a:gd name="T47" fmla="*/ 476 h 528"/>
                <a:gd name="T48" fmla="*/ 97 w 681"/>
                <a:gd name="T49" fmla="*/ 528 h 528"/>
                <a:gd name="T50" fmla="*/ 62 w 681"/>
                <a:gd name="T51" fmla="*/ 522 h 528"/>
                <a:gd name="T52" fmla="*/ 22 w 681"/>
                <a:gd name="T53" fmla="*/ 463 h 528"/>
                <a:gd name="T54" fmla="*/ 0 w 681"/>
                <a:gd name="T55" fmla="*/ 371 h 528"/>
                <a:gd name="T56" fmla="*/ 27 w 681"/>
                <a:gd name="T57" fmla="*/ 314 h 528"/>
                <a:gd name="T58" fmla="*/ 79 w 681"/>
                <a:gd name="T59" fmla="*/ 270 h 528"/>
                <a:gd name="T60" fmla="*/ 125 w 681"/>
                <a:gd name="T61" fmla="*/ 252 h 528"/>
                <a:gd name="T62" fmla="*/ 171 w 681"/>
                <a:gd name="T63" fmla="*/ 252 h 528"/>
                <a:gd name="T64" fmla="*/ 195 w 681"/>
                <a:gd name="T65" fmla="*/ 252 h 5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1"/>
                <a:gd name="T100" fmla="*/ 0 h 528"/>
                <a:gd name="T101" fmla="*/ 681 w 681"/>
                <a:gd name="T102" fmla="*/ 528 h 5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1" h="528">
                  <a:moveTo>
                    <a:pt x="211" y="246"/>
                  </a:moveTo>
                  <a:lnTo>
                    <a:pt x="222" y="246"/>
                  </a:lnTo>
                  <a:lnTo>
                    <a:pt x="246" y="246"/>
                  </a:lnTo>
                  <a:lnTo>
                    <a:pt x="268" y="241"/>
                  </a:lnTo>
                  <a:lnTo>
                    <a:pt x="285" y="224"/>
                  </a:lnTo>
                  <a:lnTo>
                    <a:pt x="292" y="200"/>
                  </a:lnTo>
                  <a:lnTo>
                    <a:pt x="292" y="165"/>
                  </a:lnTo>
                  <a:lnTo>
                    <a:pt x="292" y="125"/>
                  </a:lnTo>
                  <a:lnTo>
                    <a:pt x="303" y="108"/>
                  </a:lnTo>
                  <a:lnTo>
                    <a:pt x="314" y="92"/>
                  </a:lnTo>
                  <a:lnTo>
                    <a:pt x="338" y="80"/>
                  </a:lnTo>
                  <a:lnTo>
                    <a:pt x="360" y="62"/>
                  </a:lnTo>
                  <a:lnTo>
                    <a:pt x="423" y="27"/>
                  </a:lnTo>
                  <a:lnTo>
                    <a:pt x="458" y="11"/>
                  </a:lnTo>
                  <a:lnTo>
                    <a:pt x="493" y="5"/>
                  </a:lnTo>
                  <a:lnTo>
                    <a:pt x="521" y="0"/>
                  </a:lnTo>
                  <a:lnTo>
                    <a:pt x="550" y="5"/>
                  </a:lnTo>
                  <a:lnTo>
                    <a:pt x="572" y="22"/>
                  </a:lnTo>
                  <a:lnTo>
                    <a:pt x="596" y="46"/>
                  </a:lnTo>
                  <a:lnTo>
                    <a:pt x="618" y="80"/>
                  </a:lnTo>
                  <a:lnTo>
                    <a:pt x="642" y="114"/>
                  </a:lnTo>
                  <a:lnTo>
                    <a:pt x="670" y="189"/>
                  </a:lnTo>
                  <a:lnTo>
                    <a:pt x="681" y="217"/>
                  </a:lnTo>
                  <a:lnTo>
                    <a:pt x="681" y="246"/>
                  </a:lnTo>
                  <a:lnTo>
                    <a:pt x="670" y="270"/>
                  </a:lnTo>
                  <a:lnTo>
                    <a:pt x="653" y="287"/>
                  </a:lnTo>
                  <a:lnTo>
                    <a:pt x="626" y="303"/>
                  </a:lnTo>
                  <a:lnTo>
                    <a:pt x="596" y="314"/>
                  </a:lnTo>
                  <a:lnTo>
                    <a:pt x="533" y="344"/>
                  </a:lnTo>
                  <a:lnTo>
                    <a:pt x="510" y="355"/>
                  </a:lnTo>
                  <a:lnTo>
                    <a:pt x="498" y="371"/>
                  </a:lnTo>
                  <a:lnTo>
                    <a:pt x="493" y="390"/>
                  </a:lnTo>
                  <a:lnTo>
                    <a:pt x="498" y="406"/>
                  </a:lnTo>
                  <a:lnTo>
                    <a:pt x="515" y="441"/>
                  </a:lnTo>
                  <a:lnTo>
                    <a:pt x="526" y="452"/>
                  </a:lnTo>
                  <a:lnTo>
                    <a:pt x="533" y="471"/>
                  </a:lnTo>
                  <a:lnTo>
                    <a:pt x="533" y="476"/>
                  </a:lnTo>
                  <a:lnTo>
                    <a:pt x="521" y="482"/>
                  </a:lnTo>
                  <a:lnTo>
                    <a:pt x="504" y="482"/>
                  </a:lnTo>
                  <a:lnTo>
                    <a:pt x="475" y="476"/>
                  </a:lnTo>
                  <a:lnTo>
                    <a:pt x="447" y="463"/>
                  </a:lnTo>
                  <a:lnTo>
                    <a:pt x="406" y="452"/>
                  </a:lnTo>
                  <a:lnTo>
                    <a:pt x="331" y="425"/>
                  </a:lnTo>
                  <a:lnTo>
                    <a:pt x="292" y="417"/>
                  </a:lnTo>
                  <a:lnTo>
                    <a:pt x="263" y="417"/>
                  </a:lnTo>
                  <a:lnTo>
                    <a:pt x="235" y="425"/>
                  </a:lnTo>
                  <a:lnTo>
                    <a:pt x="211" y="441"/>
                  </a:lnTo>
                  <a:lnTo>
                    <a:pt x="160" y="476"/>
                  </a:lnTo>
                  <a:lnTo>
                    <a:pt x="119" y="515"/>
                  </a:lnTo>
                  <a:lnTo>
                    <a:pt x="97" y="528"/>
                  </a:lnTo>
                  <a:lnTo>
                    <a:pt x="79" y="528"/>
                  </a:lnTo>
                  <a:lnTo>
                    <a:pt x="62" y="522"/>
                  </a:lnTo>
                  <a:lnTo>
                    <a:pt x="46" y="504"/>
                  </a:lnTo>
                  <a:lnTo>
                    <a:pt x="22" y="463"/>
                  </a:lnTo>
                  <a:lnTo>
                    <a:pt x="5" y="412"/>
                  </a:lnTo>
                  <a:lnTo>
                    <a:pt x="0" y="371"/>
                  </a:lnTo>
                  <a:lnTo>
                    <a:pt x="11" y="344"/>
                  </a:lnTo>
                  <a:lnTo>
                    <a:pt x="27" y="314"/>
                  </a:lnTo>
                  <a:lnTo>
                    <a:pt x="57" y="287"/>
                  </a:lnTo>
                  <a:lnTo>
                    <a:pt x="79" y="270"/>
                  </a:lnTo>
                  <a:lnTo>
                    <a:pt x="103" y="257"/>
                  </a:lnTo>
                  <a:lnTo>
                    <a:pt x="125" y="252"/>
                  </a:lnTo>
                  <a:lnTo>
                    <a:pt x="154" y="252"/>
                  </a:lnTo>
                  <a:lnTo>
                    <a:pt x="171" y="252"/>
                  </a:lnTo>
                  <a:lnTo>
                    <a:pt x="189" y="252"/>
                  </a:lnTo>
                  <a:lnTo>
                    <a:pt x="195" y="252"/>
                  </a:lnTo>
                  <a:lnTo>
                    <a:pt x="211" y="246"/>
                  </a:lnTo>
                  <a:close/>
                </a:path>
              </a:pathLst>
            </a:custGeom>
            <a:solidFill>
              <a:schemeClr val="hlink"/>
            </a:solidFill>
            <a:ln w="9525">
              <a:solidFill>
                <a:schemeClr val="hlink"/>
              </a:solidFill>
              <a:round/>
              <a:headEnd/>
              <a:tailEnd/>
            </a:ln>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87" name="Freeform 22">
              <a:extLst>
                <a:ext uri="{FF2B5EF4-FFF2-40B4-BE49-F238E27FC236}">
                  <a16:creationId xmlns:a16="http://schemas.microsoft.com/office/drawing/2014/main" id="{F78C2B92-5B58-4BFC-94E4-495797EB0E12}"/>
                </a:ext>
              </a:extLst>
            </p:cNvPr>
            <p:cNvSpPr>
              <a:spLocks/>
            </p:cNvSpPr>
            <p:nvPr/>
          </p:nvSpPr>
          <p:spPr bwMode="auto">
            <a:xfrm>
              <a:off x="3070" y="1674"/>
              <a:ext cx="681" cy="528"/>
            </a:xfrm>
            <a:custGeom>
              <a:avLst/>
              <a:gdLst>
                <a:gd name="T0" fmla="*/ 222 w 681"/>
                <a:gd name="T1" fmla="*/ 246 h 528"/>
                <a:gd name="T2" fmla="*/ 268 w 681"/>
                <a:gd name="T3" fmla="*/ 241 h 528"/>
                <a:gd name="T4" fmla="*/ 292 w 681"/>
                <a:gd name="T5" fmla="*/ 200 h 528"/>
                <a:gd name="T6" fmla="*/ 292 w 681"/>
                <a:gd name="T7" fmla="*/ 125 h 528"/>
                <a:gd name="T8" fmla="*/ 314 w 681"/>
                <a:gd name="T9" fmla="*/ 92 h 528"/>
                <a:gd name="T10" fmla="*/ 360 w 681"/>
                <a:gd name="T11" fmla="*/ 62 h 528"/>
                <a:gd name="T12" fmla="*/ 458 w 681"/>
                <a:gd name="T13" fmla="*/ 11 h 528"/>
                <a:gd name="T14" fmla="*/ 521 w 681"/>
                <a:gd name="T15" fmla="*/ 0 h 528"/>
                <a:gd name="T16" fmla="*/ 572 w 681"/>
                <a:gd name="T17" fmla="*/ 22 h 528"/>
                <a:gd name="T18" fmla="*/ 618 w 681"/>
                <a:gd name="T19" fmla="*/ 80 h 528"/>
                <a:gd name="T20" fmla="*/ 670 w 681"/>
                <a:gd name="T21" fmla="*/ 189 h 528"/>
                <a:gd name="T22" fmla="*/ 681 w 681"/>
                <a:gd name="T23" fmla="*/ 246 h 528"/>
                <a:gd name="T24" fmla="*/ 653 w 681"/>
                <a:gd name="T25" fmla="*/ 287 h 528"/>
                <a:gd name="T26" fmla="*/ 596 w 681"/>
                <a:gd name="T27" fmla="*/ 314 h 528"/>
                <a:gd name="T28" fmla="*/ 510 w 681"/>
                <a:gd name="T29" fmla="*/ 355 h 528"/>
                <a:gd name="T30" fmla="*/ 493 w 681"/>
                <a:gd name="T31" fmla="*/ 390 h 528"/>
                <a:gd name="T32" fmla="*/ 515 w 681"/>
                <a:gd name="T33" fmla="*/ 441 h 528"/>
                <a:gd name="T34" fmla="*/ 533 w 681"/>
                <a:gd name="T35" fmla="*/ 471 h 528"/>
                <a:gd name="T36" fmla="*/ 521 w 681"/>
                <a:gd name="T37" fmla="*/ 482 h 528"/>
                <a:gd name="T38" fmla="*/ 475 w 681"/>
                <a:gd name="T39" fmla="*/ 476 h 528"/>
                <a:gd name="T40" fmla="*/ 406 w 681"/>
                <a:gd name="T41" fmla="*/ 452 h 528"/>
                <a:gd name="T42" fmla="*/ 292 w 681"/>
                <a:gd name="T43" fmla="*/ 417 h 528"/>
                <a:gd name="T44" fmla="*/ 235 w 681"/>
                <a:gd name="T45" fmla="*/ 425 h 528"/>
                <a:gd name="T46" fmla="*/ 160 w 681"/>
                <a:gd name="T47" fmla="*/ 476 h 528"/>
                <a:gd name="T48" fmla="*/ 97 w 681"/>
                <a:gd name="T49" fmla="*/ 528 h 528"/>
                <a:gd name="T50" fmla="*/ 62 w 681"/>
                <a:gd name="T51" fmla="*/ 522 h 528"/>
                <a:gd name="T52" fmla="*/ 22 w 681"/>
                <a:gd name="T53" fmla="*/ 463 h 528"/>
                <a:gd name="T54" fmla="*/ 0 w 681"/>
                <a:gd name="T55" fmla="*/ 371 h 528"/>
                <a:gd name="T56" fmla="*/ 27 w 681"/>
                <a:gd name="T57" fmla="*/ 314 h 528"/>
                <a:gd name="T58" fmla="*/ 79 w 681"/>
                <a:gd name="T59" fmla="*/ 270 h 528"/>
                <a:gd name="T60" fmla="*/ 125 w 681"/>
                <a:gd name="T61" fmla="*/ 252 h 528"/>
                <a:gd name="T62" fmla="*/ 171 w 681"/>
                <a:gd name="T63" fmla="*/ 252 h 528"/>
                <a:gd name="T64" fmla="*/ 195 w 681"/>
                <a:gd name="T65" fmla="*/ 252 h 5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1"/>
                <a:gd name="T100" fmla="*/ 0 h 528"/>
                <a:gd name="T101" fmla="*/ 681 w 681"/>
                <a:gd name="T102" fmla="*/ 528 h 5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1" h="528">
                  <a:moveTo>
                    <a:pt x="211" y="246"/>
                  </a:moveTo>
                  <a:lnTo>
                    <a:pt x="222" y="246"/>
                  </a:lnTo>
                  <a:lnTo>
                    <a:pt x="246" y="246"/>
                  </a:lnTo>
                  <a:lnTo>
                    <a:pt x="268" y="241"/>
                  </a:lnTo>
                  <a:lnTo>
                    <a:pt x="285" y="224"/>
                  </a:lnTo>
                  <a:lnTo>
                    <a:pt x="292" y="200"/>
                  </a:lnTo>
                  <a:lnTo>
                    <a:pt x="292" y="165"/>
                  </a:lnTo>
                  <a:lnTo>
                    <a:pt x="292" y="125"/>
                  </a:lnTo>
                  <a:lnTo>
                    <a:pt x="303" y="108"/>
                  </a:lnTo>
                  <a:lnTo>
                    <a:pt x="314" y="92"/>
                  </a:lnTo>
                  <a:lnTo>
                    <a:pt x="338" y="80"/>
                  </a:lnTo>
                  <a:lnTo>
                    <a:pt x="360" y="62"/>
                  </a:lnTo>
                  <a:lnTo>
                    <a:pt x="423" y="27"/>
                  </a:lnTo>
                  <a:lnTo>
                    <a:pt x="458" y="11"/>
                  </a:lnTo>
                  <a:lnTo>
                    <a:pt x="493" y="5"/>
                  </a:lnTo>
                  <a:lnTo>
                    <a:pt x="521" y="0"/>
                  </a:lnTo>
                  <a:lnTo>
                    <a:pt x="550" y="5"/>
                  </a:lnTo>
                  <a:lnTo>
                    <a:pt x="572" y="22"/>
                  </a:lnTo>
                  <a:lnTo>
                    <a:pt x="596" y="46"/>
                  </a:lnTo>
                  <a:lnTo>
                    <a:pt x="618" y="80"/>
                  </a:lnTo>
                  <a:lnTo>
                    <a:pt x="642" y="114"/>
                  </a:lnTo>
                  <a:lnTo>
                    <a:pt x="670" y="189"/>
                  </a:lnTo>
                  <a:lnTo>
                    <a:pt x="681" y="217"/>
                  </a:lnTo>
                  <a:lnTo>
                    <a:pt x="681" y="246"/>
                  </a:lnTo>
                  <a:lnTo>
                    <a:pt x="670" y="270"/>
                  </a:lnTo>
                  <a:lnTo>
                    <a:pt x="653" y="287"/>
                  </a:lnTo>
                  <a:lnTo>
                    <a:pt x="626" y="303"/>
                  </a:lnTo>
                  <a:lnTo>
                    <a:pt x="596" y="314"/>
                  </a:lnTo>
                  <a:lnTo>
                    <a:pt x="533" y="344"/>
                  </a:lnTo>
                  <a:lnTo>
                    <a:pt x="510" y="355"/>
                  </a:lnTo>
                  <a:lnTo>
                    <a:pt x="498" y="371"/>
                  </a:lnTo>
                  <a:lnTo>
                    <a:pt x="493" y="390"/>
                  </a:lnTo>
                  <a:lnTo>
                    <a:pt x="498" y="406"/>
                  </a:lnTo>
                  <a:lnTo>
                    <a:pt x="515" y="441"/>
                  </a:lnTo>
                  <a:lnTo>
                    <a:pt x="526" y="452"/>
                  </a:lnTo>
                  <a:lnTo>
                    <a:pt x="533" y="471"/>
                  </a:lnTo>
                  <a:lnTo>
                    <a:pt x="533" y="476"/>
                  </a:lnTo>
                  <a:lnTo>
                    <a:pt x="521" y="482"/>
                  </a:lnTo>
                  <a:lnTo>
                    <a:pt x="504" y="482"/>
                  </a:lnTo>
                  <a:lnTo>
                    <a:pt x="475" y="476"/>
                  </a:lnTo>
                  <a:lnTo>
                    <a:pt x="447" y="463"/>
                  </a:lnTo>
                  <a:lnTo>
                    <a:pt x="406" y="452"/>
                  </a:lnTo>
                  <a:lnTo>
                    <a:pt x="331" y="425"/>
                  </a:lnTo>
                  <a:lnTo>
                    <a:pt x="292" y="417"/>
                  </a:lnTo>
                  <a:lnTo>
                    <a:pt x="263" y="417"/>
                  </a:lnTo>
                  <a:lnTo>
                    <a:pt x="235" y="425"/>
                  </a:lnTo>
                  <a:lnTo>
                    <a:pt x="211" y="441"/>
                  </a:lnTo>
                  <a:lnTo>
                    <a:pt x="160" y="476"/>
                  </a:lnTo>
                  <a:lnTo>
                    <a:pt x="119" y="515"/>
                  </a:lnTo>
                  <a:lnTo>
                    <a:pt x="97" y="528"/>
                  </a:lnTo>
                  <a:lnTo>
                    <a:pt x="79" y="528"/>
                  </a:lnTo>
                  <a:lnTo>
                    <a:pt x="62" y="522"/>
                  </a:lnTo>
                  <a:lnTo>
                    <a:pt x="46" y="504"/>
                  </a:lnTo>
                  <a:lnTo>
                    <a:pt x="22" y="463"/>
                  </a:lnTo>
                  <a:lnTo>
                    <a:pt x="5" y="412"/>
                  </a:lnTo>
                  <a:lnTo>
                    <a:pt x="0" y="371"/>
                  </a:lnTo>
                  <a:lnTo>
                    <a:pt x="11" y="344"/>
                  </a:lnTo>
                  <a:lnTo>
                    <a:pt x="27" y="314"/>
                  </a:lnTo>
                  <a:lnTo>
                    <a:pt x="57" y="287"/>
                  </a:lnTo>
                  <a:lnTo>
                    <a:pt x="79" y="270"/>
                  </a:lnTo>
                  <a:lnTo>
                    <a:pt x="103" y="257"/>
                  </a:lnTo>
                  <a:lnTo>
                    <a:pt x="125" y="252"/>
                  </a:lnTo>
                  <a:lnTo>
                    <a:pt x="154" y="252"/>
                  </a:lnTo>
                  <a:lnTo>
                    <a:pt x="171" y="252"/>
                  </a:lnTo>
                  <a:lnTo>
                    <a:pt x="189" y="252"/>
                  </a:lnTo>
                  <a:lnTo>
                    <a:pt x="195" y="252"/>
                  </a:lnTo>
                  <a:lnTo>
                    <a:pt x="211" y="24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88" name="Oval 23">
              <a:extLst>
                <a:ext uri="{FF2B5EF4-FFF2-40B4-BE49-F238E27FC236}">
                  <a16:creationId xmlns:a16="http://schemas.microsoft.com/office/drawing/2014/main" id="{AAF423DF-6073-4514-93A7-1529AABAD3A7}"/>
                </a:ext>
              </a:extLst>
            </p:cNvPr>
            <p:cNvSpPr>
              <a:spLocks noChangeArrowheads="1"/>
            </p:cNvSpPr>
            <p:nvPr/>
          </p:nvSpPr>
          <p:spPr bwMode="auto">
            <a:xfrm>
              <a:off x="3557" y="1852"/>
              <a:ext cx="48" cy="48"/>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89" name="Rectangle 24">
              <a:extLst>
                <a:ext uri="{FF2B5EF4-FFF2-40B4-BE49-F238E27FC236}">
                  <a16:creationId xmlns:a16="http://schemas.microsoft.com/office/drawing/2014/main" id="{AE713552-231F-4F26-B351-F808E2EC38A4}"/>
                </a:ext>
              </a:extLst>
            </p:cNvPr>
            <p:cNvSpPr>
              <a:spLocks noChangeArrowheads="1"/>
            </p:cNvSpPr>
            <p:nvPr/>
          </p:nvSpPr>
          <p:spPr bwMode="auto">
            <a:xfrm>
              <a:off x="3384" y="1403"/>
              <a:ext cx="26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90" name="Rectangle 25">
              <a:extLst>
                <a:ext uri="{FF2B5EF4-FFF2-40B4-BE49-F238E27FC236}">
                  <a16:creationId xmlns:a16="http://schemas.microsoft.com/office/drawing/2014/main" id="{2EBE6604-CEB9-420A-A075-395ABB10D929}"/>
                </a:ext>
              </a:extLst>
            </p:cNvPr>
            <p:cNvSpPr>
              <a:spLocks noChangeArrowheads="1"/>
            </p:cNvSpPr>
            <p:nvPr/>
          </p:nvSpPr>
          <p:spPr bwMode="auto">
            <a:xfrm>
              <a:off x="3443" y="1444"/>
              <a:ext cx="195"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91" name="Rectangle 26">
              <a:extLst>
                <a:ext uri="{FF2B5EF4-FFF2-40B4-BE49-F238E27FC236}">
                  <a16:creationId xmlns:a16="http://schemas.microsoft.com/office/drawing/2014/main" id="{4A80EC60-8AFA-42F6-873F-96007E786F4A}"/>
                </a:ext>
              </a:extLst>
            </p:cNvPr>
            <p:cNvSpPr>
              <a:spLocks noChangeArrowheads="1"/>
            </p:cNvSpPr>
            <p:nvPr/>
          </p:nvSpPr>
          <p:spPr bwMode="auto">
            <a:xfrm>
              <a:off x="3443" y="1445"/>
              <a:ext cx="13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GB" altLang="zh-CN" sz="1500">
                  <a:solidFill>
                    <a:srgbClr val="000000"/>
                  </a:solidFill>
                </a:rPr>
                <a:t>F3</a:t>
              </a:r>
              <a:endParaRPr lang="en-GB" altLang="zh-CN">
                <a:latin typeface="Times New Roman" panose="02020603050405020304" pitchFamily="18" charset="0"/>
              </a:endParaRPr>
            </a:p>
          </p:txBody>
        </p:sp>
      </p:grpSp>
      <p:grpSp>
        <p:nvGrpSpPr>
          <p:cNvPr id="6" name="Group 27">
            <a:extLst>
              <a:ext uri="{FF2B5EF4-FFF2-40B4-BE49-F238E27FC236}">
                <a16:creationId xmlns:a16="http://schemas.microsoft.com/office/drawing/2014/main" id="{BD4B6AC9-53DF-41CE-A64D-58B4631A7F75}"/>
              </a:ext>
            </a:extLst>
          </p:cNvPr>
          <p:cNvGrpSpPr>
            <a:grpSpLocks/>
          </p:cNvGrpSpPr>
          <p:nvPr/>
        </p:nvGrpSpPr>
        <p:grpSpPr bwMode="auto">
          <a:xfrm>
            <a:off x="6577013" y="2227263"/>
            <a:ext cx="1071562" cy="1268412"/>
            <a:chOff x="4143" y="1403"/>
            <a:chExt cx="675" cy="799"/>
          </a:xfrm>
        </p:grpSpPr>
        <p:sp>
          <p:nvSpPr>
            <p:cNvPr id="32780" name="Freeform 28">
              <a:extLst>
                <a:ext uri="{FF2B5EF4-FFF2-40B4-BE49-F238E27FC236}">
                  <a16:creationId xmlns:a16="http://schemas.microsoft.com/office/drawing/2014/main" id="{5E911625-929E-46D4-93A9-79469280BFB9}"/>
                </a:ext>
              </a:extLst>
            </p:cNvPr>
            <p:cNvSpPr>
              <a:spLocks/>
            </p:cNvSpPr>
            <p:nvPr/>
          </p:nvSpPr>
          <p:spPr bwMode="auto">
            <a:xfrm>
              <a:off x="4143" y="1674"/>
              <a:ext cx="675" cy="528"/>
            </a:xfrm>
            <a:custGeom>
              <a:avLst/>
              <a:gdLst>
                <a:gd name="T0" fmla="*/ 223 w 675"/>
                <a:gd name="T1" fmla="*/ 246 h 528"/>
                <a:gd name="T2" fmla="*/ 269 w 675"/>
                <a:gd name="T3" fmla="*/ 241 h 528"/>
                <a:gd name="T4" fmla="*/ 293 w 675"/>
                <a:gd name="T5" fmla="*/ 200 h 528"/>
                <a:gd name="T6" fmla="*/ 293 w 675"/>
                <a:gd name="T7" fmla="*/ 125 h 528"/>
                <a:gd name="T8" fmla="*/ 315 w 675"/>
                <a:gd name="T9" fmla="*/ 92 h 528"/>
                <a:gd name="T10" fmla="*/ 361 w 675"/>
                <a:gd name="T11" fmla="*/ 62 h 528"/>
                <a:gd name="T12" fmla="*/ 458 w 675"/>
                <a:gd name="T13" fmla="*/ 11 h 528"/>
                <a:gd name="T14" fmla="*/ 521 w 675"/>
                <a:gd name="T15" fmla="*/ 0 h 528"/>
                <a:gd name="T16" fmla="*/ 572 w 675"/>
                <a:gd name="T17" fmla="*/ 22 h 528"/>
                <a:gd name="T18" fmla="*/ 618 w 675"/>
                <a:gd name="T19" fmla="*/ 80 h 528"/>
                <a:gd name="T20" fmla="*/ 659 w 675"/>
                <a:gd name="T21" fmla="*/ 149 h 528"/>
                <a:gd name="T22" fmla="*/ 675 w 675"/>
                <a:gd name="T23" fmla="*/ 217 h 528"/>
                <a:gd name="T24" fmla="*/ 670 w 675"/>
                <a:gd name="T25" fmla="*/ 270 h 528"/>
                <a:gd name="T26" fmla="*/ 624 w 675"/>
                <a:gd name="T27" fmla="*/ 303 h 528"/>
                <a:gd name="T28" fmla="*/ 534 w 675"/>
                <a:gd name="T29" fmla="*/ 344 h 528"/>
                <a:gd name="T30" fmla="*/ 499 w 675"/>
                <a:gd name="T31" fmla="*/ 371 h 528"/>
                <a:gd name="T32" fmla="*/ 499 w 675"/>
                <a:gd name="T33" fmla="*/ 406 h 528"/>
                <a:gd name="T34" fmla="*/ 526 w 675"/>
                <a:gd name="T35" fmla="*/ 452 h 528"/>
                <a:gd name="T36" fmla="*/ 534 w 675"/>
                <a:gd name="T37" fmla="*/ 476 h 528"/>
                <a:gd name="T38" fmla="*/ 504 w 675"/>
                <a:gd name="T39" fmla="*/ 482 h 528"/>
                <a:gd name="T40" fmla="*/ 442 w 675"/>
                <a:gd name="T41" fmla="*/ 463 h 528"/>
                <a:gd name="T42" fmla="*/ 326 w 675"/>
                <a:gd name="T43" fmla="*/ 425 h 528"/>
                <a:gd name="T44" fmla="*/ 263 w 675"/>
                <a:gd name="T45" fmla="*/ 417 h 528"/>
                <a:gd name="T46" fmla="*/ 212 w 675"/>
                <a:gd name="T47" fmla="*/ 441 h 528"/>
                <a:gd name="T48" fmla="*/ 114 w 675"/>
                <a:gd name="T49" fmla="*/ 515 h 528"/>
                <a:gd name="T50" fmla="*/ 79 w 675"/>
                <a:gd name="T51" fmla="*/ 528 h 528"/>
                <a:gd name="T52" fmla="*/ 46 w 675"/>
                <a:gd name="T53" fmla="*/ 504 h 528"/>
                <a:gd name="T54" fmla="*/ 5 w 675"/>
                <a:gd name="T55" fmla="*/ 412 h 528"/>
                <a:gd name="T56" fmla="*/ 11 w 675"/>
                <a:gd name="T57" fmla="*/ 344 h 528"/>
                <a:gd name="T58" fmla="*/ 57 w 675"/>
                <a:gd name="T59" fmla="*/ 287 h 528"/>
                <a:gd name="T60" fmla="*/ 103 w 675"/>
                <a:gd name="T61" fmla="*/ 257 h 528"/>
                <a:gd name="T62" fmla="*/ 155 w 675"/>
                <a:gd name="T63" fmla="*/ 252 h 528"/>
                <a:gd name="T64" fmla="*/ 193 w 675"/>
                <a:gd name="T65" fmla="*/ 252 h 528"/>
                <a:gd name="T66" fmla="*/ 212 w 675"/>
                <a:gd name="T67" fmla="*/ 246 h 5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5"/>
                <a:gd name="T103" fmla="*/ 0 h 528"/>
                <a:gd name="T104" fmla="*/ 675 w 675"/>
                <a:gd name="T105" fmla="*/ 528 h 5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5" h="528">
                  <a:moveTo>
                    <a:pt x="212" y="246"/>
                  </a:moveTo>
                  <a:lnTo>
                    <a:pt x="223" y="246"/>
                  </a:lnTo>
                  <a:lnTo>
                    <a:pt x="247" y="246"/>
                  </a:lnTo>
                  <a:lnTo>
                    <a:pt x="269" y="241"/>
                  </a:lnTo>
                  <a:lnTo>
                    <a:pt x="285" y="224"/>
                  </a:lnTo>
                  <a:lnTo>
                    <a:pt x="293" y="200"/>
                  </a:lnTo>
                  <a:lnTo>
                    <a:pt x="293" y="165"/>
                  </a:lnTo>
                  <a:lnTo>
                    <a:pt x="293" y="125"/>
                  </a:lnTo>
                  <a:lnTo>
                    <a:pt x="304" y="108"/>
                  </a:lnTo>
                  <a:lnTo>
                    <a:pt x="315" y="92"/>
                  </a:lnTo>
                  <a:lnTo>
                    <a:pt x="331" y="80"/>
                  </a:lnTo>
                  <a:lnTo>
                    <a:pt x="361" y="62"/>
                  </a:lnTo>
                  <a:lnTo>
                    <a:pt x="423" y="27"/>
                  </a:lnTo>
                  <a:lnTo>
                    <a:pt x="458" y="11"/>
                  </a:lnTo>
                  <a:lnTo>
                    <a:pt x="491" y="5"/>
                  </a:lnTo>
                  <a:lnTo>
                    <a:pt x="521" y="0"/>
                  </a:lnTo>
                  <a:lnTo>
                    <a:pt x="550" y="5"/>
                  </a:lnTo>
                  <a:lnTo>
                    <a:pt x="572" y="22"/>
                  </a:lnTo>
                  <a:lnTo>
                    <a:pt x="596" y="46"/>
                  </a:lnTo>
                  <a:lnTo>
                    <a:pt x="618" y="80"/>
                  </a:lnTo>
                  <a:lnTo>
                    <a:pt x="642" y="114"/>
                  </a:lnTo>
                  <a:lnTo>
                    <a:pt x="659" y="149"/>
                  </a:lnTo>
                  <a:lnTo>
                    <a:pt x="670" y="189"/>
                  </a:lnTo>
                  <a:lnTo>
                    <a:pt x="675" y="217"/>
                  </a:lnTo>
                  <a:lnTo>
                    <a:pt x="675" y="246"/>
                  </a:lnTo>
                  <a:lnTo>
                    <a:pt x="670" y="270"/>
                  </a:lnTo>
                  <a:lnTo>
                    <a:pt x="648" y="287"/>
                  </a:lnTo>
                  <a:lnTo>
                    <a:pt x="624" y="303"/>
                  </a:lnTo>
                  <a:lnTo>
                    <a:pt x="596" y="314"/>
                  </a:lnTo>
                  <a:lnTo>
                    <a:pt x="534" y="344"/>
                  </a:lnTo>
                  <a:lnTo>
                    <a:pt x="510" y="355"/>
                  </a:lnTo>
                  <a:lnTo>
                    <a:pt x="499" y="371"/>
                  </a:lnTo>
                  <a:lnTo>
                    <a:pt x="491" y="390"/>
                  </a:lnTo>
                  <a:lnTo>
                    <a:pt x="499" y="406"/>
                  </a:lnTo>
                  <a:lnTo>
                    <a:pt x="515" y="441"/>
                  </a:lnTo>
                  <a:lnTo>
                    <a:pt x="526" y="452"/>
                  </a:lnTo>
                  <a:lnTo>
                    <a:pt x="534" y="471"/>
                  </a:lnTo>
                  <a:lnTo>
                    <a:pt x="534" y="476"/>
                  </a:lnTo>
                  <a:lnTo>
                    <a:pt x="521" y="482"/>
                  </a:lnTo>
                  <a:lnTo>
                    <a:pt x="504" y="482"/>
                  </a:lnTo>
                  <a:lnTo>
                    <a:pt x="475" y="476"/>
                  </a:lnTo>
                  <a:lnTo>
                    <a:pt x="442" y="463"/>
                  </a:lnTo>
                  <a:lnTo>
                    <a:pt x="401" y="452"/>
                  </a:lnTo>
                  <a:lnTo>
                    <a:pt x="326" y="425"/>
                  </a:lnTo>
                  <a:lnTo>
                    <a:pt x="293" y="417"/>
                  </a:lnTo>
                  <a:lnTo>
                    <a:pt x="263" y="417"/>
                  </a:lnTo>
                  <a:lnTo>
                    <a:pt x="234" y="425"/>
                  </a:lnTo>
                  <a:lnTo>
                    <a:pt x="212" y="441"/>
                  </a:lnTo>
                  <a:lnTo>
                    <a:pt x="160" y="476"/>
                  </a:lnTo>
                  <a:lnTo>
                    <a:pt x="114" y="515"/>
                  </a:lnTo>
                  <a:lnTo>
                    <a:pt x="96" y="528"/>
                  </a:lnTo>
                  <a:lnTo>
                    <a:pt x="79" y="528"/>
                  </a:lnTo>
                  <a:lnTo>
                    <a:pt x="62" y="522"/>
                  </a:lnTo>
                  <a:lnTo>
                    <a:pt x="46" y="504"/>
                  </a:lnTo>
                  <a:lnTo>
                    <a:pt x="22" y="463"/>
                  </a:lnTo>
                  <a:lnTo>
                    <a:pt x="5" y="412"/>
                  </a:lnTo>
                  <a:lnTo>
                    <a:pt x="0" y="371"/>
                  </a:lnTo>
                  <a:lnTo>
                    <a:pt x="11" y="344"/>
                  </a:lnTo>
                  <a:lnTo>
                    <a:pt x="27" y="314"/>
                  </a:lnTo>
                  <a:lnTo>
                    <a:pt x="57" y="287"/>
                  </a:lnTo>
                  <a:lnTo>
                    <a:pt x="79" y="270"/>
                  </a:lnTo>
                  <a:lnTo>
                    <a:pt x="103" y="257"/>
                  </a:lnTo>
                  <a:lnTo>
                    <a:pt x="125" y="252"/>
                  </a:lnTo>
                  <a:lnTo>
                    <a:pt x="155" y="252"/>
                  </a:lnTo>
                  <a:lnTo>
                    <a:pt x="171" y="252"/>
                  </a:lnTo>
                  <a:lnTo>
                    <a:pt x="193" y="252"/>
                  </a:lnTo>
                  <a:lnTo>
                    <a:pt x="206" y="246"/>
                  </a:lnTo>
                  <a:lnTo>
                    <a:pt x="212" y="246"/>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81" name="Freeform 29">
              <a:extLst>
                <a:ext uri="{FF2B5EF4-FFF2-40B4-BE49-F238E27FC236}">
                  <a16:creationId xmlns:a16="http://schemas.microsoft.com/office/drawing/2014/main" id="{BA7FA7F7-97CA-49F6-B6A6-D342FE5473E1}"/>
                </a:ext>
              </a:extLst>
            </p:cNvPr>
            <p:cNvSpPr>
              <a:spLocks/>
            </p:cNvSpPr>
            <p:nvPr/>
          </p:nvSpPr>
          <p:spPr bwMode="auto">
            <a:xfrm>
              <a:off x="4143" y="1674"/>
              <a:ext cx="675" cy="528"/>
            </a:xfrm>
            <a:custGeom>
              <a:avLst/>
              <a:gdLst>
                <a:gd name="T0" fmla="*/ 223 w 675"/>
                <a:gd name="T1" fmla="*/ 246 h 528"/>
                <a:gd name="T2" fmla="*/ 269 w 675"/>
                <a:gd name="T3" fmla="*/ 241 h 528"/>
                <a:gd name="T4" fmla="*/ 293 w 675"/>
                <a:gd name="T5" fmla="*/ 200 h 528"/>
                <a:gd name="T6" fmla="*/ 293 w 675"/>
                <a:gd name="T7" fmla="*/ 125 h 528"/>
                <a:gd name="T8" fmla="*/ 315 w 675"/>
                <a:gd name="T9" fmla="*/ 92 h 528"/>
                <a:gd name="T10" fmla="*/ 361 w 675"/>
                <a:gd name="T11" fmla="*/ 62 h 528"/>
                <a:gd name="T12" fmla="*/ 458 w 675"/>
                <a:gd name="T13" fmla="*/ 11 h 528"/>
                <a:gd name="T14" fmla="*/ 521 w 675"/>
                <a:gd name="T15" fmla="*/ 0 h 528"/>
                <a:gd name="T16" fmla="*/ 572 w 675"/>
                <a:gd name="T17" fmla="*/ 22 h 528"/>
                <a:gd name="T18" fmla="*/ 618 w 675"/>
                <a:gd name="T19" fmla="*/ 80 h 528"/>
                <a:gd name="T20" fmla="*/ 659 w 675"/>
                <a:gd name="T21" fmla="*/ 149 h 528"/>
                <a:gd name="T22" fmla="*/ 675 w 675"/>
                <a:gd name="T23" fmla="*/ 217 h 528"/>
                <a:gd name="T24" fmla="*/ 670 w 675"/>
                <a:gd name="T25" fmla="*/ 270 h 528"/>
                <a:gd name="T26" fmla="*/ 624 w 675"/>
                <a:gd name="T27" fmla="*/ 303 h 528"/>
                <a:gd name="T28" fmla="*/ 534 w 675"/>
                <a:gd name="T29" fmla="*/ 344 h 528"/>
                <a:gd name="T30" fmla="*/ 499 w 675"/>
                <a:gd name="T31" fmla="*/ 371 h 528"/>
                <a:gd name="T32" fmla="*/ 499 w 675"/>
                <a:gd name="T33" fmla="*/ 406 h 528"/>
                <a:gd name="T34" fmla="*/ 526 w 675"/>
                <a:gd name="T35" fmla="*/ 452 h 528"/>
                <a:gd name="T36" fmla="*/ 534 w 675"/>
                <a:gd name="T37" fmla="*/ 476 h 528"/>
                <a:gd name="T38" fmla="*/ 504 w 675"/>
                <a:gd name="T39" fmla="*/ 482 h 528"/>
                <a:gd name="T40" fmla="*/ 442 w 675"/>
                <a:gd name="T41" fmla="*/ 463 h 528"/>
                <a:gd name="T42" fmla="*/ 326 w 675"/>
                <a:gd name="T43" fmla="*/ 425 h 528"/>
                <a:gd name="T44" fmla="*/ 263 w 675"/>
                <a:gd name="T45" fmla="*/ 417 h 528"/>
                <a:gd name="T46" fmla="*/ 212 w 675"/>
                <a:gd name="T47" fmla="*/ 441 h 528"/>
                <a:gd name="T48" fmla="*/ 114 w 675"/>
                <a:gd name="T49" fmla="*/ 515 h 528"/>
                <a:gd name="T50" fmla="*/ 79 w 675"/>
                <a:gd name="T51" fmla="*/ 528 h 528"/>
                <a:gd name="T52" fmla="*/ 46 w 675"/>
                <a:gd name="T53" fmla="*/ 504 h 528"/>
                <a:gd name="T54" fmla="*/ 5 w 675"/>
                <a:gd name="T55" fmla="*/ 412 h 528"/>
                <a:gd name="T56" fmla="*/ 11 w 675"/>
                <a:gd name="T57" fmla="*/ 344 h 528"/>
                <a:gd name="T58" fmla="*/ 57 w 675"/>
                <a:gd name="T59" fmla="*/ 287 h 528"/>
                <a:gd name="T60" fmla="*/ 103 w 675"/>
                <a:gd name="T61" fmla="*/ 257 h 528"/>
                <a:gd name="T62" fmla="*/ 155 w 675"/>
                <a:gd name="T63" fmla="*/ 252 h 528"/>
                <a:gd name="T64" fmla="*/ 193 w 675"/>
                <a:gd name="T65" fmla="*/ 252 h 5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5"/>
                <a:gd name="T100" fmla="*/ 0 h 528"/>
                <a:gd name="T101" fmla="*/ 675 w 675"/>
                <a:gd name="T102" fmla="*/ 528 h 5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5" h="528">
                  <a:moveTo>
                    <a:pt x="212" y="246"/>
                  </a:moveTo>
                  <a:lnTo>
                    <a:pt x="223" y="246"/>
                  </a:lnTo>
                  <a:lnTo>
                    <a:pt x="247" y="246"/>
                  </a:lnTo>
                  <a:lnTo>
                    <a:pt x="269" y="241"/>
                  </a:lnTo>
                  <a:lnTo>
                    <a:pt x="285" y="224"/>
                  </a:lnTo>
                  <a:lnTo>
                    <a:pt x="293" y="200"/>
                  </a:lnTo>
                  <a:lnTo>
                    <a:pt x="293" y="165"/>
                  </a:lnTo>
                  <a:lnTo>
                    <a:pt x="293" y="125"/>
                  </a:lnTo>
                  <a:lnTo>
                    <a:pt x="304" y="108"/>
                  </a:lnTo>
                  <a:lnTo>
                    <a:pt x="315" y="92"/>
                  </a:lnTo>
                  <a:lnTo>
                    <a:pt x="331" y="80"/>
                  </a:lnTo>
                  <a:lnTo>
                    <a:pt x="361" y="62"/>
                  </a:lnTo>
                  <a:lnTo>
                    <a:pt x="423" y="27"/>
                  </a:lnTo>
                  <a:lnTo>
                    <a:pt x="458" y="11"/>
                  </a:lnTo>
                  <a:lnTo>
                    <a:pt x="491" y="5"/>
                  </a:lnTo>
                  <a:lnTo>
                    <a:pt x="521" y="0"/>
                  </a:lnTo>
                  <a:lnTo>
                    <a:pt x="550" y="5"/>
                  </a:lnTo>
                  <a:lnTo>
                    <a:pt x="572" y="22"/>
                  </a:lnTo>
                  <a:lnTo>
                    <a:pt x="596" y="46"/>
                  </a:lnTo>
                  <a:lnTo>
                    <a:pt x="618" y="80"/>
                  </a:lnTo>
                  <a:lnTo>
                    <a:pt x="642" y="114"/>
                  </a:lnTo>
                  <a:lnTo>
                    <a:pt x="659" y="149"/>
                  </a:lnTo>
                  <a:lnTo>
                    <a:pt x="670" y="189"/>
                  </a:lnTo>
                  <a:lnTo>
                    <a:pt x="675" y="217"/>
                  </a:lnTo>
                  <a:lnTo>
                    <a:pt x="675" y="246"/>
                  </a:lnTo>
                  <a:lnTo>
                    <a:pt x="670" y="270"/>
                  </a:lnTo>
                  <a:lnTo>
                    <a:pt x="648" y="287"/>
                  </a:lnTo>
                  <a:lnTo>
                    <a:pt x="624" y="303"/>
                  </a:lnTo>
                  <a:lnTo>
                    <a:pt x="596" y="314"/>
                  </a:lnTo>
                  <a:lnTo>
                    <a:pt x="534" y="344"/>
                  </a:lnTo>
                  <a:lnTo>
                    <a:pt x="510" y="355"/>
                  </a:lnTo>
                  <a:lnTo>
                    <a:pt x="499" y="371"/>
                  </a:lnTo>
                  <a:lnTo>
                    <a:pt x="491" y="390"/>
                  </a:lnTo>
                  <a:lnTo>
                    <a:pt x="499" y="406"/>
                  </a:lnTo>
                  <a:lnTo>
                    <a:pt x="515" y="441"/>
                  </a:lnTo>
                  <a:lnTo>
                    <a:pt x="526" y="452"/>
                  </a:lnTo>
                  <a:lnTo>
                    <a:pt x="534" y="471"/>
                  </a:lnTo>
                  <a:lnTo>
                    <a:pt x="534" y="476"/>
                  </a:lnTo>
                  <a:lnTo>
                    <a:pt x="521" y="482"/>
                  </a:lnTo>
                  <a:lnTo>
                    <a:pt x="504" y="482"/>
                  </a:lnTo>
                  <a:lnTo>
                    <a:pt x="475" y="476"/>
                  </a:lnTo>
                  <a:lnTo>
                    <a:pt x="442" y="463"/>
                  </a:lnTo>
                  <a:lnTo>
                    <a:pt x="401" y="452"/>
                  </a:lnTo>
                  <a:lnTo>
                    <a:pt x="326" y="425"/>
                  </a:lnTo>
                  <a:lnTo>
                    <a:pt x="293" y="417"/>
                  </a:lnTo>
                  <a:lnTo>
                    <a:pt x="263" y="417"/>
                  </a:lnTo>
                  <a:lnTo>
                    <a:pt x="234" y="425"/>
                  </a:lnTo>
                  <a:lnTo>
                    <a:pt x="212" y="441"/>
                  </a:lnTo>
                  <a:lnTo>
                    <a:pt x="160" y="476"/>
                  </a:lnTo>
                  <a:lnTo>
                    <a:pt x="114" y="515"/>
                  </a:lnTo>
                  <a:lnTo>
                    <a:pt x="96" y="528"/>
                  </a:lnTo>
                  <a:lnTo>
                    <a:pt x="79" y="528"/>
                  </a:lnTo>
                  <a:lnTo>
                    <a:pt x="62" y="522"/>
                  </a:lnTo>
                  <a:lnTo>
                    <a:pt x="46" y="504"/>
                  </a:lnTo>
                  <a:lnTo>
                    <a:pt x="22" y="463"/>
                  </a:lnTo>
                  <a:lnTo>
                    <a:pt x="5" y="412"/>
                  </a:lnTo>
                  <a:lnTo>
                    <a:pt x="0" y="371"/>
                  </a:lnTo>
                  <a:lnTo>
                    <a:pt x="11" y="344"/>
                  </a:lnTo>
                  <a:lnTo>
                    <a:pt x="27" y="314"/>
                  </a:lnTo>
                  <a:lnTo>
                    <a:pt x="57" y="287"/>
                  </a:lnTo>
                  <a:lnTo>
                    <a:pt x="79" y="270"/>
                  </a:lnTo>
                  <a:lnTo>
                    <a:pt x="103" y="257"/>
                  </a:lnTo>
                  <a:lnTo>
                    <a:pt x="125" y="252"/>
                  </a:lnTo>
                  <a:lnTo>
                    <a:pt x="155" y="252"/>
                  </a:lnTo>
                  <a:lnTo>
                    <a:pt x="171" y="252"/>
                  </a:lnTo>
                  <a:lnTo>
                    <a:pt x="193" y="252"/>
                  </a:lnTo>
                  <a:lnTo>
                    <a:pt x="206" y="24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82" name="Oval 30">
              <a:extLst>
                <a:ext uri="{FF2B5EF4-FFF2-40B4-BE49-F238E27FC236}">
                  <a16:creationId xmlns:a16="http://schemas.microsoft.com/office/drawing/2014/main" id="{9A914A7A-7C0B-4981-BC07-65C3B3228562}"/>
                </a:ext>
              </a:extLst>
            </p:cNvPr>
            <p:cNvSpPr>
              <a:spLocks noChangeArrowheads="1"/>
            </p:cNvSpPr>
            <p:nvPr/>
          </p:nvSpPr>
          <p:spPr bwMode="auto">
            <a:xfrm>
              <a:off x="4631" y="1852"/>
              <a:ext cx="48" cy="48"/>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83" name="Rectangle 31">
              <a:extLst>
                <a:ext uri="{FF2B5EF4-FFF2-40B4-BE49-F238E27FC236}">
                  <a16:creationId xmlns:a16="http://schemas.microsoft.com/office/drawing/2014/main" id="{724C67DF-F79B-426F-919C-45906B7A3661}"/>
                </a:ext>
              </a:extLst>
            </p:cNvPr>
            <p:cNvSpPr>
              <a:spLocks noChangeArrowheads="1"/>
            </p:cNvSpPr>
            <p:nvPr/>
          </p:nvSpPr>
          <p:spPr bwMode="auto">
            <a:xfrm>
              <a:off x="4395" y="1403"/>
              <a:ext cx="26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84" name="Rectangle 32">
              <a:extLst>
                <a:ext uri="{FF2B5EF4-FFF2-40B4-BE49-F238E27FC236}">
                  <a16:creationId xmlns:a16="http://schemas.microsoft.com/office/drawing/2014/main" id="{0867316C-EEAF-4CFF-9F86-AE040234931F}"/>
                </a:ext>
              </a:extLst>
            </p:cNvPr>
            <p:cNvSpPr>
              <a:spLocks noChangeArrowheads="1"/>
            </p:cNvSpPr>
            <p:nvPr/>
          </p:nvSpPr>
          <p:spPr bwMode="auto">
            <a:xfrm>
              <a:off x="4452" y="1444"/>
              <a:ext cx="19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85" name="Rectangle 33">
              <a:extLst>
                <a:ext uri="{FF2B5EF4-FFF2-40B4-BE49-F238E27FC236}">
                  <a16:creationId xmlns:a16="http://schemas.microsoft.com/office/drawing/2014/main" id="{1068C182-25B3-4585-A2BC-D669E530A5B6}"/>
                </a:ext>
              </a:extLst>
            </p:cNvPr>
            <p:cNvSpPr>
              <a:spLocks noChangeArrowheads="1"/>
            </p:cNvSpPr>
            <p:nvPr/>
          </p:nvSpPr>
          <p:spPr bwMode="auto">
            <a:xfrm>
              <a:off x="4452" y="1445"/>
              <a:ext cx="13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GB" altLang="zh-CN" sz="1500">
                  <a:solidFill>
                    <a:srgbClr val="000000"/>
                  </a:solidFill>
                </a:rPr>
                <a:t>F4</a:t>
              </a:r>
              <a:endParaRPr lang="en-GB" altLang="zh-CN">
                <a:latin typeface="Times New Roman" panose="02020603050405020304" pitchFamily="18" charset="0"/>
              </a:endParaRPr>
            </a:p>
          </p:txBody>
        </p:sp>
      </p:grpSp>
      <p:grpSp>
        <p:nvGrpSpPr>
          <p:cNvPr id="32776" name="Group 34">
            <a:extLst>
              <a:ext uri="{FF2B5EF4-FFF2-40B4-BE49-F238E27FC236}">
                <a16:creationId xmlns:a16="http://schemas.microsoft.com/office/drawing/2014/main" id="{A12208A5-EB22-40D7-9F4E-45715B645454}"/>
              </a:ext>
            </a:extLst>
          </p:cNvPr>
          <p:cNvGrpSpPr>
            <a:grpSpLocks/>
          </p:cNvGrpSpPr>
          <p:nvPr/>
        </p:nvGrpSpPr>
        <p:grpSpPr bwMode="auto">
          <a:xfrm>
            <a:off x="1962150" y="3714750"/>
            <a:ext cx="5445125" cy="188913"/>
            <a:chOff x="1236" y="2340"/>
            <a:chExt cx="3430" cy="119"/>
          </a:xfrm>
        </p:grpSpPr>
        <p:sp>
          <p:nvSpPr>
            <p:cNvPr id="32778" name="Line 35">
              <a:extLst>
                <a:ext uri="{FF2B5EF4-FFF2-40B4-BE49-F238E27FC236}">
                  <a16:creationId xmlns:a16="http://schemas.microsoft.com/office/drawing/2014/main" id="{54D3A477-C9FD-458C-B232-F5019B196C94}"/>
                </a:ext>
              </a:extLst>
            </p:cNvPr>
            <p:cNvSpPr>
              <a:spLocks noChangeShapeType="1"/>
            </p:cNvSpPr>
            <p:nvPr/>
          </p:nvSpPr>
          <p:spPr bwMode="auto">
            <a:xfrm>
              <a:off x="1236" y="2398"/>
              <a:ext cx="3314" cy="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Freeform 36">
              <a:extLst>
                <a:ext uri="{FF2B5EF4-FFF2-40B4-BE49-F238E27FC236}">
                  <a16:creationId xmlns:a16="http://schemas.microsoft.com/office/drawing/2014/main" id="{64AD7E5D-78B3-41D3-BDDB-4984D975A13C}"/>
                </a:ext>
              </a:extLst>
            </p:cNvPr>
            <p:cNvSpPr>
              <a:spLocks/>
            </p:cNvSpPr>
            <p:nvPr/>
          </p:nvSpPr>
          <p:spPr bwMode="auto">
            <a:xfrm>
              <a:off x="4546" y="2340"/>
              <a:ext cx="120" cy="119"/>
            </a:xfrm>
            <a:custGeom>
              <a:avLst/>
              <a:gdLst>
                <a:gd name="T0" fmla="*/ 0 w 120"/>
                <a:gd name="T1" fmla="*/ 119 h 119"/>
                <a:gd name="T2" fmla="*/ 120 w 120"/>
                <a:gd name="T3" fmla="*/ 58 h 119"/>
                <a:gd name="T4" fmla="*/ 0 w 120"/>
                <a:gd name="T5" fmla="*/ 0 h 119"/>
                <a:gd name="T6" fmla="*/ 0 w 120"/>
                <a:gd name="T7" fmla="*/ 119 h 119"/>
                <a:gd name="T8" fmla="*/ 0 60000 65536"/>
                <a:gd name="T9" fmla="*/ 0 60000 65536"/>
                <a:gd name="T10" fmla="*/ 0 60000 65536"/>
                <a:gd name="T11" fmla="*/ 0 60000 65536"/>
                <a:gd name="T12" fmla="*/ 0 w 120"/>
                <a:gd name="T13" fmla="*/ 0 h 119"/>
                <a:gd name="T14" fmla="*/ 120 w 120"/>
                <a:gd name="T15" fmla="*/ 119 h 119"/>
              </a:gdLst>
              <a:ahLst/>
              <a:cxnLst>
                <a:cxn ang="T8">
                  <a:pos x="T0" y="T1"/>
                </a:cxn>
                <a:cxn ang="T9">
                  <a:pos x="T2" y="T3"/>
                </a:cxn>
                <a:cxn ang="T10">
                  <a:pos x="T4" y="T5"/>
                </a:cxn>
                <a:cxn ang="T11">
                  <a:pos x="T6" y="T7"/>
                </a:cxn>
              </a:cxnLst>
              <a:rect l="T12" t="T13" r="T14" b="T15"/>
              <a:pathLst>
                <a:path w="120" h="119">
                  <a:moveTo>
                    <a:pt x="0" y="119"/>
                  </a:moveTo>
                  <a:lnTo>
                    <a:pt x="120" y="58"/>
                  </a:lnTo>
                  <a:lnTo>
                    <a:pt x="0" y="0"/>
                  </a:lnTo>
                  <a:lnTo>
                    <a:pt x="0" y="119"/>
                  </a:lnTo>
                  <a:close/>
                </a:path>
              </a:pathLst>
            </a:custGeom>
            <a:solidFill>
              <a:srgbClr val="FF0000"/>
            </a:solidFill>
            <a:ln w="38100">
              <a:solidFill>
                <a:srgbClr val="FF0000"/>
              </a:solidFill>
              <a:round/>
              <a:headEnd/>
              <a:tailEnd/>
            </a:ln>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2777" name="Text Box 37">
            <a:extLst>
              <a:ext uri="{FF2B5EF4-FFF2-40B4-BE49-F238E27FC236}">
                <a16:creationId xmlns:a16="http://schemas.microsoft.com/office/drawing/2014/main" id="{2F719CFA-C0B3-4A53-9AD5-1AEDB160AA6A}"/>
              </a:ext>
            </a:extLst>
          </p:cNvPr>
          <p:cNvSpPr txBox="1">
            <a:spLocks noChangeArrowheads="1"/>
          </p:cNvSpPr>
          <p:nvPr/>
        </p:nvSpPr>
        <p:spPr bwMode="auto">
          <a:xfrm>
            <a:off x="4211638" y="5475288"/>
            <a:ext cx="881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a:ea typeface="黑体" panose="02010609060101010101" pitchFamily="49" charset="-122"/>
              </a:rPr>
              <a:t>摄像机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Text Box 3">
            <a:extLst>
              <a:ext uri="{FF2B5EF4-FFF2-40B4-BE49-F238E27FC236}">
                <a16:creationId xmlns:a16="http://schemas.microsoft.com/office/drawing/2014/main" id="{2ACAB011-892A-4036-8EDB-506CFE6BBCE2}"/>
              </a:ext>
            </a:extLst>
          </p:cNvPr>
          <p:cNvSpPr txBox="1">
            <a:spLocks noChangeArrowheads="1"/>
          </p:cNvSpPr>
          <p:nvPr/>
        </p:nvSpPr>
        <p:spPr bwMode="auto">
          <a:xfrm>
            <a:off x="533400" y="898525"/>
            <a:ext cx="2514600" cy="396875"/>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 </a:t>
            </a:r>
            <a:r>
              <a:rPr kumimoji="1" lang="zh-CN" altLang="en-US" sz="2000" b="1" dirty="0">
                <a:effectLst>
                  <a:outerShdw blurRad="38100" dist="38100" dir="2700000" algn="tl">
                    <a:srgbClr val="C0C0C0"/>
                  </a:outerShdw>
                </a:effectLst>
                <a:latin typeface="Times New Roman" pitchFamily="18" charset="0"/>
              </a:rPr>
              <a:t>动画的时间特性</a:t>
            </a:r>
          </a:p>
        </p:txBody>
      </p:sp>
      <p:sp>
        <p:nvSpPr>
          <p:cNvPr id="156676" name="Text Box 4">
            <a:extLst>
              <a:ext uri="{FF2B5EF4-FFF2-40B4-BE49-F238E27FC236}">
                <a16:creationId xmlns:a16="http://schemas.microsoft.com/office/drawing/2014/main" id="{0FAAE3EB-297C-46FB-BA7D-C9551B160480}"/>
              </a:ext>
            </a:extLst>
          </p:cNvPr>
          <p:cNvSpPr txBox="1">
            <a:spLocks noChangeArrowheads="1"/>
          </p:cNvSpPr>
          <p:nvPr/>
        </p:nvSpPr>
        <p:spPr bwMode="auto">
          <a:xfrm>
            <a:off x="838200" y="1568450"/>
            <a:ext cx="4800600" cy="400050"/>
          </a:xfrm>
          <a:prstGeom prst="rect">
            <a:avLst/>
          </a:prstGeom>
          <a:noFill/>
          <a:ln w="9525">
            <a:noFill/>
            <a:miter lim="800000"/>
            <a:headEnd/>
            <a:tailEnd/>
          </a:ln>
          <a:effectLst/>
        </p:spPr>
        <p:txBody>
          <a:bodyPr lIns="91429" tIns="45714" rIns="91429" bIns="45714">
            <a:spAutoFit/>
          </a:bodyPr>
          <a:lstStyle/>
          <a:p>
            <a:pPr>
              <a:spcBef>
                <a:spcPct val="30000"/>
              </a:spcBef>
              <a:defRPr/>
            </a:pPr>
            <a:r>
              <a:rPr kumimoji="1" lang="en-US" altLang="zh-CN" sz="2000" b="1" dirty="0">
                <a:effectLst>
                  <a:outerShdw blurRad="38100" dist="38100" dir="2700000" algn="tl">
                    <a:srgbClr val="C0C0C0"/>
                  </a:outerShdw>
                </a:effectLst>
                <a:latin typeface="Times New Roman" pitchFamily="18" charset="0"/>
              </a:rPr>
              <a:t>(1) </a:t>
            </a:r>
            <a:r>
              <a:rPr kumimoji="1" lang="zh-CN" altLang="en-US" sz="2000" b="1" dirty="0">
                <a:effectLst>
                  <a:outerShdw blurRad="38100" dist="38100" dir="2700000" algn="tl">
                    <a:srgbClr val="C0C0C0"/>
                  </a:outerShdw>
                </a:effectLst>
                <a:latin typeface="Times New Roman" pitchFamily="18" charset="0"/>
              </a:rPr>
              <a:t>动作的发展按照时间发生的顺序进行</a:t>
            </a:r>
          </a:p>
        </p:txBody>
      </p:sp>
      <p:sp>
        <p:nvSpPr>
          <p:cNvPr id="156677" name="Text Box 5">
            <a:extLst>
              <a:ext uri="{FF2B5EF4-FFF2-40B4-BE49-F238E27FC236}">
                <a16:creationId xmlns:a16="http://schemas.microsoft.com/office/drawing/2014/main" id="{CBDA8681-FC1E-4459-BB76-46515040C1F6}"/>
              </a:ext>
            </a:extLst>
          </p:cNvPr>
          <p:cNvSpPr txBox="1">
            <a:spLocks noChangeArrowheads="1"/>
          </p:cNvSpPr>
          <p:nvPr/>
        </p:nvSpPr>
        <p:spPr bwMode="auto">
          <a:xfrm>
            <a:off x="838200" y="2057400"/>
            <a:ext cx="3810000" cy="400050"/>
          </a:xfrm>
          <a:prstGeom prst="rect">
            <a:avLst/>
          </a:prstGeom>
          <a:noFill/>
          <a:ln w="9525">
            <a:noFill/>
            <a:miter lim="800000"/>
            <a:headEnd/>
            <a:tailEnd/>
          </a:ln>
          <a:effectLst/>
        </p:spPr>
        <p:txBody>
          <a:bodyPr lIns="91429" tIns="45714" rIns="91429" bIns="45714">
            <a:spAutoFit/>
          </a:bodyPr>
          <a:lstStyle/>
          <a:p>
            <a:pPr>
              <a:spcBef>
                <a:spcPct val="30000"/>
              </a:spcBef>
              <a:defRPr/>
            </a:pPr>
            <a:r>
              <a:rPr kumimoji="1" lang="en-US" altLang="zh-CN" sz="2000" b="1" dirty="0">
                <a:effectLst>
                  <a:outerShdw blurRad="38100" dist="38100" dir="2700000" algn="tl">
                    <a:srgbClr val="C0C0C0"/>
                  </a:outerShdw>
                </a:effectLst>
                <a:latin typeface="Times New Roman" pitchFamily="18" charset="0"/>
              </a:rPr>
              <a:t>(2) </a:t>
            </a:r>
            <a:r>
              <a:rPr kumimoji="1" lang="zh-CN" altLang="en-US" sz="2000" b="1" dirty="0">
                <a:effectLst>
                  <a:outerShdw blurRad="38100" dist="38100" dir="2700000" algn="tl">
                    <a:srgbClr val="C0C0C0"/>
                  </a:outerShdw>
                </a:effectLst>
                <a:latin typeface="Times New Roman" pitchFamily="18" charset="0"/>
              </a:rPr>
              <a:t>与自然现象一致的运动节奏</a:t>
            </a:r>
          </a:p>
        </p:txBody>
      </p:sp>
      <p:sp>
        <p:nvSpPr>
          <p:cNvPr id="156678" name="Text Box 6">
            <a:extLst>
              <a:ext uri="{FF2B5EF4-FFF2-40B4-BE49-F238E27FC236}">
                <a16:creationId xmlns:a16="http://schemas.microsoft.com/office/drawing/2014/main" id="{4F3F7C49-8D30-43BE-A753-6DB1AF0AFF4A}"/>
              </a:ext>
            </a:extLst>
          </p:cNvPr>
          <p:cNvSpPr txBox="1">
            <a:spLocks noChangeArrowheads="1"/>
          </p:cNvSpPr>
          <p:nvPr/>
        </p:nvSpPr>
        <p:spPr bwMode="auto">
          <a:xfrm>
            <a:off x="838200" y="2574925"/>
            <a:ext cx="4114800" cy="400050"/>
          </a:xfrm>
          <a:prstGeom prst="rect">
            <a:avLst/>
          </a:prstGeom>
          <a:noFill/>
          <a:ln w="9525">
            <a:noFill/>
            <a:miter lim="800000"/>
            <a:headEnd/>
            <a:tailEnd/>
          </a:ln>
          <a:effectLst/>
        </p:spPr>
        <p:txBody>
          <a:bodyPr lIns="91429" tIns="45714" rIns="91429" bIns="45714">
            <a:spAutoFit/>
          </a:bodyPr>
          <a:lstStyle/>
          <a:p>
            <a:pPr>
              <a:spcBef>
                <a:spcPct val="30000"/>
              </a:spcBef>
              <a:defRPr/>
            </a:pPr>
            <a:r>
              <a:rPr kumimoji="1" lang="en-US" altLang="zh-CN" sz="2000" b="1" dirty="0">
                <a:effectLst>
                  <a:outerShdw blurRad="38100" dist="38100" dir="2700000" algn="tl">
                    <a:srgbClr val="C0C0C0"/>
                  </a:outerShdw>
                </a:effectLst>
                <a:latin typeface="Times New Roman" pitchFamily="18" charset="0"/>
              </a:rPr>
              <a:t>(3) </a:t>
            </a:r>
            <a:r>
              <a:rPr kumimoji="1" lang="zh-CN" altLang="en-US" sz="2000" b="1" dirty="0">
                <a:effectLst>
                  <a:outerShdw blurRad="38100" dist="38100" dir="2700000" algn="tl">
                    <a:srgbClr val="C0C0C0"/>
                  </a:outerShdw>
                </a:effectLst>
                <a:latin typeface="Times New Roman" pitchFamily="18" charset="0"/>
              </a:rPr>
              <a:t>遵守自然规律，可有限的夸张</a:t>
            </a:r>
          </a:p>
        </p:txBody>
      </p:sp>
      <p:sp>
        <p:nvSpPr>
          <p:cNvPr id="156679" name="Rectangle 7">
            <a:extLst>
              <a:ext uri="{FF2B5EF4-FFF2-40B4-BE49-F238E27FC236}">
                <a16:creationId xmlns:a16="http://schemas.microsoft.com/office/drawing/2014/main" id="{305A35C2-B8E0-4324-8349-F26CF35DCEF6}"/>
              </a:ext>
            </a:extLst>
          </p:cNvPr>
          <p:cNvSpPr>
            <a:spLocks noGrp="1" noChangeArrowheads="1"/>
          </p:cNvSpPr>
          <p:nvPr>
            <p:ph type="title"/>
          </p:nvPr>
        </p:nvSpPr>
        <p:spPr>
          <a:xfrm>
            <a:off x="798513" y="50800"/>
            <a:ext cx="8262937" cy="646113"/>
          </a:xfrm>
          <a:ln/>
        </p:spPr>
        <p:txBody>
          <a:bodyPr anchor="t"/>
          <a:lstStyle/>
          <a:p>
            <a:pPr eaLnBrk="1" hangingPunct="1">
              <a:spcBef>
                <a:spcPct val="50000"/>
              </a:spcBef>
              <a:defRPr/>
            </a:pPr>
            <a:r>
              <a:rPr lang="zh-CN" altLang="en-US" sz="3600" dirty="0">
                <a:effectLst>
                  <a:outerShdw blurRad="38100" dist="38100" dir="2700000" algn="tl">
                    <a:srgbClr val="C0C0C0"/>
                  </a:outerShdw>
                </a:effectLst>
              </a:rPr>
              <a:t>动画时间与节奏的掌握</a:t>
            </a:r>
          </a:p>
        </p:txBody>
      </p:sp>
      <p:sp>
        <p:nvSpPr>
          <p:cNvPr id="2056" name="Line 9">
            <a:extLst>
              <a:ext uri="{FF2B5EF4-FFF2-40B4-BE49-F238E27FC236}">
                <a16:creationId xmlns:a16="http://schemas.microsoft.com/office/drawing/2014/main" id="{D78B1FCB-AA73-450B-AA05-1FC83D46620B}"/>
              </a:ext>
            </a:extLst>
          </p:cNvPr>
          <p:cNvSpPr>
            <a:spLocks noChangeShapeType="1"/>
          </p:cNvSpPr>
          <p:nvPr/>
        </p:nvSpPr>
        <p:spPr bwMode="auto">
          <a:xfrm>
            <a:off x="609600" y="1279525"/>
            <a:ext cx="2133600"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zh-CN" altLang="en-US"/>
          </a:p>
        </p:txBody>
      </p:sp>
      <p:grpSp>
        <p:nvGrpSpPr>
          <p:cNvPr id="2" name="Group 10">
            <a:extLst>
              <a:ext uri="{FF2B5EF4-FFF2-40B4-BE49-F238E27FC236}">
                <a16:creationId xmlns:a16="http://schemas.microsoft.com/office/drawing/2014/main" id="{B17363A5-8050-4A93-BEA5-3DFD0430EE10}"/>
              </a:ext>
            </a:extLst>
          </p:cNvPr>
          <p:cNvGrpSpPr>
            <a:grpSpLocks/>
          </p:cNvGrpSpPr>
          <p:nvPr/>
        </p:nvGrpSpPr>
        <p:grpSpPr bwMode="auto">
          <a:xfrm>
            <a:off x="6762750" y="3810000"/>
            <a:ext cx="1238250" cy="1143000"/>
            <a:chOff x="4944" y="2688"/>
            <a:chExt cx="624" cy="576"/>
          </a:xfrm>
        </p:grpSpPr>
        <p:sp>
          <p:nvSpPr>
            <p:cNvPr id="2103" name="Rectangle 11">
              <a:extLst>
                <a:ext uri="{FF2B5EF4-FFF2-40B4-BE49-F238E27FC236}">
                  <a16:creationId xmlns:a16="http://schemas.microsoft.com/office/drawing/2014/main" id="{4CE7F272-180C-43A4-A8F2-BADD22086AFF}"/>
                </a:ext>
              </a:extLst>
            </p:cNvPr>
            <p:cNvSpPr>
              <a:spLocks noChangeArrowheads="1"/>
            </p:cNvSpPr>
            <p:nvPr/>
          </p:nvSpPr>
          <p:spPr bwMode="auto">
            <a:xfrm>
              <a:off x="4944" y="2688"/>
              <a:ext cx="624" cy="576"/>
            </a:xfrm>
            <a:prstGeom prst="rect">
              <a:avLst/>
            </a:prstGeom>
            <a:solidFill>
              <a:schemeClr val="tx1"/>
            </a:solidFill>
            <a:ln w="9525">
              <a:solidFill>
                <a:schemeClr val="hlink"/>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104" name="Picture 12" descr="boll">
              <a:extLst>
                <a:ext uri="{FF2B5EF4-FFF2-40B4-BE49-F238E27FC236}">
                  <a16:creationId xmlns:a16="http://schemas.microsoft.com/office/drawing/2014/main" id="{953B07BA-4530-4D40-8957-C1FACF17AD4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44" y="2688"/>
              <a:ext cx="612"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6693" name="Text Box 21">
            <a:extLst>
              <a:ext uri="{FF2B5EF4-FFF2-40B4-BE49-F238E27FC236}">
                <a16:creationId xmlns:a16="http://schemas.microsoft.com/office/drawing/2014/main" id="{20E3890F-C183-49A8-A5F8-823C66617E25}"/>
              </a:ext>
            </a:extLst>
          </p:cNvPr>
          <p:cNvSpPr txBox="1">
            <a:spLocks noChangeArrowheads="1"/>
          </p:cNvSpPr>
          <p:nvPr/>
        </p:nvSpPr>
        <p:spPr bwMode="auto">
          <a:xfrm>
            <a:off x="533400" y="3429000"/>
            <a:ext cx="2514600" cy="396875"/>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 </a:t>
            </a:r>
            <a:r>
              <a:rPr kumimoji="1" lang="zh-CN" altLang="en-US" sz="2000" b="1" dirty="0">
                <a:effectLst>
                  <a:outerShdw blurRad="38100" dist="38100" dir="2700000" algn="tl">
                    <a:srgbClr val="C0C0C0"/>
                  </a:outerShdw>
                </a:effectLst>
                <a:latin typeface="Times New Roman" pitchFamily="18" charset="0"/>
              </a:rPr>
              <a:t>动画的节奏掌握</a:t>
            </a:r>
          </a:p>
        </p:txBody>
      </p:sp>
      <p:sp>
        <p:nvSpPr>
          <p:cNvPr id="156694" name="Text Box 22">
            <a:extLst>
              <a:ext uri="{FF2B5EF4-FFF2-40B4-BE49-F238E27FC236}">
                <a16:creationId xmlns:a16="http://schemas.microsoft.com/office/drawing/2014/main" id="{AB30BF6E-AE24-42B5-A2E3-8C5381D53D09}"/>
              </a:ext>
            </a:extLst>
          </p:cNvPr>
          <p:cNvSpPr txBox="1">
            <a:spLocks noChangeArrowheads="1"/>
          </p:cNvSpPr>
          <p:nvPr/>
        </p:nvSpPr>
        <p:spPr bwMode="auto">
          <a:xfrm>
            <a:off x="838200" y="4022725"/>
            <a:ext cx="5246688" cy="400050"/>
          </a:xfrm>
          <a:prstGeom prst="rect">
            <a:avLst/>
          </a:prstGeom>
          <a:noFill/>
          <a:ln w="9525">
            <a:noFill/>
            <a:miter lim="800000"/>
            <a:headEnd/>
            <a:tailEnd/>
          </a:ln>
          <a:effectLst/>
        </p:spPr>
        <p:txBody>
          <a:bodyPr lIns="91429" tIns="45714" rIns="91429" bIns="45714">
            <a:spAutoFit/>
          </a:bodyPr>
          <a:lstStyle/>
          <a:p>
            <a:pPr>
              <a:spcBef>
                <a:spcPct val="30000"/>
              </a:spcBef>
              <a:defRPr/>
            </a:pPr>
            <a:r>
              <a:rPr kumimoji="1" lang="en-US" altLang="zh-CN" sz="2000" b="1" dirty="0">
                <a:effectLst>
                  <a:outerShdw blurRad="38100" dist="38100" dir="2700000" algn="tl">
                    <a:srgbClr val="C0C0C0"/>
                  </a:outerShdw>
                </a:effectLst>
                <a:latin typeface="Times New Roman" pitchFamily="18" charset="0"/>
              </a:rPr>
              <a:t>(1) </a:t>
            </a:r>
            <a:r>
              <a:rPr kumimoji="1" lang="zh-CN" altLang="en-US" sz="2000" b="1" dirty="0">
                <a:effectLst>
                  <a:outerShdw blurRad="38100" dist="38100" dir="2700000" algn="tl">
                    <a:srgbClr val="C0C0C0"/>
                  </a:outerShdw>
                </a:effectLst>
                <a:latin typeface="Times New Roman" pitchFamily="18" charset="0"/>
              </a:rPr>
              <a:t>利用各帧之间物体的位置差控制动画节奏</a:t>
            </a:r>
          </a:p>
        </p:txBody>
      </p:sp>
      <p:sp>
        <p:nvSpPr>
          <p:cNvPr id="156695" name="Text Box 23">
            <a:extLst>
              <a:ext uri="{FF2B5EF4-FFF2-40B4-BE49-F238E27FC236}">
                <a16:creationId xmlns:a16="http://schemas.microsoft.com/office/drawing/2014/main" id="{01B70241-C4D0-4322-A8C2-9A1EB0C9EAEB}"/>
              </a:ext>
            </a:extLst>
          </p:cNvPr>
          <p:cNvSpPr txBox="1">
            <a:spLocks noChangeArrowheads="1"/>
          </p:cNvSpPr>
          <p:nvPr/>
        </p:nvSpPr>
        <p:spPr bwMode="auto">
          <a:xfrm>
            <a:off x="838200" y="4495800"/>
            <a:ext cx="5410200" cy="400050"/>
          </a:xfrm>
          <a:prstGeom prst="rect">
            <a:avLst/>
          </a:prstGeom>
          <a:noFill/>
          <a:ln w="9525">
            <a:noFill/>
            <a:miter lim="800000"/>
            <a:headEnd/>
            <a:tailEnd/>
          </a:ln>
          <a:effectLst/>
        </p:spPr>
        <p:txBody>
          <a:bodyPr lIns="91429" tIns="45714" rIns="91429" bIns="45714">
            <a:spAutoFit/>
          </a:bodyPr>
          <a:lstStyle/>
          <a:p>
            <a:pPr>
              <a:spcBef>
                <a:spcPct val="30000"/>
              </a:spcBef>
              <a:defRPr/>
            </a:pPr>
            <a:r>
              <a:rPr kumimoji="1" lang="en-US" altLang="zh-CN" sz="2000" b="1" dirty="0">
                <a:effectLst>
                  <a:outerShdw blurRad="38100" dist="38100" dir="2700000" algn="tl">
                    <a:srgbClr val="C0C0C0"/>
                  </a:outerShdw>
                </a:effectLst>
                <a:latin typeface="Times New Roman" pitchFamily="18" charset="0"/>
              </a:rPr>
              <a:t>(2) </a:t>
            </a:r>
            <a:r>
              <a:rPr kumimoji="1" lang="zh-CN" altLang="en-US" sz="2000" b="1" dirty="0">
                <a:effectLst>
                  <a:outerShdw blurRad="38100" dist="38100" dir="2700000" algn="tl">
                    <a:srgbClr val="C0C0C0"/>
                  </a:outerShdw>
                </a:effectLst>
                <a:latin typeface="Times New Roman" pitchFamily="18" charset="0"/>
              </a:rPr>
              <a:t>自然规律和有限的夸张是动作节奏的依据</a:t>
            </a:r>
          </a:p>
        </p:txBody>
      </p:sp>
      <p:sp>
        <p:nvSpPr>
          <p:cNvPr id="2061" name="Line 24">
            <a:extLst>
              <a:ext uri="{FF2B5EF4-FFF2-40B4-BE49-F238E27FC236}">
                <a16:creationId xmlns:a16="http://schemas.microsoft.com/office/drawing/2014/main" id="{957A7FBE-55CA-449F-9FB9-EC8B0598D502}"/>
              </a:ext>
            </a:extLst>
          </p:cNvPr>
          <p:cNvSpPr>
            <a:spLocks noChangeShapeType="1"/>
          </p:cNvSpPr>
          <p:nvPr/>
        </p:nvSpPr>
        <p:spPr bwMode="auto">
          <a:xfrm>
            <a:off x="609600" y="3810000"/>
            <a:ext cx="2133600"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zh-CN" altLang="en-US"/>
          </a:p>
        </p:txBody>
      </p:sp>
      <p:pic>
        <p:nvPicPr>
          <p:cNvPr id="2062" name="Picture 25" descr="bolla">
            <a:extLst>
              <a:ext uri="{FF2B5EF4-FFF2-40B4-BE49-F238E27FC236}">
                <a16:creationId xmlns:a16="http://schemas.microsoft.com/office/drawing/2014/main" id="{5F14B074-E94D-4237-A86E-453506973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118100"/>
            <a:ext cx="971550" cy="8921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2063" name="Picture 26" descr="bollb">
            <a:extLst>
              <a:ext uri="{FF2B5EF4-FFF2-40B4-BE49-F238E27FC236}">
                <a16:creationId xmlns:a16="http://schemas.microsoft.com/office/drawing/2014/main" id="{2E0133FA-E994-4E1B-8954-3DF755495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5118100"/>
            <a:ext cx="971550" cy="8921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2064" name="Picture 27" descr="bolle">
            <a:extLst>
              <a:ext uri="{FF2B5EF4-FFF2-40B4-BE49-F238E27FC236}">
                <a16:creationId xmlns:a16="http://schemas.microsoft.com/office/drawing/2014/main" id="{F347CADA-77CB-4DC9-868C-1E680ACD59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5118100"/>
            <a:ext cx="971550" cy="8921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2065" name="Picture 28" descr="bollg">
            <a:extLst>
              <a:ext uri="{FF2B5EF4-FFF2-40B4-BE49-F238E27FC236}">
                <a16:creationId xmlns:a16="http://schemas.microsoft.com/office/drawing/2014/main" id="{FB68693D-0011-471D-B895-E16F28226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5118100"/>
            <a:ext cx="971550" cy="8921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2066" name="Picture 29" descr="bolli">
            <a:extLst>
              <a:ext uri="{FF2B5EF4-FFF2-40B4-BE49-F238E27FC236}">
                <a16:creationId xmlns:a16="http://schemas.microsoft.com/office/drawing/2014/main" id="{7A5223C8-840F-4EDB-9EF0-EDADD5D857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5118100"/>
            <a:ext cx="971550" cy="8921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2067" name="Picture 30" descr="bollj">
            <a:extLst>
              <a:ext uri="{FF2B5EF4-FFF2-40B4-BE49-F238E27FC236}">
                <a16:creationId xmlns:a16="http://schemas.microsoft.com/office/drawing/2014/main" id="{3734771F-B087-4323-B1F0-634A7635A1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5118100"/>
            <a:ext cx="971550" cy="8921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2068" name="Picture 31" descr="bollk">
            <a:extLst>
              <a:ext uri="{FF2B5EF4-FFF2-40B4-BE49-F238E27FC236}">
                <a16:creationId xmlns:a16="http://schemas.microsoft.com/office/drawing/2014/main" id="{82288A44-179F-4B7E-977D-F3988AC538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1800" y="5118100"/>
            <a:ext cx="971550" cy="8921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2069" name="Picture 32" descr="bolll">
            <a:extLst>
              <a:ext uri="{FF2B5EF4-FFF2-40B4-BE49-F238E27FC236}">
                <a16:creationId xmlns:a16="http://schemas.microsoft.com/office/drawing/2014/main" id="{9BA94EA5-D048-4E9F-BC0D-DF25A44E76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8600" y="5118100"/>
            <a:ext cx="971550" cy="8921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156705" name="Rectangle 33">
            <a:extLst>
              <a:ext uri="{FF2B5EF4-FFF2-40B4-BE49-F238E27FC236}">
                <a16:creationId xmlns:a16="http://schemas.microsoft.com/office/drawing/2014/main" id="{6075959D-A23C-4E29-B75A-327E39E78D29}"/>
              </a:ext>
            </a:extLst>
          </p:cNvPr>
          <p:cNvSpPr>
            <a:spLocks noChangeArrowheads="1"/>
          </p:cNvSpPr>
          <p:nvPr/>
        </p:nvSpPr>
        <p:spPr bwMode="auto">
          <a:xfrm>
            <a:off x="381000" y="6010275"/>
            <a:ext cx="8534400" cy="369888"/>
          </a:xfrm>
          <a:prstGeom prst="rect">
            <a:avLst/>
          </a:prstGeom>
          <a:noFill/>
          <a:ln w="9525">
            <a:noFill/>
            <a:miter lim="800000"/>
            <a:headEnd/>
            <a:tailEnd/>
          </a:ln>
          <a:effectLst/>
        </p:spPr>
        <p:txBody>
          <a:bodyPr lIns="91429" tIns="45714" rIns="91429" bIns="45714">
            <a:spAutoFit/>
          </a:bodyPr>
          <a:lstStyle/>
          <a:p>
            <a:pPr>
              <a:defRPr/>
            </a:pPr>
            <a:r>
              <a:rPr kumimoji="1" lang="en-US" altLang="zh-CN" b="1" dirty="0">
                <a:solidFill>
                  <a:srgbClr val="33CCFF"/>
                </a:solidFill>
                <a:effectLst>
                  <a:outerShdw blurRad="38100" dist="38100" dir="2700000" algn="tl">
                    <a:srgbClr val="C0C0C0"/>
                  </a:outerShdw>
                </a:effectLst>
                <a:latin typeface="Times New Roman" pitchFamily="18" charset="0"/>
              </a:rPr>
              <a:t>Frame1     Frame2      Frame3     Frame4      Frame5     Frame6     Frame7     Frame8</a:t>
            </a:r>
          </a:p>
        </p:txBody>
      </p:sp>
      <p:grpSp>
        <p:nvGrpSpPr>
          <p:cNvPr id="3" name="Group 33">
            <a:extLst>
              <a:ext uri="{FF2B5EF4-FFF2-40B4-BE49-F238E27FC236}">
                <a16:creationId xmlns:a16="http://schemas.microsoft.com/office/drawing/2014/main" id="{B50461E3-033E-4940-ABAA-236E4026E9A9}"/>
              </a:ext>
            </a:extLst>
          </p:cNvPr>
          <p:cNvGrpSpPr>
            <a:grpSpLocks/>
          </p:cNvGrpSpPr>
          <p:nvPr/>
        </p:nvGrpSpPr>
        <p:grpSpPr bwMode="auto">
          <a:xfrm>
            <a:off x="5562600" y="323850"/>
            <a:ext cx="3352800" cy="3184525"/>
            <a:chOff x="3504" y="204"/>
            <a:chExt cx="2112" cy="2006"/>
          </a:xfrm>
        </p:grpSpPr>
        <p:grpSp>
          <p:nvGrpSpPr>
            <p:cNvPr id="2085" name="Group 34">
              <a:extLst>
                <a:ext uri="{FF2B5EF4-FFF2-40B4-BE49-F238E27FC236}">
                  <a16:creationId xmlns:a16="http://schemas.microsoft.com/office/drawing/2014/main" id="{884E62BC-EAAE-40FA-B7B8-B5EC576B1BAA}"/>
                </a:ext>
              </a:extLst>
            </p:cNvPr>
            <p:cNvGrpSpPr>
              <a:grpSpLocks/>
            </p:cNvGrpSpPr>
            <p:nvPr/>
          </p:nvGrpSpPr>
          <p:grpSpPr bwMode="auto">
            <a:xfrm>
              <a:off x="3792" y="204"/>
              <a:ext cx="1344" cy="1562"/>
              <a:chOff x="2400" y="763"/>
              <a:chExt cx="1344" cy="1562"/>
            </a:xfrm>
          </p:grpSpPr>
          <p:sp>
            <p:nvSpPr>
              <p:cNvPr id="82" name="Line 35">
                <a:extLst>
                  <a:ext uri="{FF2B5EF4-FFF2-40B4-BE49-F238E27FC236}">
                    <a16:creationId xmlns:a16="http://schemas.microsoft.com/office/drawing/2014/main" id="{FB2287FB-BB61-42B6-A071-41035ED68AF9}"/>
                  </a:ext>
                </a:extLst>
              </p:cNvPr>
              <p:cNvSpPr>
                <a:spLocks noChangeShapeType="1"/>
              </p:cNvSpPr>
              <p:nvPr/>
            </p:nvSpPr>
            <p:spPr bwMode="auto">
              <a:xfrm flipV="1">
                <a:off x="3072" y="1125"/>
                <a:ext cx="0" cy="1008"/>
              </a:xfrm>
              <a:prstGeom prst="line">
                <a:avLst/>
              </a:prstGeom>
              <a:noFill/>
              <a:ln w="9525">
                <a:solidFill>
                  <a:srgbClr val="0000FF"/>
                </a:solid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83" name="Line 36">
                <a:extLst>
                  <a:ext uri="{FF2B5EF4-FFF2-40B4-BE49-F238E27FC236}">
                    <a16:creationId xmlns:a16="http://schemas.microsoft.com/office/drawing/2014/main" id="{CDFC24E4-6658-402A-9922-D682620C4B64}"/>
                  </a:ext>
                </a:extLst>
              </p:cNvPr>
              <p:cNvSpPr>
                <a:spLocks noChangeShapeType="1"/>
              </p:cNvSpPr>
              <p:nvPr/>
            </p:nvSpPr>
            <p:spPr bwMode="auto">
              <a:xfrm flipV="1">
                <a:off x="2736" y="1125"/>
                <a:ext cx="336" cy="912"/>
              </a:xfrm>
              <a:prstGeom prst="line">
                <a:avLst/>
              </a:prstGeom>
              <a:noFill/>
              <a:ln w="9525">
                <a:solidFill>
                  <a:srgbClr val="0000FF"/>
                </a:solid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84" name="Line 37">
                <a:extLst>
                  <a:ext uri="{FF2B5EF4-FFF2-40B4-BE49-F238E27FC236}">
                    <a16:creationId xmlns:a16="http://schemas.microsoft.com/office/drawing/2014/main" id="{3098CAEF-89FA-4674-AF90-7F9E5E46F100}"/>
                  </a:ext>
                </a:extLst>
              </p:cNvPr>
              <p:cNvSpPr>
                <a:spLocks noChangeShapeType="1"/>
              </p:cNvSpPr>
              <p:nvPr/>
            </p:nvSpPr>
            <p:spPr bwMode="auto">
              <a:xfrm flipV="1">
                <a:off x="2592" y="1125"/>
                <a:ext cx="480" cy="864"/>
              </a:xfrm>
              <a:prstGeom prst="line">
                <a:avLst/>
              </a:prstGeom>
              <a:noFill/>
              <a:ln w="9525">
                <a:solidFill>
                  <a:srgbClr val="0000FF"/>
                </a:solid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85" name="Line 38">
                <a:extLst>
                  <a:ext uri="{FF2B5EF4-FFF2-40B4-BE49-F238E27FC236}">
                    <a16:creationId xmlns:a16="http://schemas.microsoft.com/office/drawing/2014/main" id="{DE95F1F5-AA88-41E4-9F0B-D76E5A47765B}"/>
                  </a:ext>
                </a:extLst>
              </p:cNvPr>
              <p:cNvSpPr>
                <a:spLocks noChangeShapeType="1"/>
              </p:cNvSpPr>
              <p:nvPr/>
            </p:nvSpPr>
            <p:spPr bwMode="auto">
              <a:xfrm flipV="1">
                <a:off x="2544" y="1125"/>
                <a:ext cx="528" cy="816"/>
              </a:xfrm>
              <a:prstGeom prst="line">
                <a:avLst/>
              </a:prstGeom>
              <a:noFill/>
              <a:ln w="9525">
                <a:solidFill>
                  <a:srgbClr val="0000FF"/>
                </a:solid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86" name="Line 39">
                <a:extLst>
                  <a:ext uri="{FF2B5EF4-FFF2-40B4-BE49-F238E27FC236}">
                    <a16:creationId xmlns:a16="http://schemas.microsoft.com/office/drawing/2014/main" id="{F73F90F2-9E49-488C-9367-D00E14CB19BE}"/>
                  </a:ext>
                </a:extLst>
              </p:cNvPr>
              <p:cNvSpPr>
                <a:spLocks noChangeShapeType="1"/>
              </p:cNvSpPr>
              <p:nvPr/>
            </p:nvSpPr>
            <p:spPr bwMode="auto">
              <a:xfrm flipH="1" flipV="1">
                <a:off x="3072" y="1125"/>
                <a:ext cx="288" cy="912"/>
              </a:xfrm>
              <a:prstGeom prst="line">
                <a:avLst/>
              </a:prstGeom>
              <a:noFill/>
              <a:ln w="9525">
                <a:solidFill>
                  <a:srgbClr val="0000FF"/>
                </a:solid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87" name="Line 40">
                <a:extLst>
                  <a:ext uri="{FF2B5EF4-FFF2-40B4-BE49-F238E27FC236}">
                    <a16:creationId xmlns:a16="http://schemas.microsoft.com/office/drawing/2014/main" id="{FB057039-8EC4-4D06-AE8D-E2E951391442}"/>
                  </a:ext>
                </a:extLst>
              </p:cNvPr>
              <p:cNvSpPr>
                <a:spLocks noChangeShapeType="1"/>
              </p:cNvSpPr>
              <p:nvPr/>
            </p:nvSpPr>
            <p:spPr bwMode="auto">
              <a:xfrm flipH="1" flipV="1">
                <a:off x="3072" y="1125"/>
                <a:ext cx="432" cy="816"/>
              </a:xfrm>
              <a:prstGeom prst="line">
                <a:avLst/>
              </a:prstGeom>
              <a:noFill/>
              <a:ln w="9525">
                <a:solidFill>
                  <a:srgbClr val="0000FF"/>
                </a:solid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88" name="Line 41">
                <a:extLst>
                  <a:ext uri="{FF2B5EF4-FFF2-40B4-BE49-F238E27FC236}">
                    <a16:creationId xmlns:a16="http://schemas.microsoft.com/office/drawing/2014/main" id="{154643CD-4D69-4117-979A-626F3A972BED}"/>
                  </a:ext>
                </a:extLst>
              </p:cNvPr>
              <p:cNvSpPr>
                <a:spLocks noChangeShapeType="1"/>
              </p:cNvSpPr>
              <p:nvPr/>
            </p:nvSpPr>
            <p:spPr bwMode="auto">
              <a:xfrm flipH="1" flipV="1">
                <a:off x="3072" y="1125"/>
                <a:ext cx="480" cy="768"/>
              </a:xfrm>
              <a:prstGeom prst="line">
                <a:avLst/>
              </a:prstGeom>
              <a:noFill/>
              <a:ln w="9525">
                <a:solidFill>
                  <a:srgbClr val="0000FF"/>
                </a:solid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89" name="Oval 42">
                <a:extLst>
                  <a:ext uri="{FF2B5EF4-FFF2-40B4-BE49-F238E27FC236}">
                    <a16:creationId xmlns:a16="http://schemas.microsoft.com/office/drawing/2014/main" id="{1A07FD4F-56BE-402C-B6EF-99E9A2F1EB6D}"/>
                  </a:ext>
                </a:extLst>
              </p:cNvPr>
              <p:cNvSpPr>
                <a:spLocks noChangeArrowheads="1"/>
              </p:cNvSpPr>
              <p:nvPr/>
            </p:nvSpPr>
            <p:spPr bwMode="auto">
              <a:xfrm>
                <a:off x="2400" y="1893"/>
                <a:ext cx="192" cy="192"/>
              </a:xfrm>
              <a:prstGeom prst="ellipse">
                <a:avLst/>
              </a:prstGeom>
              <a:gradFill rotWithShape="0">
                <a:gsLst>
                  <a:gs pos="0">
                    <a:srgbClr val="FFFF00"/>
                  </a:gs>
                  <a:gs pos="100000">
                    <a:srgbClr val="FFFF00">
                      <a:gamma/>
                      <a:shade val="46275"/>
                      <a:invGamma/>
                    </a:srgb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90" name="Oval 43">
                <a:extLst>
                  <a:ext uri="{FF2B5EF4-FFF2-40B4-BE49-F238E27FC236}">
                    <a16:creationId xmlns:a16="http://schemas.microsoft.com/office/drawing/2014/main" id="{68446ECF-51AD-48EE-BC06-B214B01350C5}"/>
                  </a:ext>
                </a:extLst>
              </p:cNvPr>
              <p:cNvSpPr>
                <a:spLocks noChangeArrowheads="1"/>
              </p:cNvSpPr>
              <p:nvPr/>
            </p:nvSpPr>
            <p:spPr bwMode="auto">
              <a:xfrm>
                <a:off x="2448" y="1941"/>
                <a:ext cx="192" cy="192"/>
              </a:xfrm>
              <a:prstGeom prst="ellipse">
                <a:avLst/>
              </a:prstGeom>
              <a:gradFill rotWithShape="0">
                <a:gsLst>
                  <a:gs pos="0">
                    <a:srgbClr val="FFFF00"/>
                  </a:gs>
                  <a:gs pos="100000">
                    <a:srgbClr val="FFFF00">
                      <a:gamma/>
                      <a:shade val="46275"/>
                      <a:invGamma/>
                    </a:srgb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91" name="Oval 44">
                <a:extLst>
                  <a:ext uri="{FF2B5EF4-FFF2-40B4-BE49-F238E27FC236}">
                    <a16:creationId xmlns:a16="http://schemas.microsoft.com/office/drawing/2014/main" id="{62CEB40D-4B39-4CEE-AEF9-55EB21C07EC7}"/>
                  </a:ext>
                </a:extLst>
              </p:cNvPr>
              <p:cNvSpPr>
                <a:spLocks noChangeArrowheads="1"/>
              </p:cNvSpPr>
              <p:nvPr/>
            </p:nvSpPr>
            <p:spPr bwMode="auto">
              <a:xfrm>
                <a:off x="2592" y="2037"/>
                <a:ext cx="192" cy="192"/>
              </a:xfrm>
              <a:prstGeom prst="ellipse">
                <a:avLst/>
              </a:prstGeom>
              <a:gradFill rotWithShape="0">
                <a:gsLst>
                  <a:gs pos="0">
                    <a:srgbClr val="FFFF00"/>
                  </a:gs>
                  <a:gs pos="100000">
                    <a:srgbClr val="FFFF00">
                      <a:gamma/>
                      <a:shade val="46275"/>
                      <a:invGamma/>
                    </a:srgb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92" name="Oval 45">
                <a:extLst>
                  <a:ext uri="{FF2B5EF4-FFF2-40B4-BE49-F238E27FC236}">
                    <a16:creationId xmlns:a16="http://schemas.microsoft.com/office/drawing/2014/main" id="{9A158016-3ABD-45F6-96D6-3434F927C83C}"/>
                  </a:ext>
                </a:extLst>
              </p:cNvPr>
              <p:cNvSpPr>
                <a:spLocks noChangeArrowheads="1"/>
              </p:cNvSpPr>
              <p:nvPr/>
            </p:nvSpPr>
            <p:spPr bwMode="auto">
              <a:xfrm>
                <a:off x="2976" y="2133"/>
                <a:ext cx="192" cy="192"/>
              </a:xfrm>
              <a:prstGeom prst="ellipse">
                <a:avLst/>
              </a:prstGeom>
              <a:gradFill rotWithShape="0">
                <a:gsLst>
                  <a:gs pos="0">
                    <a:srgbClr val="FFFF00"/>
                  </a:gs>
                  <a:gs pos="100000">
                    <a:srgbClr val="FFFF00">
                      <a:gamma/>
                      <a:shade val="46275"/>
                      <a:invGamma/>
                    </a:srgb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93" name="Oval 46">
                <a:extLst>
                  <a:ext uri="{FF2B5EF4-FFF2-40B4-BE49-F238E27FC236}">
                    <a16:creationId xmlns:a16="http://schemas.microsoft.com/office/drawing/2014/main" id="{265AAB7A-C67D-4901-97F5-545182814055}"/>
                  </a:ext>
                </a:extLst>
              </p:cNvPr>
              <p:cNvSpPr>
                <a:spLocks noChangeArrowheads="1"/>
              </p:cNvSpPr>
              <p:nvPr/>
            </p:nvSpPr>
            <p:spPr bwMode="auto">
              <a:xfrm>
                <a:off x="3504" y="1893"/>
                <a:ext cx="192" cy="192"/>
              </a:xfrm>
              <a:prstGeom prst="ellipse">
                <a:avLst/>
              </a:prstGeom>
              <a:gradFill rotWithShape="0">
                <a:gsLst>
                  <a:gs pos="0">
                    <a:srgbClr val="FFFF00"/>
                  </a:gs>
                  <a:gs pos="100000">
                    <a:srgbClr val="FFFF00">
                      <a:gamma/>
                      <a:shade val="46275"/>
                      <a:invGamma/>
                    </a:srgb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94" name="Oval 47">
                <a:extLst>
                  <a:ext uri="{FF2B5EF4-FFF2-40B4-BE49-F238E27FC236}">
                    <a16:creationId xmlns:a16="http://schemas.microsoft.com/office/drawing/2014/main" id="{18D83957-3D09-4F3B-9397-9318FF7D139A}"/>
                  </a:ext>
                </a:extLst>
              </p:cNvPr>
              <p:cNvSpPr>
                <a:spLocks noChangeArrowheads="1"/>
              </p:cNvSpPr>
              <p:nvPr/>
            </p:nvSpPr>
            <p:spPr bwMode="auto">
              <a:xfrm>
                <a:off x="3456" y="1941"/>
                <a:ext cx="192" cy="192"/>
              </a:xfrm>
              <a:prstGeom prst="ellipse">
                <a:avLst/>
              </a:prstGeom>
              <a:gradFill rotWithShape="0">
                <a:gsLst>
                  <a:gs pos="0">
                    <a:srgbClr val="FFFF00"/>
                  </a:gs>
                  <a:gs pos="100000">
                    <a:srgbClr val="FFFF00">
                      <a:gamma/>
                      <a:shade val="46275"/>
                      <a:invGamma/>
                    </a:srgb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sp>
            <p:nvSpPr>
              <p:cNvPr id="95" name="Oval 48">
                <a:extLst>
                  <a:ext uri="{FF2B5EF4-FFF2-40B4-BE49-F238E27FC236}">
                    <a16:creationId xmlns:a16="http://schemas.microsoft.com/office/drawing/2014/main" id="{5AC11402-BCFF-48DC-91C8-CBA5D11A2274}"/>
                  </a:ext>
                </a:extLst>
              </p:cNvPr>
              <p:cNvSpPr>
                <a:spLocks noChangeArrowheads="1"/>
              </p:cNvSpPr>
              <p:nvPr/>
            </p:nvSpPr>
            <p:spPr bwMode="auto">
              <a:xfrm>
                <a:off x="3312" y="2037"/>
                <a:ext cx="192" cy="192"/>
              </a:xfrm>
              <a:prstGeom prst="ellipse">
                <a:avLst/>
              </a:prstGeom>
              <a:gradFill rotWithShape="0">
                <a:gsLst>
                  <a:gs pos="0">
                    <a:srgbClr val="FFFF00"/>
                  </a:gs>
                  <a:gs pos="100000">
                    <a:srgbClr val="FFFF00">
                      <a:gamma/>
                      <a:shade val="46275"/>
                      <a:invGamma/>
                    </a:srgb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endParaRPr>
              </a:p>
            </p:txBody>
          </p:sp>
          <p:graphicFrame>
            <p:nvGraphicFramePr>
              <p:cNvPr id="2050" name="Object 58">
                <a:extLst>
                  <a:ext uri="{FF2B5EF4-FFF2-40B4-BE49-F238E27FC236}">
                    <a16:creationId xmlns:a16="http://schemas.microsoft.com/office/drawing/2014/main" id="{EBCBCFE1-B749-4DA0-B2B0-3CC10AC4E966}"/>
                  </a:ext>
                </a:extLst>
              </p:cNvPr>
              <p:cNvGraphicFramePr>
                <a:graphicFrameLocks noChangeAspect="1"/>
              </p:cNvGraphicFramePr>
              <p:nvPr/>
            </p:nvGraphicFramePr>
            <p:xfrm>
              <a:off x="3072" y="763"/>
              <a:ext cx="672" cy="629"/>
            </p:xfrm>
            <a:graphic>
              <a:graphicData uri="http://schemas.openxmlformats.org/presentationml/2006/ole">
                <mc:AlternateContent xmlns:mc="http://schemas.openxmlformats.org/markup-compatibility/2006">
                  <mc:Choice xmlns:v="urn:schemas-microsoft-com:vml" Requires="v">
                    <p:oleObj name="剪辑" r:id="rId11" imgW="4218480" imgH="3951360" progId="MS_ClipArt_Gallery.2">
                      <p:embed/>
                    </p:oleObj>
                  </mc:Choice>
                  <mc:Fallback>
                    <p:oleObj name="剪辑" r:id="rId11" imgW="4218480" imgH="3951360" progId="MS_ClipArt_Gallery.2">
                      <p:embed/>
                      <p:pic>
                        <p:nvPicPr>
                          <p:cNvPr id="0" name="Object 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2" y="763"/>
                            <a:ext cx="672" cy="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9" name="Line 50">
              <a:extLst>
                <a:ext uri="{FF2B5EF4-FFF2-40B4-BE49-F238E27FC236}">
                  <a16:creationId xmlns:a16="http://schemas.microsoft.com/office/drawing/2014/main" id="{026B39CC-4410-427F-9A51-328A93233482}"/>
                </a:ext>
              </a:extLst>
            </p:cNvPr>
            <p:cNvSpPr>
              <a:spLocks noChangeShapeType="1"/>
            </p:cNvSpPr>
            <p:nvPr/>
          </p:nvSpPr>
          <p:spPr bwMode="auto">
            <a:xfrm>
              <a:off x="3504" y="2102"/>
              <a:ext cx="1824" cy="0"/>
            </a:xfrm>
            <a:prstGeom prst="line">
              <a:avLst/>
            </a:prstGeom>
            <a:noFill/>
            <a:ln w="19050">
              <a:solidFill>
                <a:srgbClr val="FF0033"/>
              </a:solidFill>
              <a:round/>
              <a:headEnd/>
              <a:tailEnd type="triangle" w="med" len="med"/>
            </a:ln>
            <a:effectLst/>
          </p:spPr>
          <p:txBody>
            <a:bodyPr/>
            <a:lstStyle/>
            <a:p>
              <a:pPr fontAlgn="auto">
                <a:spcBef>
                  <a:spcPts val="0"/>
                </a:spcBef>
                <a:spcAft>
                  <a:spcPts val="0"/>
                </a:spcAft>
                <a:defRPr/>
              </a:pPr>
              <a:endParaRPr lang="zh-CN" altLang="en-US" kern="0" dirty="0">
                <a:solidFill>
                  <a:sysClr val="windowText" lastClr="000000"/>
                </a:solidFill>
              </a:endParaRPr>
            </a:p>
          </p:txBody>
        </p:sp>
        <p:sp>
          <p:nvSpPr>
            <p:cNvPr id="80" name="Text Box 51">
              <a:extLst>
                <a:ext uri="{FF2B5EF4-FFF2-40B4-BE49-F238E27FC236}">
                  <a16:creationId xmlns:a16="http://schemas.microsoft.com/office/drawing/2014/main" id="{0F49CCCB-1190-429F-BAC9-CF4B620DE638}"/>
                </a:ext>
              </a:extLst>
            </p:cNvPr>
            <p:cNvSpPr txBox="1">
              <a:spLocks noChangeArrowheads="1"/>
            </p:cNvSpPr>
            <p:nvPr/>
          </p:nvSpPr>
          <p:spPr bwMode="auto">
            <a:xfrm>
              <a:off x="5328" y="1958"/>
              <a:ext cx="288" cy="252"/>
            </a:xfrm>
            <a:prstGeom prst="rect">
              <a:avLst/>
            </a:prstGeom>
            <a:noFill/>
            <a:ln w="9525">
              <a:noFill/>
              <a:miter lim="800000"/>
              <a:headEnd/>
              <a:tailEnd/>
            </a:ln>
            <a:effec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30000"/>
                </a:spcBef>
              </a:pPr>
              <a:r>
                <a:rPr lang="en-US" altLang="zh-CN" sz="2000" b="1">
                  <a:solidFill>
                    <a:srgbClr val="0000FF"/>
                  </a:solidFill>
                  <a:effectLst>
                    <a:outerShdw blurRad="38100" dist="38100" dir="2700000" algn="tl">
                      <a:srgbClr val="C0C0C0"/>
                    </a:outerShdw>
                  </a:effectLst>
                  <a:latin typeface="Times New Roman" panose="02020603050405020304" pitchFamily="18" charset="0"/>
                </a:rPr>
                <a:t>t</a:t>
              </a:r>
            </a:p>
          </p:txBody>
        </p:sp>
        <p:sp>
          <p:nvSpPr>
            <p:cNvPr id="81" name="Line 52">
              <a:extLst>
                <a:ext uri="{FF2B5EF4-FFF2-40B4-BE49-F238E27FC236}">
                  <a16:creationId xmlns:a16="http://schemas.microsoft.com/office/drawing/2014/main" id="{8B2FD84E-6D9F-4541-A8B5-BF5270192E55}"/>
                </a:ext>
              </a:extLst>
            </p:cNvPr>
            <p:cNvSpPr>
              <a:spLocks noChangeShapeType="1"/>
            </p:cNvSpPr>
            <p:nvPr/>
          </p:nvSpPr>
          <p:spPr bwMode="auto">
            <a:xfrm flipV="1">
              <a:off x="3600" y="1046"/>
              <a:ext cx="0" cy="1152"/>
            </a:xfrm>
            <a:prstGeom prst="line">
              <a:avLst/>
            </a:prstGeom>
            <a:noFill/>
            <a:ln w="19050">
              <a:solidFill>
                <a:srgbClr val="FF0033"/>
              </a:solidFill>
              <a:round/>
              <a:headEnd/>
              <a:tailEnd type="triangle" w="med" len="med"/>
            </a:ln>
            <a:effectLst/>
          </p:spPr>
          <p:txBody>
            <a:bodyPr/>
            <a:lstStyle/>
            <a:p>
              <a:pPr fontAlgn="auto">
                <a:spcBef>
                  <a:spcPts val="0"/>
                </a:spcBef>
                <a:spcAft>
                  <a:spcPts val="0"/>
                </a:spcAft>
                <a:defRPr/>
              </a:pPr>
              <a:endParaRPr lang="zh-CN" altLang="en-US" kern="0" dirty="0">
                <a:solidFill>
                  <a:sysClr val="windowText" lastClr="000000"/>
                </a:solidFill>
              </a:endParaRPr>
            </a:p>
          </p:txBody>
        </p:sp>
      </p:grpSp>
      <p:grpSp>
        <p:nvGrpSpPr>
          <p:cNvPr id="5" name="Group 12">
            <a:extLst>
              <a:ext uri="{FF2B5EF4-FFF2-40B4-BE49-F238E27FC236}">
                <a16:creationId xmlns:a16="http://schemas.microsoft.com/office/drawing/2014/main" id="{DFF28705-5D26-4F45-B47F-56276EC3854D}"/>
              </a:ext>
            </a:extLst>
          </p:cNvPr>
          <p:cNvGrpSpPr>
            <a:grpSpLocks/>
          </p:cNvGrpSpPr>
          <p:nvPr/>
        </p:nvGrpSpPr>
        <p:grpSpPr bwMode="auto">
          <a:xfrm>
            <a:off x="6096000" y="2438400"/>
            <a:ext cx="1905000" cy="898525"/>
            <a:chOff x="3840" y="1536"/>
            <a:chExt cx="1200" cy="566"/>
          </a:xfrm>
        </p:grpSpPr>
        <p:sp>
          <p:nvSpPr>
            <p:cNvPr id="111" name="Line 13">
              <a:extLst>
                <a:ext uri="{FF2B5EF4-FFF2-40B4-BE49-F238E27FC236}">
                  <a16:creationId xmlns:a16="http://schemas.microsoft.com/office/drawing/2014/main" id="{C4ECAEA8-1C1B-4E34-877B-4337A2022490}"/>
                </a:ext>
              </a:extLst>
            </p:cNvPr>
            <p:cNvSpPr>
              <a:spLocks noChangeShapeType="1"/>
            </p:cNvSpPr>
            <p:nvPr/>
          </p:nvSpPr>
          <p:spPr bwMode="auto">
            <a:xfrm>
              <a:off x="3840" y="1536"/>
              <a:ext cx="0" cy="566"/>
            </a:xfrm>
            <a:prstGeom prst="line">
              <a:avLst/>
            </a:prstGeom>
            <a:noFill/>
            <a:ln w="12700">
              <a:solidFill>
                <a:srgbClr val="FF0033"/>
              </a:solidFill>
              <a:prstDash val="sysDot"/>
              <a:round/>
              <a:headEnd/>
              <a:tailEnd/>
            </a:ln>
            <a:effectLst/>
          </p:spPr>
          <p:txBody>
            <a:bodyPr/>
            <a:lstStyle/>
            <a:p>
              <a:pPr fontAlgn="auto">
                <a:spcBef>
                  <a:spcPts val="0"/>
                </a:spcBef>
                <a:spcAft>
                  <a:spcPts val="0"/>
                </a:spcAft>
                <a:defRPr/>
              </a:pPr>
              <a:endParaRPr lang="zh-CN" altLang="en-US" kern="0" dirty="0">
                <a:solidFill>
                  <a:sysClr val="windowText" lastClr="000000"/>
                </a:solidFill>
              </a:endParaRPr>
            </a:p>
          </p:txBody>
        </p:sp>
        <p:sp>
          <p:nvSpPr>
            <p:cNvPr id="112" name="Line 14">
              <a:extLst>
                <a:ext uri="{FF2B5EF4-FFF2-40B4-BE49-F238E27FC236}">
                  <a16:creationId xmlns:a16="http://schemas.microsoft.com/office/drawing/2014/main" id="{7AEAFC86-0A71-4EF4-8DF0-256EB8DC8B01}"/>
                </a:ext>
              </a:extLst>
            </p:cNvPr>
            <p:cNvSpPr>
              <a:spLocks noChangeShapeType="1"/>
            </p:cNvSpPr>
            <p:nvPr/>
          </p:nvSpPr>
          <p:spPr bwMode="auto">
            <a:xfrm>
              <a:off x="3936" y="1584"/>
              <a:ext cx="0" cy="518"/>
            </a:xfrm>
            <a:prstGeom prst="line">
              <a:avLst/>
            </a:prstGeom>
            <a:noFill/>
            <a:ln w="12700">
              <a:solidFill>
                <a:srgbClr val="FF0033"/>
              </a:solidFill>
              <a:prstDash val="sysDot"/>
              <a:round/>
              <a:headEnd/>
              <a:tailEnd/>
            </a:ln>
            <a:effectLst/>
          </p:spPr>
          <p:txBody>
            <a:bodyPr/>
            <a:lstStyle/>
            <a:p>
              <a:pPr fontAlgn="auto">
                <a:spcBef>
                  <a:spcPts val="0"/>
                </a:spcBef>
                <a:spcAft>
                  <a:spcPts val="0"/>
                </a:spcAft>
                <a:defRPr/>
              </a:pPr>
              <a:endParaRPr lang="zh-CN" altLang="en-US" kern="0" dirty="0">
                <a:solidFill>
                  <a:sysClr val="windowText" lastClr="000000"/>
                </a:solidFill>
              </a:endParaRPr>
            </a:p>
          </p:txBody>
        </p:sp>
        <p:sp>
          <p:nvSpPr>
            <p:cNvPr id="113" name="Line 15">
              <a:extLst>
                <a:ext uri="{FF2B5EF4-FFF2-40B4-BE49-F238E27FC236}">
                  <a16:creationId xmlns:a16="http://schemas.microsoft.com/office/drawing/2014/main" id="{76CE4CFD-842F-4805-B0F3-1660C1A7572B}"/>
                </a:ext>
              </a:extLst>
            </p:cNvPr>
            <p:cNvSpPr>
              <a:spLocks noChangeShapeType="1"/>
            </p:cNvSpPr>
            <p:nvPr/>
          </p:nvSpPr>
          <p:spPr bwMode="auto">
            <a:xfrm>
              <a:off x="4080" y="1680"/>
              <a:ext cx="0" cy="422"/>
            </a:xfrm>
            <a:prstGeom prst="line">
              <a:avLst/>
            </a:prstGeom>
            <a:noFill/>
            <a:ln w="12700">
              <a:solidFill>
                <a:srgbClr val="FF0033"/>
              </a:solidFill>
              <a:prstDash val="sysDot"/>
              <a:round/>
              <a:headEnd/>
              <a:tailEnd/>
            </a:ln>
            <a:effectLst/>
          </p:spPr>
          <p:txBody>
            <a:bodyPr/>
            <a:lstStyle/>
            <a:p>
              <a:pPr fontAlgn="auto">
                <a:spcBef>
                  <a:spcPts val="0"/>
                </a:spcBef>
                <a:spcAft>
                  <a:spcPts val="0"/>
                </a:spcAft>
                <a:defRPr/>
              </a:pPr>
              <a:endParaRPr lang="zh-CN" altLang="en-US" kern="0" dirty="0">
                <a:solidFill>
                  <a:sysClr val="windowText" lastClr="000000"/>
                </a:solidFill>
              </a:endParaRPr>
            </a:p>
          </p:txBody>
        </p:sp>
        <p:sp>
          <p:nvSpPr>
            <p:cNvPr id="114" name="Line 16">
              <a:extLst>
                <a:ext uri="{FF2B5EF4-FFF2-40B4-BE49-F238E27FC236}">
                  <a16:creationId xmlns:a16="http://schemas.microsoft.com/office/drawing/2014/main" id="{988EBA69-91AF-4579-BBC3-8148F5347457}"/>
                </a:ext>
              </a:extLst>
            </p:cNvPr>
            <p:cNvSpPr>
              <a:spLocks noChangeShapeType="1"/>
            </p:cNvSpPr>
            <p:nvPr/>
          </p:nvSpPr>
          <p:spPr bwMode="auto">
            <a:xfrm>
              <a:off x="4464" y="1776"/>
              <a:ext cx="0" cy="326"/>
            </a:xfrm>
            <a:prstGeom prst="line">
              <a:avLst/>
            </a:prstGeom>
            <a:noFill/>
            <a:ln w="12700">
              <a:solidFill>
                <a:srgbClr val="FF0033"/>
              </a:solidFill>
              <a:prstDash val="sysDot"/>
              <a:round/>
              <a:headEnd/>
              <a:tailEnd/>
            </a:ln>
            <a:effectLst/>
          </p:spPr>
          <p:txBody>
            <a:bodyPr/>
            <a:lstStyle/>
            <a:p>
              <a:pPr fontAlgn="auto">
                <a:spcBef>
                  <a:spcPts val="0"/>
                </a:spcBef>
                <a:spcAft>
                  <a:spcPts val="0"/>
                </a:spcAft>
                <a:defRPr/>
              </a:pPr>
              <a:endParaRPr lang="zh-CN" altLang="en-US" kern="0" dirty="0">
                <a:solidFill>
                  <a:sysClr val="windowText" lastClr="000000"/>
                </a:solidFill>
              </a:endParaRPr>
            </a:p>
          </p:txBody>
        </p:sp>
        <p:sp>
          <p:nvSpPr>
            <p:cNvPr id="115" name="Line 17">
              <a:extLst>
                <a:ext uri="{FF2B5EF4-FFF2-40B4-BE49-F238E27FC236}">
                  <a16:creationId xmlns:a16="http://schemas.microsoft.com/office/drawing/2014/main" id="{1159DE47-04E3-4386-AE6F-49EF144ABCA7}"/>
                </a:ext>
              </a:extLst>
            </p:cNvPr>
            <p:cNvSpPr>
              <a:spLocks noChangeShapeType="1"/>
            </p:cNvSpPr>
            <p:nvPr/>
          </p:nvSpPr>
          <p:spPr bwMode="auto">
            <a:xfrm>
              <a:off x="4800" y="1680"/>
              <a:ext cx="0" cy="422"/>
            </a:xfrm>
            <a:prstGeom prst="line">
              <a:avLst/>
            </a:prstGeom>
            <a:noFill/>
            <a:ln w="12700">
              <a:solidFill>
                <a:srgbClr val="FF0033"/>
              </a:solidFill>
              <a:prstDash val="sysDot"/>
              <a:round/>
              <a:headEnd/>
              <a:tailEnd/>
            </a:ln>
            <a:effectLst/>
          </p:spPr>
          <p:txBody>
            <a:bodyPr/>
            <a:lstStyle/>
            <a:p>
              <a:pPr fontAlgn="auto">
                <a:spcBef>
                  <a:spcPts val="0"/>
                </a:spcBef>
                <a:spcAft>
                  <a:spcPts val="0"/>
                </a:spcAft>
                <a:defRPr/>
              </a:pPr>
              <a:endParaRPr lang="zh-CN" altLang="en-US" kern="0" dirty="0">
                <a:solidFill>
                  <a:sysClr val="windowText" lastClr="000000"/>
                </a:solidFill>
              </a:endParaRPr>
            </a:p>
          </p:txBody>
        </p:sp>
        <p:sp>
          <p:nvSpPr>
            <p:cNvPr id="116" name="Line 18">
              <a:extLst>
                <a:ext uri="{FF2B5EF4-FFF2-40B4-BE49-F238E27FC236}">
                  <a16:creationId xmlns:a16="http://schemas.microsoft.com/office/drawing/2014/main" id="{AAE96E66-3174-4B72-AD7A-659D6B842355}"/>
                </a:ext>
              </a:extLst>
            </p:cNvPr>
            <p:cNvSpPr>
              <a:spLocks noChangeShapeType="1"/>
            </p:cNvSpPr>
            <p:nvPr/>
          </p:nvSpPr>
          <p:spPr bwMode="auto">
            <a:xfrm>
              <a:off x="4944" y="1584"/>
              <a:ext cx="0" cy="518"/>
            </a:xfrm>
            <a:prstGeom prst="line">
              <a:avLst/>
            </a:prstGeom>
            <a:noFill/>
            <a:ln w="12700">
              <a:solidFill>
                <a:srgbClr val="FF0033"/>
              </a:solidFill>
              <a:prstDash val="sysDot"/>
              <a:round/>
              <a:headEnd/>
              <a:tailEnd/>
            </a:ln>
            <a:effectLst/>
          </p:spPr>
          <p:txBody>
            <a:bodyPr/>
            <a:lstStyle/>
            <a:p>
              <a:pPr fontAlgn="auto">
                <a:spcBef>
                  <a:spcPts val="0"/>
                </a:spcBef>
                <a:spcAft>
                  <a:spcPts val="0"/>
                </a:spcAft>
                <a:defRPr/>
              </a:pPr>
              <a:endParaRPr lang="zh-CN" altLang="en-US" kern="0" dirty="0">
                <a:solidFill>
                  <a:sysClr val="windowText" lastClr="000000"/>
                </a:solidFill>
              </a:endParaRPr>
            </a:p>
          </p:txBody>
        </p:sp>
        <p:sp>
          <p:nvSpPr>
            <p:cNvPr id="117" name="Line 19">
              <a:extLst>
                <a:ext uri="{FF2B5EF4-FFF2-40B4-BE49-F238E27FC236}">
                  <a16:creationId xmlns:a16="http://schemas.microsoft.com/office/drawing/2014/main" id="{4BF5BF10-0E92-4E0E-A50D-41F032E8BA50}"/>
                </a:ext>
              </a:extLst>
            </p:cNvPr>
            <p:cNvSpPr>
              <a:spLocks noChangeShapeType="1"/>
            </p:cNvSpPr>
            <p:nvPr/>
          </p:nvSpPr>
          <p:spPr bwMode="auto">
            <a:xfrm>
              <a:off x="5040" y="1536"/>
              <a:ext cx="0" cy="566"/>
            </a:xfrm>
            <a:prstGeom prst="line">
              <a:avLst/>
            </a:prstGeom>
            <a:noFill/>
            <a:ln w="12700">
              <a:solidFill>
                <a:srgbClr val="FF0033"/>
              </a:solidFill>
              <a:prstDash val="sysDot"/>
              <a:round/>
              <a:headEnd/>
              <a:tailEnd/>
            </a:ln>
            <a:effectLst/>
          </p:spPr>
          <p:txBody>
            <a:bodyPr/>
            <a:lstStyle/>
            <a:p>
              <a:pPr fontAlgn="auto">
                <a:spcBef>
                  <a:spcPts val="0"/>
                </a:spcBef>
                <a:spcAft>
                  <a:spcPts val="0"/>
                </a:spcAft>
                <a:defRPr/>
              </a:pPr>
              <a:endParaRPr lang="zh-CN" altLang="en-US" kern="0" dirty="0">
                <a:solidFill>
                  <a:sysClr val="windowText" lastClr="000000"/>
                </a:solidFill>
              </a:endParaRPr>
            </a:p>
          </p:txBody>
        </p:sp>
      </p:grpSp>
      <p:grpSp>
        <p:nvGrpSpPr>
          <p:cNvPr id="6" name="Group 53">
            <a:extLst>
              <a:ext uri="{FF2B5EF4-FFF2-40B4-BE49-F238E27FC236}">
                <a16:creationId xmlns:a16="http://schemas.microsoft.com/office/drawing/2014/main" id="{E3DED5C5-D9D9-4BDB-A72F-3A1BC8ABEDCD}"/>
              </a:ext>
            </a:extLst>
          </p:cNvPr>
          <p:cNvGrpSpPr>
            <a:grpSpLocks/>
          </p:cNvGrpSpPr>
          <p:nvPr/>
        </p:nvGrpSpPr>
        <p:grpSpPr bwMode="auto">
          <a:xfrm>
            <a:off x="5715000" y="2286000"/>
            <a:ext cx="1219200" cy="381000"/>
            <a:chOff x="3600" y="1440"/>
            <a:chExt cx="768" cy="240"/>
          </a:xfrm>
        </p:grpSpPr>
        <p:sp>
          <p:nvSpPr>
            <p:cNvPr id="119" name="Line 54">
              <a:extLst>
                <a:ext uri="{FF2B5EF4-FFF2-40B4-BE49-F238E27FC236}">
                  <a16:creationId xmlns:a16="http://schemas.microsoft.com/office/drawing/2014/main" id="{DE043121-972F-498A-A497-4829ECE770DE}"/>
                </a:ext>
              </a:extLst>
            </p:cNvPr>
            <p:cNvSpPr>
              <a:spLocks noChangeShapeType="1"/>
            </p:cNvSpPr>
            <p:nvPr/>
          </p:nvSpPr>
          <p:spPr bwMode="auto">
            <a:xfrm>
              <a:off x="3600" y="1440"/>
              <a:ext cx="192" cy="0"/>
            </a:xfrm>
            <a:prstGeom prst="line">
              <a:avLst/>
            </a:prstGeom>
            <a:noFill/>
            <a:ln w="12700">
              <a:solidFill>
                <a:srgbClr val="FF0033"/>
              </a:solidFill>
              <a:prstDash val="sysDot"/>
              <a:round/>
              <a:headEnd/>
              <a:tailEnd/>
            </a:ln>
            <a:effectLst/>
          </p:spPr>
          <p:txBody>
            <a:bodyPr/>
            <a:lstStyle/>
            <a:p>
              <a:pPr fontAlgn="auto">
                <a:spcBef>
                  <a:spcPts val="0"/>
                </a:spcBef>
                <a:spcAft>
                  <a:spcPts val="0"/>
                </a:spcAft>
                <a:defRPr/>
              </a:pPr>
              <a:endParaRPr lang="zh-CN" altLang="en-US" kern="0" dirty="0">
                <a:solidFill>
                  <a:sysClr val="windowText" lastClr="000000"/>
                </a:solidFill>
              </a:endParaRPr>
            </a:p>
          </p:txBody>
        </p:sp>
        <p:sp>
          <p:nvSpPr>
            <p:cNvPr id="120" name="Line 55">
              <a:extLst>
                <a:ext uri="{FF2B5EF4-FFF2-40B4-BE49-F238E27FC236}">
                  <a16:creationId xmlns:a16="http://schemas.microsoft.com/office/drawing/2014/main" id="{0AD0F12D-340E-41EB-A9D8-5C7EC4B4E9AB}"/>
                </a:ext>
              </a:extLst>
            </p:cNvPr>
            <p:cNvSpPr>
              <a:spLocks noChangeShapeType="1"/>
            </p:cNvSpPr>
            <p:nvPr/>
          </p:nvSpPr>
          <p:spPr bwMode="auto">
            <a:xfrm>
              <a:off x="3600" y="1488"/>
              <a:ext cx="240" cy="0"/>
            </a:xfrm>
            <a:prstGeom prst="line">
              <a:avLst/>
            </a:prstGeom>
            <a:noFill/>
            <a:ln w="12700">
              <a:solidFill>
                <a:srgbClr val="FF0033"/>
              </a:solidFill>
              <a:prstDash val="sysDot"/>
              <a:round/>
              <a:headEnd/>
              <a:tailEnd/>
            </a:ln>
            <a:effectLst/>
          </p:spPr>
          <p:txBody>
            <a:bodyPr/>
            <a:lstStyle/>
            <a:p>
              <a:pPr fontAlgn="auto">
                <a:spcBef>
                  <a:spcPts val="0"/>
                </a:spcBef>
                <a:spcAft>
                  <a:spcPts val="0"/>
                </a:spcAft>
                <a:defRPr/>
              </a:pPr>
              <a:endParaRPr lang="zh-CN" altLang="en-US" kern="0" dirty="0">
                <a:solidFill>
                  <a:sysClr val="windowText" lastClr="000000"/>
                </a:solidFill>
              </a:endParaRPr>
            </a:p>
          </p:txBody>
        </p:sp>
        <p:sp>
          <p:nvSpPr>
            <p:cNvPr id="121" name="Line 56">
              <a:extLst>
                <a:ext uri="{FF2B5EF4-FFF2-40B4-BE49-F238E27FC236}">
                  <a16:creationId xmlns:a16="http://schemas.microsoft.com/office/drawing/2014/main" id="{788B5FDF-F4ED-4F93-8561-A4C15FCBE0AE}"/>
                </a:ext>
              </a:extLst>
            </p:cNvPr>
            <p:cNvSpPr>
              <a:spLocks noChangeShapeType="1"/>
            </p:cNvSpPr>
            <p:nvPr/>
          </p:nvSpPr>
          <p:spPr bwMode="auto">
            <a:xfrm>
              <a:off x="3600" y="1584"/>
              <a:ext cx="384" cy="0"/>
            </a:xfrm>
            <a:prstGeom prst="line">
              <a:avLst/>
            </a:prstGeom>
            <a:noFill/>
            <a:ln w="12700">
              <a:solidFill>
                <a:srgbClr val="FF0033"/>
              </a:solidFill>
              <a:prstDash val="sysDot"/>
              <a:round/>
              <a:headEnd/>
              <a:tailEnd/>
            </a:ln>
            <a:effectLst/>
          </p:spPr>
          <p:txBody>
            <a:bodyPr/>
            <a:lstStyle/>
            <a:p>
              <a:pPr fontAlgn="auto">
                <a:spcBef>
                  <a:spcPts val="0"/>
                </a:spcBef>
                <a:spcAft>
                  <a:spcPts val="0"/>
                </a:spcAft>
                <a:defRPr/>
              </a:pPr>
              <a:endParaRPr lang="zh-CN" altLang="en-US" kern="0" dirty="0">
                <a:solidFill>
                  <a:sysClr val="windowText" lastClr="000000"/>
                </a:solidFill>
              </a:endParaRPr>
            </a:p>
          </p:txBody>
        </p:sp>
        <p:sp>
          <p:nvSpPr>
            <p:cNvPr id="122" name="Line 57">
              <a:extLst>
                <a:ext uri="{FF2B5EF4-FFF2-40B4-BE49-F238E27FC236}">
                  <a16:creationId xmlns:a16="http://schemas.microsoft.com/office/drawing/2014/main" id="{8748380B-9C2C-4BD1-981B-576068BF2AFE}"/>
                </a:ext>
              </a:extLst>
            </p:cNvPr>
            <p:cNvSpPr>
              <a:spLocks noChangeShapeType="1"/>
            </p:cNvSpPr>
            <p:nvPr/>
          </p:nvSpPr>
          <p:spPr bwMode="auto">
            <a:xfrm>
              <a:off x="3600" y="1680"/>
              <a:ext cx="768" cy="0"/>
            </a:xfrm>
            <a:prstGeom prst="line">
              <a:avLst/>
            </a:prstGeom>
            <a:noFill/>
            <a:ln w="12700">
              <a:solidFill>
                <a:srgbClr val="FF0033"/>
              </a:solidFill>
              <a:prstDash val="sysDot"/>
              <a:round/>
              <a:headEnd/>
              <a:tailEnd/>
            </a:ln>
            <a:effectLst/>
          </p:spPr>
          <p:txBody>
            <a:bodyPr/>
            <a:lstStyle/>
            <a:p>
              <a:pPr fontAlgn="auto">
                <a:spcBef>
                  <a:spcPts val="0"/>
                </a:spcBef>
                <a:spcAft>
                  <a:spcPts val="0"/>
                </a:spcAft>
                <a:defRPr/>
              </a:pPr>
              <a:endParaRPr lang="zh-CN" altLang="en-US" kern="0" dirty="0">
                <a:solidFill>
                  <a:sysClr val="windowText" lastClr="00000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6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6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6678"/>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3"/>
                                        </p:tgtEl>
                                        <p:attrNameLst>
                                          <p:attrName>style.visibility</p:attrName>
                                        </p:attrNameLst>
                                      </p:cBhvr>
                                      <p:to>
                                        <p:strVal val="visible"/>
                                      </p:to>
                                    </p:set>
                                  </p:childTnLst>
                                </p:cTn>
                              </p:par>
                            </p:childTnLst>
                          </p:cTn>
                        </p:par>
                        <p:par>
                          <p:cTn id="18" fill="hold" nodeType="afterGroup">
                            <p:stCondLst>
                              <p:cond delay="1000"/>
                            </p:stCondLst>
                            <p:childTnLst>
                              <p:par>
                                <p:cTn id="19" presetID="1" presetClass="entr" presetSubtype="0" fill="hold" nodeType="afterEffect">
                                  <p:stCondLst>
                                    <p:cond delay="0"/>
                                  </p:stCondLst>
                                  <p:childTnLst>
                                    <p:set>
                                      <p:cBhvr>
                                        <p:cTn id="20" dur="1" fill="hold">
                                          <p:stCondLst>
                                            <p:cond delay="499"/>
                                          </p:stCondLst>
                                        </p:cTn>
                                        <p:tgtEl>
                                          <p:spTgt spid="5"/>
                                        </p:tgtEl>
                                        <p:attrNameLst>
                                          <p:attrName>style.visibility</p:attrName>
                                        </p:attrNameLst>
                                      </p:cBhvr>
                                      <p:to>
                                        <p:strVal val="visible"/>
                                      </p:to>
                                    </p:set>
                                  </p:childTnLst>
                                </p:cTn>
                              </p:par>
                            </p:childTnLst>
                          </p:cTn>
                        </p:par>
                        <p:par>
                          <p:cTn id="21" fill="hold" nodeType="afterGroup">
                            <p:stCondLst>
                              <p:cond delay="1500"/>
                            </p:stCondLst>
                            <p:childTnLst>
                              <p:par>
                                <p:cTn id="22" presetID="1" presetClass="entr" presetSubtype="0" fill="hold" nodeType="afterEffect">
                                  <p:stCondLst>
                                    <p:cond delay="0"/>
                                  </p:stCondLst>
                                  <p:childTnLst>
                                    <p:set>
                                      <p:cBhvr>
                                        <p:cTn id="23" dur="1" fill="hold">
                                          <p:stCondLst>
                                            <p:cond delay="499"/>
                                          </p:stCondLst>
                                        </p:cTn>
                                        <p:tgtEl>
                                          <p:spTgt spid="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56694"/>
                                        </p:tgtEl>
                                        <p:attrNameLst>
                                          <p:attrName>style.visibility</p:attrName>
                                        </p:attrNameLst>
                                      </p:cBhvr>
                                      <p:to>
                                        <p:strVal val="visible"/>
                                      </p:to>
                                    </p:set>
                                    <p:animEffect transition="in" filter="blinds(horizontal)">
                                      <p:cBhvr>
                                        <p:cTn id="28" dur="1000"/>
                                        <p:tgtEl>
                                          <p:spTgt spid="15669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56695"/>
                                        </p:tgtEl>
                                        <p:attrNameLst>
                                          <p:attrName>style.visibility</p:attrName>
                                        </p:attrNameLst>
                                      </p:cBhvr>
                                      <p:to>
                                        <p:strVal val="visible"/>
                                      </p:to>
                                    </p:set>
                                    <p:animEffect transition="in" filter="blinds(horizontal)">
                                      <p:cBhvr>
                                        <p:cTn id="33" dur="1000"/>
                                        <p:tgtEl>
                                          <p:spTgt spid="156695"/>
                                        </p:tgtEl>
                                      </p:cBhvr>
                                    </p:animEffect>
                                  </p:childTnLst>
                                </p:cTn>
                              </p:par>
                            </p:childTnLst>
                          </p:cTn>
                        </p:par>
                        <p:par>
                          <p:cTn id="34" fill="hold" nodeType="afterGroup">
                            <p:stCondLst>
                              <p:cond delay="1000"/>
                            </p:stCondLst>
                            <p:childTnLst>
                              <p:par>
                                <p:cTn id="35" presetID="22" presetClass="entr" presetSubtype="8" fill="hold" nodeType="afterEffect">
                                  <p:stCondLst>
                                    <p:cond delay="0"/>
                                  </p:stCondLst>
                                  <p:childTnLst>
                                    <p:set>
                                      <p:cBhvr>
                                        <p:cTn id="36" dur="1" fill="hold">
                                          <p:stCondLst>
                                            <p:cond delay="0"/>
                                          </p:stCondLst>
                                        </p:cTn>
                                        <p:tgtEl>
                                          <p:spTgt spid="2062"/>
                                        </p:tgtEl>
                                        <p:attrNameLst>
                                          <p:attrName>style.visibility</p:attrName>
                                        </p:attrNameLst>
                                      </p:cBhvr>
                                      <p:to>
                                        <p:strVal val="visible"/>
                                      </p:to>
                                    </p:set>
                                    <p:animEffect transition="in" filter="wipe(left)">
                                      <p:cBhvr>
                                        <p:cTn id="37" dur="1000"/>
                                        <p:tgtEl>
                                          <p:spTgt spid="2062"/>
                                        </p:tgtEl>
                                      </p:cBhvr>
                                    </p:animEffect>
                                  </p:childTnLst>
                                </p:cTn>
                              </p:par>
                            </p:childTnLst>
                          </p:cTn>
                        </p:par>
                        <p:par>
                          <p:cTn id="38" fill="hold" nodeType="afterGroup">
                            <p:stCondLst>
                              <p:cond delay="2000"/>
                            </p:stCondLst>
                            <p:childTnLst>
                              <p:par>
                                <p:cTn id="39" presetID="22" presetClass="entr" presetSubtype="8" fill="hold" nodeType="afterEffect">
                                  <p:stCondLst>
                                    <p:cond delay="0"/>
                                  </p:stCondLst>
                                  <p:childTnLst>
                                    <p:set>
                                      <p:cBhvr>
                                        <p:cTn id="40" dur="1" fill="hold">
                                          <p:stCondLst>
                                            <p:cond delay="0"/>
                                          </p:stCondLst>
                                        </p:cTn>
                                        <p:tgtEl>
                                          <p:spTgt spid="2063"/>
                                        </p:tgtEl>
                                        <p:attrNameLst>
                                          <p:attrName>style.visibility</p:attrName>
                                        </p:attrNameLst>
                                      </p:cBhvr>
                                      <p:to>
                                        <p:strVal val="visible"/>
                                      </p:to>
                                    </p:set>
                                    <p:animEffect transition="in" filter="wipe(left)">
                                      <p:cBhvr>
                                        <p:cTn id="41" dur="1000"/>
                                        <p:tgtEl>
                                          <p:spTgt spid="2063"/>
                                        </p:tgtEl>
                                      </p:cBhvr>
                                    </p:animEffect>
                                  </p:childTnLst>
                                </p:cTn>
                              </p:par>
                            </p:childTnLst>
                          </p:cTn>
                        </p:par>
                        <p:par>
                          <p:cTn id="42" fill="hold" nodeType="afterGroup">
                            <p:stCondLst>
                              <p:cond delay="3000"/>
                            </p:stCondLst>
                            <p:childTnLst>
                              <p:par>
                                <p:cTn id="43" presetID="22" presetClass="entr" presetSubtype="8" fill="hold" nodeType="afterEffect">
                                  <p:stCondLst>
                                    <p:cond delay="0"/>
                                  </p:stCondLst>
                                  <p:childTnLst>
                                    <p:set>
                                      <p:cBhvr>
                                        <p:cTn id="44" dur="1" fill="hold">
                                          <p:stCondLst>
                                            <p:cond delay="0"/>
                                          </p:stCondLst>
                                        </p:cTn>
                                        <p:tgtEl>
                                          <p:spTgt spid="2064"/>
                                        </p:tgtEl>
                                        <p:attrNameLst>
                                          <p:attrName>style.visibility</p:attrName>
                                        </p:attrNameLst>
                                      </p:cBhvr>
                                      <p:to>
                                        <p:strVal val="visible"/>
                                      </p:to>
                                    </p:set>
                                    <p:animEffect transition="in" filter="wipe(left)">
                                      <p:cBhvr>
                                        <p:cTn id="45" dur="1000"/>
                                        <p:tgtEl>
                                          <p:spTgt spid="2064"/>
                                        </p:tgtEl>
                                      </p:cBhvr>
                                    </p:animEffect>
                                  </p:childTnLst>
                                </p:cTn>
                              </p:par>
                            </p:childTnLst>
                          </p:cTn>
                        </p:par>
                        <p:par>
                          <p:cTn id="46" fill="hold" nodeType="afterGroup">
                            <p:stCondLst>
                              <p:cond delay="4000"/>
                            </p:stCondLst>
                            <p:childTnLst>
                              <p:par>
                                <p:cTn id="47" presetID="22" presetClass="entr" presetSubtype="8" fill="hold" nodeType="afterEffect">
                                  <p:stCondLst>
                                    <p:cond delay="0"/>
                                  </p:stCondLst>
                                  <p:childTnLst>
                                    <p:set>
                                      <p:cBhvr>
                                        <p:cTn id="48" dur="1" fill="hold">
                                          <p:stCondLst>
                                            <p:cond delay="0"/>
                                          </p:stCondLst>
                                        </p:cTn>
                                        <p:tgtEl>
                                          <p:spTgt spid="2065"/>
                                        </p:tgtEl>
                                        <p:attrNameLst>
                                          <p:attrName>style.visibility</p:attrName>
                                        </p:attrNameLst>
                                      </p:cBhvr>
                                      <p:to>
                                        <p:strVal val="visible"/>
                                      </p:to>
                                    </p:set>
                                    <p:animEffect transition="in" filter="wipe(left)">
                                      <p:cBhvr>
                                        <p:cTn id="49" dur="1000"/>
                                        <p:tgtEl>
                                          <p:spTgt spid="2065"/>
                                        </p:tgtEl>
                                      </p:cBhvr>
                                    </p:animEffect>
                                  </p:childTnLst>
                                </p:cTn>
                              </p:par>
                            </p:childTnLst>
                          </p:cTn>
                        </p:par>
                        <p:par>
                          <p:cTn id="50" fill="hold" nodeType="afterGroup">
                            <p:stCondLst>
                              <p:cond delay="5000"/>
                            </p:stCondLst>
                            <p:childTnLst>
                              <p:par>
                                <p:cTn id="51" presetID="22" presetClass="entr" presetSubtype="8" fill="hold" nodeType="afterEffect">
                                  <p:stCondLst>
                                    <p:cond delay="0"/>
                                  </p:stCondLst>
                                  <p:childTnLst>
                                    <p:set>
                                      <p:cBhvr>
                                        <p:cTn id="52" dur="1" fill="hold">
                                          <p:stCondLst>
                                            <p:cond delay="0"/>
                                          </p:stCondLst>
                                        </p:cTn>
                                        <p:tgtEl>
                                          <p:spTgt spid="2066"/>
                                        </p:tgtEl>
                                        <p:attrNameLst>
                                          <p:attrName>style.visibility</p:attrName>
                                        </p:attrNameLst>
                                      </p:cBhvr>
                                      <p:to>
                                        <p:strVal val="visible"/>
                                      </p:to>
                                    </p:set>
                                    <p:animEffect transition="in" filter="wipe(left)">
                                      <p:cBhvr>
                                        <p:cTn id="53" dur="1000"/>
                                        <p:tgtEl>
                                          <p:spTgt spid="2066"/>
                                        </p:tgtEl>
                                      </p:cBhvr>
                                    </p:animEffect>
                                  </p:childTnLst>
                                </p:cTn>
                              </p:par>
                            </p:childTnLst>
                          </p:cTn>
                        </p:par>
                        <p:par>
                          <p:cTn id="54" fill="hold" nodeType="afterGroup">
                            <p:stCondLst>
                              <p:cond delay="6000"/>
                            </p:stCondLst>
                            <p:childTnLst>
                              <p:par>
                                <p:cTn id="55" presetID="22" presetClass="entr" presetSubtype="8" fill="hold" nodeType="afterEffect">
                                  <p:stCondLst>
                                    <p:cond delay="0"/>
                                  </p:stCondLst>
                                  <p:childTnLst>
                                    <p:set>
                                      <p:cBhvr>
                                        <p:cTn id="56" dur="1" fill="hold">
                                          <p:stCondLst>
                                            <p:cond delay="0"/>
                                          </p:stCondLst>
                                        </p:cTn>
                                        <p:tgtEl>
                                          <p:spTgt spid="2067"/>
                                        </p:tgtEl>
                                        <p:attrNameLst>
                                          <p:attrName>style.visibility</p:attrName>
                                        </p:attrNameLst>
                                      </p:cBhvr>
                                      <p:to>
                                        <p:strVal val="visible"/>
                                      </p:to>
                                    </p:set>
                                    <p:animEffect transition="in" filter="wipe(left)">
                                      <p:cBhvr>
                                        <p:cTn id="57" dur="1000"/>
                                        <p:tgtEl>
                                          <p:spTgt spid="2067"/>
                                        </p:tgtEl>
                                      </p:cBhvr>
                                    </p:animEffect>
                                  </p:childTnLst>
                                </p:cTn>
                              </p:par>
                            </p:childTnLst>
                          </p:cTn>
                        </p:par>
                        <p:par>
                          <p:cTn id="58" fill="hold" nodeType="afterGroup">
                            <p:stCondLst>
                              <p:cond delay="7000"/>
                            </p:stCondLst>
                            <p:childTnLst>
                              <p:par>
                                <p:cTn id="59" presetID="22" presetClass="entr" presetSubtype="8" fill="hold" nodeType="afterEffect">
                                  <p:stCondLst>
                                    <p:cond delay="0"/>
                                  </p:stCondLst>
                                  <p:childTnLst>
                                    <p:set>
                                      <p:cBhvr>
                                        <p:cTn id="60" dur="1" fill="hold">
                                          <p:stCondLst>
                                            <p:cond delay="0"/>
                                          </p:stCondLst>
                                        </p:cTn>
                                        <p:tgtEl>
                                          <p:spTgt spid="2068"/>
                                        </p:tgtEl>
                                        <p:attrNameLst>
                                          <p:attrName>style.visibility</p:attrName>
                                        </p:attrNameLst>
                                      </p:cBhvr>
                                      <p:to>
                                        <p:strVal val="visible"/>
                                      </p:to>
                                    </p:set>
                                    <p:animEffect transition="in" filter="wipe(left)">
                                      <p:cBhvr>
                                        <p:cTn id="61" dur="1000"/>
                                        <p:tgtEl>
                                          <p:spTgt spid="2068"/>
                                        </p:tgtEl>
                                      </p:cBhvr>
                                    </p:animEffect>
                                  </p:childTnLst>
                                </p:cTn>
                              </p:par>
                            </p:childTnLst>
                          </p:cTn>
                        </p:par>
                        <p:par>
                          <p:cTn id="62" fill="hold" nodeType="afterGroup">
                            <p:stCondLst>
                              <p:cond delay="8000"/>
                            </p:stCondLst>
                            <p:childTnLst>
                              <p:par>
                                <p:cTn id="63" presetID="22" presetClass="entr" presetSubtype="8" fill="hold" nodeType="afterEffect">
                                  <p:stCondLst>
                                    <p:cond delay="0"/>
                                  </p:stCondLst>
                                  <p:childTnLst>
                                    <p:set>
                                      <p:cBhvr>
                                        <p:cTn id="64" dur="1" fill="hold">
                                          <p:stCondLst>
                                            <p:cond delay="0"/>
                                          </p:stCondLst>
                                        </p:cTn>
                                        <p:tgtEl>
                                          <p:spTgt spid="2069"/>
                                        </p:tgtEl>
                                        <p:attrNameLst>
                                          <p:attrName>style.visibility</p:attrName>
                                        </p:attrNameLst>
                                      </p:cBhvr>
                                      <p:to>
                                        <p:strVal val="visible"/>
                                      </p:to>
                                    </p:set>
                                    <p:animEffect transition="in" filter="wipe(left)">
                                      <p:cBhvr>
                                        <p:cTn id="65" dur="1000"/>
                                        <p:tgtEl>
                                          <p:spTgt spid="2069"/>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56705"/>
                                        </p:tgtEl>
                                        <p:attrNameLst>
                                          <p:attrName>style.visibility</p:attrName>
                                        </p:attrNameLst>
                                      </p:cBhvr>
                                      <p:to>
                                        <p:strVal val="visible"/>
                                      </p:to>
                                    </p:set>
                                    <p:animEffect transition="in" filter="wipe(down)">
                                      <p:cBhvr>
                                        <p:cTn id="68" dur="1000"/>
                                        <p:tgtEl>
                                          <p:spTgt spid="15670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autoUpdateAnimBg="0"/>
      <p:bldP spid="156677" grpId="0" autoUpdateAnimBg="0"/>
      <p:bldP spid="156678" grpId="0" autoUpdateAnimBg="0"/>
      <p:bldP spid="156694" grpId="0"/>
      <p:bldP spid="156695" grpId="0"/>
      <p:bldP spid="15670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7469E56-F937-4A54-A78D-88891A5F004F}"/>
              </a:ext>
            </a:extLst>
          </p:cNvPr>
          <p:cNvSpPr>
            <a:spLocks noGrp="1" noChangeArrowheads="1"/>
          </p:cNvSpPr>
          <p:nvPr>
            <p:ph type="title"/>
          </p:nvPr>
        </p:nvSpPr>
        <p:spPr>
          <a:xfrm>
            <a:off x="798513" y="50800"/>
            <a:ext cx="8262937" cy="708025"/>
          </a:xfrm>
          <a:ln/>
        </p:spPr>
        <p:txBody>
          <a:bodyPr/>
          <a:lstStyle/>
          <a:p>
            <a:pPr eaLnBrk="1" hangingPunct="1"/>
            <a:r>
              <a:rPr lang="zh-CN" altLang="en-US">
                <a:latin typeface="宋体" panose="02010600030101010101" pitchFamily="2" charset="-122"/>
              </a:rPr>
              <a:t>一、基本概念</a:t>
            </a:r>
            <a:endParaRPr lang="en-US" altLang="zh-CN">
              <a:latin typeface="宋体" panose="02010600030101010101" pitchFamily="2" charset="-122"/>
            </a:endParaRPr>
          </a:p>
        </p:txBody>
      </p:sp>
      <p:sp>
        <p:nvSpPr>
          <p:cNvPr id="9219" name="Rectangle 3">
            <a:extLst>
              <a:ext uri="{FF2B5EF4-FFF2-40B4-BE49-F238E27FC236}">
                <a16:creationId xmlns:a16="http://schemas.microsoft.com/office/drawing/2014/main" id="{4EC5465E-B75C-4DA2-A1C2-2E8CB5453D1A}"/>
              </a:ext>
            </a:extLst>
          </p:cNvPr>
          <p:cNvSpPr>
            <a:spLocks noGrp="1" noChangeArrowheads="1"/>
          </p:cNvSpPr>
          <p:nvPr>
            <p:ph idx="4294967295"/>
          </p:nvPr>
        </p:nvSpPr>
        <p:spPr>
          <a:xfrm>
            <a:off x="400050" y="1339850"/>
            <a:ext cx="8661400" cy="3348038"/>
          </a:xfrm>
        </p:spPr>
        <p:txBody>
          <a:bodyPr/>
          <a:lstStyle/>
          <a:p>
            <a:pPr eaLnBrk="1" hangingPunct="1"/>
            <a:r>
              <a:rPr lang="zh-CN" altLang="en-US" dirty="0">
                <a:latin typeface="Times New Roman" panose="02020603050405020304" pitchFamily="18" charset="0"/>
                <a:cs typeface="Times New Roman" panose="02020603050405020304" pitchFamily="18" charset="0"/>
              </a:rPr>
              <a:t>计算机动画一直是人们研究的热点</a:t>
            </a:r>
          </a:p>
          <a:p>
            <a:pPr eaLnBrk="1" hangingPunct="1"/>
            <a:r>
              <a:rPr lang="zh-CN" altLang="en-US" dirty="0">
                <a:latin typeface="Times New Roman" panose="02020603050405020304" pitchFamily="18" charset="0"/>
                <a:cs typeface="Times New Roman" panose="02020603050405020304" pitchFamily="18" charset="0"/>
              </a:rPr>
              <a:t>在全球的图形学盛会</a:t>
            </a:r>
            <a:r>
              <a:rPr lang="en-US" altLang="zh-CN" dirty="0">
                <a:solidFill>
                  <a:srgbClr val="FF0000"/>
                </a:solidFill>
                <a:latin typeface="Times New Roman" panose="02020603050405020304" pitchFamily="18" charset="0"/>
                <a:cs typeface="Times New Roman" panose="02020603050405020304" pitchFamily="18" charset="0"/>
              </a:rPr>
              <a:t>SIGGRAPH</a:t>
            </a:r>
            <a:r>
              <a:rPr lang="zh-CN" altLang="en-US" dirty="0">
                <a:latin typeface="Times New Roman" panose="02020603050405020304" pitchFamily="18" charset="0"/>
                <a:cs typeface="Times New Roman" panose="02020603050405020304" pitchFamily="18" charset="0"/>
              </a:rPr>
              <a:t>上，几乎每年都有计算机动画的论文和专题</a:t>
            </a:r>
          </a:p>
          <a:p>
            <a:pPr eaLnBrk="1" hangingPunct="1"/>
            <a:r>
              <a:rPr lang="zh-CN" altLang="en-US" dirty="0">
                <a:latin typeface="Times New Roman" panose="02020603050405020304" pitchFamily="18" charset="0"/>
                <a:cs typeface="Times New Roman" panose="02020603050405020304" pitchFamily="18" charset="0"/>
              </a:rPr>
              <a:t>随着计算机图形学和硬件技术的高速发展，可以用计算机生成高质量的图像，促使计算机动画技术飞速地发展起来</a:t>
            </a:r>
          </a:p>
        </p:txBody>
      </p:sp>
      <p:pic>
        <p:nvPicPr>
          <p:cNvPr id="9220" name="Picture 4">
            <a:extLst>
              <a:ext uri="{FF2B5EF4-FFF2-40B4-BE49-F238E27FC236}">
                <a16:creationId xmlns:a16="http://schemas.microsoft.com/office/drawing/2014/main" id="{68DAE80D-929C-4C2F-AD43-1F25F83D9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723" b="46556"/>
          <a:stretch>
            <a:fillRect/>
          </a:stretch>
        </p:blipFill>
        <p:spPr bwMode="auto">
          <a:xfrm>
            <a:off x="1512888" y="4984750"/>
            <a:ext cx="6119812"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 calcmode="lin" valueType="num">
                                      <p:cBhvr additive="base">
                                        <p:cTn id="12"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 calcmode="lin" valueType="num">
                                      <p:cBhvr additive="base">
                                        <p:cTn id="17"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219">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220"/>
                                        </p:tgtEl>
                                        <p:attrNameLst>
                                          <p:attrName>style.visibility</p:attrName>
                                        </p:attrNameLst>
                                      </p:cBhvr>
                                      <p:to>
                                        <p:strVal val="visible"/>
                                      </p:to>
                                    </p:set>
                                    <p:animEffect transition="in" filter="wipe(left)">
                                      <p:cBhvr>
                                        <p:cTn id="22"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8BFB6995-0A08-4A8A-94DF-634FC69D9872}"/>
              </a:ext>
            </a:extLst>
          </p:cNvPr>
          <p:cNvSpPr>
            <a:spLocks noGrp="1" noChangeArrowheads="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二、三维动画的制作过程</a:t>
            </a:r>
            <a:endParaRPr lang="en-US" altLang="zh-CN">
              <a:latin typeface="宋体" panose="02010600030101010101" pitchFamily="2" charset="-122"/>
            </a:endParaRPr>
          </a:p>
        </p:txBody>
      </p:sp>
      <p:sp>
        <p:nvSpPr>
          <p:cNvPr id="33795" name="Rectangle 3">
            <a:extLst>
              <a:ext uri="{FF2B5EF4-FFF2-40B4-BE49-F238E27FC236}">
                <a16:creationId xmlns:a16="http://schemas.microsoft.com/office/drawing/2014/main" id="{253880CF-22D5-406D-8E5F-C9F46EC251DD}"/>
              </a:ext>
            </a:extLst>
          </p:cNvPr>
          <p:cNvSpPr>
            <a:spLocks noGrp="1" noChangeArrowheads="1"/>
          </p:cNvSpPr>
          <p:nvPr>
            <p:ph idx="4294967295"/>
          </p:nvPr>
        </p:nvSpPr>
        <p:spPr>
          <a:xfrm>
            <a:off x="482600" y="1117600"/>
            <a:ext cx="8150225" cy="4415620"/>
          </a:xfrm>
        </p:spPr>
        <p:txBody>
          <a:bodyPr/>
          <a:lstStyle/>
          <a:p>
            <a:pPr eaLnBrk="1" hangingPunct="1">
              <a:spcBef>
                <a:spcPts val="1800"/>
              </a:spcBef>
            </a:pPr>
            <a:r>
              <a:rPr lang="zh-CN" altLang="en-US" dirty="0">
                <a:latin typeface="Times New Roman" panose="02020603050405020304" pitchFamily="18" charset="0"/>
                <a:cs typeface="Times New Roman" panose="02020603050405020304" pitchFamily="18" charset="0"/>
              </a:rPr>
              <a:t>在动画技术当中，最有魅力并应用最广的当然是</a:t>
            </a:r>
            <a:r>
              <a:rPr lang="zh-CN" altLang="en-US" dirty="0">
                <a:solidFill>
                  <a:srgbClr val="FF0000"/>
                </a:solidFill>
                <a:latin typeface="Times New Roman" panose="02020603050405020304" pitchFamily="18" charset="0"/>
                <a:cs typeface="Times New Roman" panose="02020603050405020304" pitchFamily="18" charset="0"/>
              </a:rPr>
              <a:t>三维动画</a:t>
            </a:r>
            <a:r>
              <a:rPr lang="zh-CN" altLang="en-US" dirty="0">
                <a:latin typeface="Times New Roman" panose="02020603050405020304" pitchFamily="18" charset="0"/>
                <a:cs typeface="Times New Roman" panose="02020603050405020304" pitchFamily="18" charset="0"/>
              </a:rPr>
              <a:t>。二维动画可以看成三维动画的一个分支，其制作难度及对电脑性能的要求都远远低于三维动画</a:t>
            </a:r>
          </a:p>
          <a:p>
            <a:pPr eaLnBrk="1" hangingPunct="1">
              <a:spcBef>
                <a:spcPts val="1800"/>
              </a:spcBef>
            </a:pPr>
            <a:r>
              <a:rPr lang="zh-CN" altLang="en-US" dirty="0">
                <a:latin typeface="Times New Roman" panose="02020603050405020304" pitchFamily="18" charset="0"/>
                <a:cs typeface="Times New Roman" panose="02020603050405020304" pitchFamily="18" charset="0"/>
              </a:rPr>
              <a:t>三维动画之所以被称作</a:t>
            </a:r>
            <a:r>
              <a:rPr lang="zh-CN" altLang="en-US" dirty="0">
                <a:solidFill>
                  <a:srgbClr val="FF0000"/>
                </a:solidFill>
                <a:latin typeface="Times New Roman" panose="02020603050405020304" pitchFamily="18" charset="0"/>
                <a:cs typeface="Times New Roman" panose="02020603050405020304" pitchFamily="18" charset="0"/>
              </a:rPr>
              <a:t>计算机生成动画</a:t>
            </a:r>
            <a:r>
              <a:rPr lang="zh-CN" altLang="en-US" dirty="0">
                <a:latin typeface="Times New Roman" panose="02020603050405020304" pitchFamily="18" charset="0"/>
                <a:cs typeface="Times New Roman" panose="02020603050405020304" pitchFamily="18" charset="0"/>
              </a:rPr>
              <a:t>，是因为参加动画的对象不是简单地由外部输入的，而是根据</a:t>
            </a:r>
            <a:r>
              <a:rPr lang="zh-CN" altLang="en-US" dirty="0">
                <a:solidFill>
                  <a:srgbClr val="FF0000"/>
                </a:solidFill>
                <a:latin typeface="Times New Roman" panose="02020603050405020304" pitchFamily="18" charset="0"/>
                <a:cs typeface="Times New Roman" panose="02020603050405020304" pitchFamily="18" charset="0"/>
              </a:rPr>
              <a:t>三维数据</a:t>
            </a:r>
            <a:r>
              <a:rPr lang="zh-CN" altLang="en-US" dirty="0">
                <a:latin typeface="Times New Roman" panose="02020603050405020304" pitchFamily="18" charset="0"/>
                <a:cs typeface="Times New Roman" panose="02020603050405020304" pitchFamily="18" charset="0"/>
              </a:rPr>
              <a:t>在计算机内部生成的，</a:t>
            </a:r>
            <a:r>
              <a:rPr lang="zh-CN" altLang="en-US" dirty="0">
                <a:solidFill>
                  <a:srgbClr val="FF0000"/>
                </a:solidFill>
                <a:latin typeface="Times New Roman" panose="02020603050405020304" pitchFamily="18" charset="0"/>
                <a:cs typeface="Times New Roman" panose="02020603050405020304" pitchFamily="18" charset="0"/>
              </a:rPr>
              <a:t>运动轨迹和动作的设计</a:t>
            </a:r>
            <a:r>
              <a:rPr lang="zh-CN" altLang="en-US" dirty="0">
                <a:latin typeface="Times New Roman" panose="02020603050405020304" pitchFamily="18" charset="0"/>
                <a:cs typeface="Times New Roman" panose="02020603050405020304" pitchFamily="18" charset="0"/>
              </a:rPr>
              <a:t>也是在三维空间中考虑的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 calcmode="lin" valueType="num">
                                      <p:cBhvr additive="base">
                                        <p:cTn id="12"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21C84229-D130-4C93-9822-B5943B4DDD60}"/>
              </a:ext>
            </a:extLst>
          </p:cNvPr>
          <p:cNvSpPr>
            <a:spLocks noGrp="1" noChangeArrowheads="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二、三维动画的制作过程</a:t>
            </a:r>
            <a:endParaRPr lang="en-US" altLang="zh-CN">
              <a:latin typeface="宋体" panose="02010600030101010101" pitchFamily="2" charset="-122"/>
            </a:endParaRPr>
          </a:p>
        </p:txBody>
      </p:sp>
      <p:sp>
        <p:nvSpPr>
          <p:cNvPr id="34819" name="Rectangle 3">
            <a:extLst>
              <a:ext uri="{FF2B5EF4-FFF2-40B4-BE49-F238E27FC236}">
                <a16:creationId xmlns:a16="http://schemas.microsoft.com/office/drawing/2014/main" id="{DDC8E549-7FA1-47D2-995F-2C6A9F8E2CC8}"/>
              </a:ext>
            </a:extLst>
          </p:cNvPr>
          <p:cNvSpPr>
            <a:spLocks noGrp="1" noChangeArrowheads="1"/>
          </p:cNvSpPr>
          <p:nvPr>
            <p:ph idx="4294967295"/>
          </p:nvPr>
        </p:nvSpPr>
        <p:spPr>
          <a:xfrm>
            <a:off x="615950" y="1122363"/>
            <a:ext cx="8150225" cy="4173537"/>
          </a:xfrm>
        </p:spPr>
        <p:txBody>
          <a:bodyPr/>
          <a:lstStyle/>
          <a:p>
            <a:pPr eaLnBrk="1" hangingPunct="1"/>
            <a:r>
              <a:rPr lang="zh-CN" altLang="en-US" dirty="0">
                <a:latin typeface="Times New Roman" panose="02020603050405020304" pitchFamily="18" charset="0"/>
                <a:cs typeface="Times New Roman" panose="02020603050405020304" pitchFamily="18" charset="0"/>
              </a:rPr>
              <a:t>计算机3</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动画的制作过程主要有：</a:t>
            </a:r>
            <a:endParaRPr lang="en-US" altLang="zh-CN" dirty="0">
              <a:latin typeface="Times New Roman" panose="02020603050405020304" pitchFamily="18" charset="0"/>
              <a:cs typeface="Times New Roman" panose="02020603050405020304" pitchFamily="18" charset="0"/>
            </a:endParaRPr>
          </a:p>
          <a:p>
            <a:pPr marL="989013" lvl="1" indent="-454025" eaLnBrk="1" hangingPunct="1">
              <a:buFont typeface="Wingdings" panose="05000000000000000000" pitchFamily="2" charset="2"/>
              <a:buChar char="u"/>
            </a:pPr>
            <a:r>
              <a:rPr lang="zh-CN" altLang="en-US" dirty="0">
                <a:latin typeface="Times New Roman" panose="02020603050405020304" pitchFamily="18" charset="0"/>
                <a:cs typeface="Times New Roman" panose="02020603050405020304" pitchFamily="18" charset="0"/>
              </a:rPr>
              <a:t>建模</a:t>
            </a:r>
            <a:endParaRPr lang="en-US" altLang="zh-CN" dirty="0">
              <a:latin typeface="Times New Roman" panose="02020603050405020304" pitchFamily="18" charset="0"/>
              <a:cs typeface="Times New Roman" panose="02020603050405020304" pitchFamily="18" charset="0"/>
            </a:endParaRPr>
          </a:p>
          <a:p>
            <a:pPr marL="989013" lvl="1" indent="-454025" eaLnBrk="1" hangingPunct="1">
              <a:buFont typeface="Wingdings" panose="05000000000000000000" pitchFamily="2" charset="2"/>
              <a:buChar char="u"/>
            </a:pPr>
            <a:r>
              <a:rPr lang="zh-CN" altLang="en-US" dirty="0">
                <a:latin typeface="Times New Roman" panose="02020603050405020304" pitchFamily="18" charset="0"/>
                <a:cs typeface="Times New Roman" panose="02020603050405020304" pitchFamily="18" charset="0"/>
              </a:rPr>
              <a:t>编辑质材</a:t>
            </a:r>
            <a:endParaRPr lang="en-US" altLang="zh-CN" dirty="0">
              <a:latin typeface="Times New Roman" panose="02020603050405020304" pitchFamily="18" charset="0"/>
              <a:cs typeface="Times New Roman" panose="02020603050405020304" pitchFamily="18" charset="0"/>
            </a:endParaRPr>
          </a:p>
          <a:p>
            <a:pPr marL="989013" lvl="1" indent="-454025" eaLnBrk="1" hangingPunct="1">
              <a:buFont typeface="Wingdings" panose="05000000000000000000" pitchFamily="2" charset="2"/>
              <a:buChar char="u"/>
            </a:pPr>
            <a:r>
              <a:rPr lang="zh-CN" altLang="en-US" dirty="0">
                <a:latin typeface="Times New Roman" panose="02020603050405020304" pitchFamily="18" charset="0"/>
                <a:cs typeface="Times New Roman" panose="02020603050405020304" pitchFamily="18" charset="0"/>
              </a:rPr>
              <a:t>贴图</a:t>
            </a:r>
            <a:endParaRPr lang="en-US" altLang="zh-CN" dirty="0">
              <a:latin typeface="Times New Roman" panose="02020603050405020304" pitchFamily="18" charset="0"/>
              <a:cs typeface="Times New Roman" panose="02020603050405020304" pitchFamily="18" charset="0"/>
            </a:endParaRPr>
          </a:p>
          <a:p>
            <a:pPr marL="989013" lvl="1" indent="-454025" eaLnBrk="1" hangingPunct="1">
              <a:buFont typeface="Wingdings" panose="05000000000000000000" pitchFamily="2" charset="2"/>
              <a:buChar char="u"/>
            </a:pPr>
            <a:r>
              <a:rPr lang="zh-CN" altLang="en-US" dirty="0">
                <a:latin typeface="Times New Roman" panose="02020603050405020304" pitchFamily="18" charset="0"/>
                <a:cs typeface="Times New Roman" panose="02020603050405020304" pitchFamily="18" charset="0"/>
              </a:rPr>
              <a:t>灯光</a:t>
            </a:r>
            <a:endParaRPr lang="en-US" altLang="zh-CN" dirty="0">
              <a:latin typeface="Times New Roman" panose="02020603050405020304" pitchFamily="18" charset="0"/>
              <a:cs typeface="Times New Roman" panose="02020603050405020304" pitchFamily="18" charset="0"/>
            </a:endParaRPr>
          </a:p>
          <a:p>
            <a:pPr marL="989013" lvl="1" indent="-454025" eaLnBrk="1" hangingPunct="1">
              <a:buFont typeface="Wingdings" panose="05000000000000000000" pitchFamily="2" charset="2"/>
              <a:buChar char="u"/>
            </a:pPr>
            <a:r>
              <a:rPr lang="zh-CN" altLang="en-US" dirty="0">
                <a:latin typeface="Times New Roman" panose="02020603050405020304" pitchFamily="18" charset="0"/>
                <a:cs typeface="Times New Roman" panose="02020603050405020304" pitchFamily="18" charset="0"/>
              </a:rPr>
              <a:t>动画编辑</a:t>
            </a:r>
            <a:endParaRPr lang="en-US" altLang="zh-CN" dirty="0">
              <a:latin typeface="Times New Roman" panose="02020603050405020304" pitchFamily="18" charset="0"/>
              <a:cs typeface="Times New Roman" panose="02020603050405020304" pitchFamily="18" charset="0"/>
            </a:endParaRPr>
          </a:p>
          <a:p>
            <a:pPr marL="989013" lvl="1" indent="-454025" eaLnBrk="1" hangingPunct="1">
              <a:buFont typeface="Wingdings" panose="05000000000000000000" pitchFamily="2" charset="2"/>
              <a:buChar char="u"/>
            </a:pPr>
            <a:r>
              <a:rPr lang="zh-CN" altLang="en-US" dirty="0">
                <a:latin typeface="Times New Roman" panose="02020603050405020304" pitchFamily="18" charset="0"/>
                <a:cs typeface="Times New Roman" panose="02020603050405020304" pitchFamily="18" charset="0"/>
              </a:rPr>
              <a:t>渲染</a:t>
            </a:r>
          </a:p>
        </p:txBody>
      </p:sp>
      <p:pic>
        <p:nvPicPr>
          <p:cNvPr id="34820" name="图片 3" descr="2008729101742186_2.jpg">
            <a:extLst>
              <a:ext uri="{FF2B5EF4-FFF2-40B4-BE49-F238E27FC236}">
                <a16:creationId xmlns:a16="http://schemas.microsoft.com/office/drawing/2014/main" id="{F23FB04F-4469-46ED-8F4C-D613848BEE06}"/>
              </a:ext>
            </a:extLst>
          </p:cNvPr>
          <p:cNvPicPr>
            <a:picLocks noChangeAspect="1"/>
          </p:cNvPicPr>
          <p:nvPr/>
        </p:nvPicPr>
        <p:blipFill>
          <a:blip r:embed="rId2">
            <a:extLst>
              <a:ext uri="{28A0092B-C50C-407E-A947-70E740481C1C}">
                <a14:useLocalDpi xmlns:a14="http://schemas.microsoft.com/office/drawing/2010/main" val="0"/>
              </a:ext>
            </a:extLst>
          </a:blip>
          <a:srcRect l="6250" t="7327" r="4791" b="14211"/>
          <a:stretch>
            <a:fillRect/>
          </a:stretch>
        </p:blipFill>
        <p:spPr bwMode="auto">
          <a:xfrm>
            <a:off x="4216400" y="2495550"/>
            <a:ext cx="4222750"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circle(in)">
                                      <p:cBhvr>
                                        <p:cTn id="7" dur="2000"/>
                                        <p:tgtEl>
                                          <p:spTgt spid="348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4819">
                                            <p:txEl>
                                              <p:pRg st="0" end="0"/>
                                            </p:txEl>
                                          </p:spTgt>
                                        </p:tgtEl>
                                        <p:attrNameLst>
                                          <p:attrName>style.visibility</p:attrName>
                                        </p:attrNameLst>
                                      </p:cBhvr>
                                      <p:to>
                                        <p:strVal val="visible"/>
                                      </p:to>
                                    </p:set>
                                    <p:anim calcmode="lin" valueType="num">
                                      <p:cBhvr additive="base">
                                        <p:cTn id="12"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4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4819">
                                            <p:txEl>
                                              <p:pRg st="1" end="1"/>
                                            </p:txEl>
                                          </p:spTgt>
                                        </p:tgtEl>
                                        <p:attrNameLst>
                                          <p:attrName>style.visibility</p:attrName>
                                        </p:attrNameLst>
                                      </p:cBhvr>
                                      <p:to>
                                        <p:strVal val="visible"/>
                                      </p:to>
                                    </p:set>
                                    <p:anim calcmode="lin" valueType="num">
                                      <p:cBhvr additive="base">
                                        <p:cTn id="18"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4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4819">
                                            <p:txEl>
                                              <p:pRg st="2" end="2"/>
                                            </p:txEl>
                                          </p:spTgt>
                                        </p:tgtEl>
                                        <p:attrNameLst>
                                          <p:attrName>style.visibility</p:attrName>
                                        </p:attrNameLst>
                                      </p:cBhvr>
                                      <p:to>
                                        <p:strVal val="visible"/>
                                      </p:to>
                                    </p:set>
                                    <p:anim calcmode="lin" valueType="num">
                                      <p:cBhvr additive="base">
                                        <p:cTn id="24"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48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4819">
                                            <p:txEl>
                                              <p:pRg st="3" end="3"/>
                                            </p:txEl>
                                          </p:spTgt>
                                        </p:tgtEl>
                                        <p:attrNameLst>
                                          <p:attrName>style.visibility</p:attrName>
                                        </p:attrNameLst>
                                      </p:cBhvr>
                                      <p:to>
                                        <p:strVal val="visible"/>
                                      </p:to>
                                    </p:set>
                                    <p:anim calcmode="lin" valueType="num">
                                      <p:cBhvr additive="base">
                                        <p:cTn id="30"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48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4819">
                                            <p:txEl>
                                              <p:pRg st="4" end="4"/>
                                            </p:txEl>
                                          </p:spTgt>
                                        </p:tgtEl>
                                        <p:attrNameLst>
                                          <p:attrName>style.visibility</p:attrName>
                                        </p:attrNameLst>
                                      </p:cBhvr>
                                      <p:to>
                                        <p:strVal val="visible"/>
                                      </p:to>
                                    </p:set>
                                    <p:anim calcmode="lin" valueType="num">
                                      <p:cBhvr additive="base">
                                        <p:cTn id="36"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48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4819">
                                            <p:txEl>
                                              <p:pRg st="5" end="5"/>
                                            </p:txEl>
                                          </p:spTgt>
                                        </p:tgtEl>
                                        <p:attrNameLst>
                                          <p:attrName>style.visibility</p:attrName>
                                        </p:attrNameLst>
                                      </p:cBhvr>
                                      <p:to>
                                        <p:strVal val="visible"/>
                                      </p:to>
                                    </p:set>
                                    <p:anim calcmode="lin" valueType="num">
                                      <p:cBhvr additive="base">
                                        <p:cTn id="42" dur="500" fill="hold"/>
                                        <p:tgtEl>
                                          <p:spTgt spid="34819">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48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4819">
                                            <p:txEl>
                                              <p:pRg st="6" end="6"/>
                                            </p:txEl>
                                          </p:spTgt>
                                        </p:tgtEl>
                                        <p:attrNameLst>
                                          <p:attrName>style.visibility</p:attrName>
                                        </p:attrNameLst>
                                      </p:cBhvr>
                                      <p:to>
                                        <p:strVal val="visible"/>
                                      </p:to>
                                    </p:set>
                                    <p:anim calcmode="lin" valueType="num">
                                      <p:cBhvr additive="base">
                                        <p:cTn id="48" dur="500" fill="hold"/>
                                        <p:tgtEl>
                                          <p:spTgt spid="34819">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48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uiExpand="1"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3">
            <a:extLst>
              <a:ext uri="{FF2B5EF4-FFF2-40B4-BE49-F238E27FC236}">
                <a16:creationId xmlns:a16="http://schemas.microsoft.com/office/drawing/2014/main" id="{D903EBBD-C79E-451E-8260-5306D8577C9D}"/>
              </a:ext>
            </a:extLst>
          </p:cNvPr>
          <p:cNvSpPr>
            <a:spLocks noGrp="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二、三维动画的制作过程</a:t>
            </a:r>
            <a:endParaRPr lang="zh-CN" altLang="en-US"/>
          </a:p>
        </p:txBody>
      </p:sp>
      <p:sp>
        <p:nvSpPr>
          <p:cNvPr id="35843" name="Rectangle 3">
            <a:extLst>
              <a:ext uri="{FF2B5EF4-FFF2-40B4-BE49-F238E27FC236}">
                <a16:creationId xmlns:a16="http://schemas.microsoft.com/office/drawing/2014/main" id="{42E8A600-B2EB-43DA-B844-CB7055B96238}"/>
              </a:ext>
            </a:extLst>
          </p:cNvPr>
          <p:cNvSpPr>
            <a:spLocks noGrp="1" noChangeArrowheads="1"/>
          </p:cNvSpPr>
          <p:nvPr>
            <p:ph idx="4294967295"/>
          </p:nvPr>
        </p:nvSpPr>
        <p:spPr>
          <a:xfrm>
            <a:off x="571500" y="895350"/>
            <a:ext cx="8150225" cy="3348038"/>
          </a:xfrm>
        </p:spPr>
        <p:txBody>
          <a:bodyPr/>
          <a:lstStyle/>
          <a:p>
            <a:pPr eaLnBrk="1" hangingPunct="1">
              <a:buFont typeface="Wingdings" panose="05000000000000000000" pitchFamily="2" charset="2"/>
              <a:buNone/>
            </a:pPr>
            <a:r>
              <a:rPr lang="en-US" altLang="zh-CN">
                <a:solidFill>
                  <a:srgbClr val="FF0000"/>
                </a:solidFill>
                <a:latin typeface="Times New Roman" panose="02020603050405020304" pitchFamily="18" charset="0"/>
                <a:cs typeface="Times New Roman" panose="02020603050405020304" pitchFamily="18" charset="0"/>
              </a:rPr>
              <a:t>(1) </a:t>
            </a:r>
            <a:r>
              <a:rPr lang="zh-CN" altLang="en-US">
                <a:solidFill>
                  <a:srgbClr val="FF0000"/>
                </a:solidFill>
                <a:latin typeface="Times New Roman" panose="02020603050405020304" pitchFamily="18" charset="0"/>
                <a:cs typeface="Times New Roman" panose="02020603050405020304" pitchFamily="18" charset="0"/>
              </a:rPr>
              <a:t>建模</a:t>
            </a:r>
            <a:r>
              <a:rPr lang="zh-CN" altLang="en-US">
                <a:latin typeface="Times New Roman" panose="02020603050405020304" pitchFamily="18" charset="0"/>
                <a:cs typeface="Times New Roman" panose="02020603050405020304" pitchFamily="18" charset="0"/>
              </a:rPr>
              <a:t> </a:t>
            </a:r>
            <a:endParaRPr lang="en-US" altLang="zh-CN">
              <a:latin typeface="Times New Roman" panose="02020603050405020304" pitchFamily="18" charset="0"/>
              <a:cs typeface="Times New Roman" panose="02020603050405020304" pitchFamily="18" charset="0"/>
            </a:endParaRPr>
          </a:p>
          <a:p>
            <a:pPr lvl="1" eaLnBrk="1" hangingPunct="1"/>
            <a:r>
              <a:rPr lang="zh-CN" altLang="en-US">
                <a:latin typeface="宋体" panose="02010600030101010101" pitchFamily="2" charset="-122"/>
              </a:rPr>
              <a:t>建模就是利用三维软件创建物体和背景的三维模型，如：人体模型、飞机模型等</a:t>
            </a:r>
            <a:endParaRPr lang="en-US" altLang="zh-CN">
              <a:latin typeface="宋体" panose="02010600030101010101" pitchFamily="2" charset="-122"/>
            </a:endParaRPr>
          </a:p>
          <a:p>
            <a:pPr lvl="1" eaLnBrk="1" hangingPunct="1"/>
            <a:r>
              <a:rPr lang="zh-CN" altLang="en-US">
                <a:latin typeface="宋体" panose="02010600030101010101" pitchFamily="2" charset="-122"/>
              </a:rPr>
              <a:t>一般来说，先要绘出基本的几何形体，再将它们变成需要的形状，然后通过不同的方法将它们组合在一起，从而建立复杂的形体</a:t>
            </a:r>
          </a:p>
        </p:txBody>
      </p:sp>
      <p:pic>
        <p:nvPicPr>
          <p:cNvPr id="35844" name="Picture 4">
            <a:extLst>
              <a:ext uri="{FF2B5EF4-FFF2-40B4-BE49-F238E27FC236}">
                <a16:creationId xmlns:a16="http://schemas.microsoft.com/office/drawing/2014/main" id="{F6E4BCC4-F441-4DDC-A84B-7677F5C5E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797" t="1794" b="74361"/>
          <a:stretch>
            <a:fillRect/>
          </a:stretch>
        </p:blipFill>
        <p:spPr bwMode="auto">
          <a:xfrm>
            <a:off x="2689225" y="4540250"/>
            <a:ext cx="37655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wipe(left)">
                                      <p:cBhvr>
                                        <p:cTn id="7" dur="500"/>
                                        <p:tgtEl>
                                          <p:spTgt spid="3584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843">
                                            <p:txEl>
                                              <p:pRg st="0" end="0"/>
                                            </p:txEl>
                                          </p:spTgt>
                                        </p:tgtEl>
                                        <p:attrNameLst>
                                          <p:attrName>style.visibility</p:attrName>
                                        </p:attrNameLst>
                                      </p:cBhvr>
                                      <p:to>
                                        <p:strVal val="visible"/>
                                      </p:to>
                                    </p:set>
                                    <p:animEffect transition="in" filter="wipe(left)">
                                      <p:cBhvr>
                                        <p:cTn id="11" dur="500"/>
                                        <p:tgtEl>
                                          <p:spTgt spid="3584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5843">
                                            <p:txEl>
                                              <p:pRg st="1" end="1"/>
                                            </p:txEl>
                                          </p:spTgt>
                                        </p:tgtEl>
                                        <p:attrNameLst>
                                          <p:attrName>style.visibility</p:attrName>
                                        </p:attrNameLst>
                                      </p:cBhvr>
                                      <p:to>
                                        <p:strVal val="visible"/>
                                      </p:to>
                                    </p:set>
                                    <p:animEffect transition="in" filter="wipe(left)">
                                      <p:cBhvr>
                                        <p:cTn id="15" dur="500"/>
                                        <p:tgtEl>
                                          <p:spTgt spid="35843">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5843">
                                            <p:txEl>
                                              <p:pRg st="2" end="2"/>
                                            </p:txEl>
                                          </p:spTgt>
                                        </p:tgtEl>
                                        <p:attrNameLst>
                                          <p:attrName>style.visibility</p:attrName>
                                        </p:attrNameLst>
                                      </p:cBhvr>
                                      <p:to>
                                        <p:strVal val="visible"/>
                                      </p:to>
                                    </p:set>
                                    <p:animEffect transition="in" filter="wipe(left)">
                                      <p:cBhvr>
                                        <p:cTn id="19" dur="500"/>
                                        <p:tgtEl>
                                          <p:spTgt spid="358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3">
            <a:extLst>
              <a:ext uri="{FF2B5EF4-FFF2-40B4-BE49-F238E27FC236}">
                <a16:creationId xmlns:a16="http://schemas.microsoft.com/office/drawing/2014/main" id="{2A79FDEF-3783-4B6A-BE97-AEEDAD7C59CD}"/>
              </a:ext>
            </a:extLst>
          </p:cNvPr>
          <p:cNvSpPr>
            <a:spLocks noGrp="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二、三维动画的制作过程</a:t>
            </a:r>
            <a:endParaRPr lang="zh-CN" altLang="en-US"/>
          </a:p>
        </p:txBody>
      </p:sp>
      <p:sp>
        <p:nvSpPr>
          <p:cNvPr id="25603" name="Rectangle 3">
            <a:extLst>
              <a:ext uri="{FF2B5EF4-FFF2-40B4-BE49-F238E27FC236}">
                <a16:creationId xmlns:a16="http://schemas.microsoft.com/office/drawing/2014/main" id="{712F3CDE-C757-4BF0-B8BF-263AA804A78C}"/>
              </a:ext>
            </a:extLst>
          </p:cNvPr>
          <p:cNvSpPr>
            <a:spLocks noGrp="1" noChangeArrowheads="1"/>
          </p:cNvSpPr>
          <p:nvPr>
            <p:ph idx="4294967295"/>
          </p:nvPr>
        </p:nvSpPr>
        <p:spPr>
          <a:xfrm>
            <a:off x="571500" y="895350"/>
            <a:ext cx="8150225" cy="3348038"/>
          </a:xfrm>
        </p:spPr>
        <p:txBody>
          <a:bodyPr/>
          <a:lstStyle/>
          <a:p>
            <a:pPr eaLnBrk="1" hangingPunct="1">
              <a:buFont typeface="Wingdings" panose="05000000000000000000" pitchFamily="2" charset="2"/>
              <a:buNone/>
            </a:pPr>
            <a:r>
              <a:rPr lang="en-US" altLang="zh-CN" dirty="0">
                <a:solidFill>
                  <a:srgbClr val="FF0000"/>
                </a:solidFill>
                <a:latin typeface="Times New Roman" panose="02020603050405020304" pitchFamily="18" charset="0"/>
                <a:cs typeface="Times New Roman" panose="02020603050405020304" pitchFamily="18" charset="0"/>
              </a:rPr>
              <a:t>(2) </a:t>
            </a:r>
            <a:r>
              <a:rPr lang="zh-CN" altLang="en-US" dirty="0">
                <a:solidFill>
                  <a:srgbClr val="FF0000"/>
                </a:solidFill>
                <a:latin typeface="Times New Roman" panose="02020603050405020304" pitchFamily="18" charset="0"/>
                <a:cs typeface="Times New Roman" panose="02020603050405020304" pitchFamily="18" charset="0"/>
              </a:rPr>
              <a:t>编辑材质 </a:t>
            </a:r>
            <a:endParaRPr lang="en-US" altLang="zh-CN" dirty="0">
              <a:solidFill>
                <a:srgbClr val="FF0000"/>
              </a:solidFill>
              <a:latin typeface="Times New Roman" panose="02020603050405020304" pitchFamily="18" charset="0"/>
              <a:cs typeface="Times New Roman" panose="02020603050405020304" pitchFamily="18" charset="0"/>
            </a:endParaRPr>
          </a:p>
          <a:p>
            <a:pPr lvl="1" eaLnBrk="1" hangingPunct="1"/>
            <a:r>
              <a:rPr lang="zh-CN" altLang="en-US" dirty="0">
                <a:latin typeface="宋体" panose="02010600030101010101" pitchFamily="2" charset="-122"/>
              </a:rPr>
              <a:t>对模型的光滑度、反光度、透明度的编辑。如玻璃的光滑和透明、木料的低反光度和不透明等</a:t>
            </a:r>
            <a:endParaRPr lang="en-US" altLang="zh-CN" dirty="0">
              <a:latin typeface="宋体" panose="02010600030101010101" pitchFamily="2" charset="-122"/>
            </a:endParaRPr>
          </a:p>
          <a:p>
            <a:pPr lvl="1" eaLnBrk="1" hangingPunct="1"/>
            <a:r>
              <a:rPr lang="zh-CN" altLang="en-US" dirty="0">
                <a:latin typeface="宋体" panose="02010600030101010101" pitchFamily="2" charset="-122"/>
              </a:rPr>
              <a:t>如果经过这一步就直接渲染，就可以得到一些漂亮的单色物体如玻璃器皿和金属物体</a:t>
            </a:r>
          </a:p>
        </p:txBody>
      </p:sp>
      <p:pic>
        <p:nvPicPr>
          <p:cNvPr id="4" name="图片 3" descr="R06-Material.bmp">
            <a:extLst>
              <a:ext uri="{FF2B5EF4-FFF2-40B4-BE49-F238E27FC236}">
                <a16:creationId xmlns:a16="http://schemas.microsoft.com/office/drawing/2014/main" id="{00D8475B-E8EC-42E5-A944-90033A4FEB60}"/>
              </a:ext>
            </a:extLst>
          </p:cNvPr>
          <p:cNvPicPr>
            <a:picLocks noChangeAspect="1"/>
          </p:cNvPicPr>
          <p:nvPr/>
        </p:nvPicPr>
        <p:blipFill>
          <a:blip r:embed="rId2">
            <a:extLst>
              <a:ext uri="{28A0092B-C50C-407E-A947-70E740481C1C}">
                <a14:useLocalDpi xmlns:a14="http://schemas.microsoft.com/office/drawing/2010/main" val="0"/>
              </a:ext>
            </a:extLst>
          </a:blip>
          <a:srcRect t="27785" r="76466" b="26938"/>
          <a:stretch>
            <a:fillRect/>
          </a:stretch>
        </p:blipFill>
        <p:spPr bwMode="auto">
          <a:xfrm>
            <a:off x="5238750" y="4229100"/>
            <a:ext cx="200025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5713677_160210402000_2.jpg">
            <a:extLst>
              <a:ext uri="{FF2B5EF4-FFF2-40B4-BE49-F238E27FC236}">
                <a16:creationId xmlns:a16="http://schemas.microsoft.com/office/drawing/2014/main" id="{451CEF17-A838-4CD7-AC12-34510D4040E2}"/>
              </a:ext>
            </a:extLst>
          </p:cNvPr>
          <p:cNvPicPr>
            <a:picLocks noChangeAspect="1"/>
          </p:cNvPicPr>
          <p:nvPr/>
        </p:nvPicPr>
        <p:blipFill>
          <a:blip r:embed="rId3">
            <a:extLst>
              <a:ext uri="{28A0092B-C50C-407E-A947-70E740481C1C}">
                <a14:useLocalDpi xmlns:a14="http://schemas.microsoft.com/office/drawing/2010/main" val="0"/>
              </a:ext>
            </a:extLst>
          </a:blip>
          <a:srcRect l="3333" r="6737" b="6573"/>
          <a:stretch>
            <a:fillRect/>
          </a:stretch>
        </p:blipFill>
        <p:spPr bwMode="auto">
          <a:xfrm>
            <a:off x="1549400" y="4273550"/>
            <a:ext cx="2509838"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ox(in)">
                                      <p:cBhvr>
                                        <p:cTn id="7" dur="1000"/>
                                        <p:tgtEl>
                                          <p:spTgt spid="25603">
                                            <p:txEl>
                                              <p:pRg st="0" end="0"/>
                                            </p:txEl>
                                          </p:spTgt>
                                        </p:tgtEl>
                                      </p:cBhvr>
                                    </p:animEffect>
                                  </p:childTnLst>
                                </p:cTn>
                              </p:par>
                            </p:childTnLst>
                          </p:cTn>
                        </p:par>
                        <p:par>
                          <p:cTn id="8" fill="hold" nodeType="afterGroup">
                            <p:stCondLst>
                              <p:cond delay="1000"/>
                            </p:stCondLst>
                            <p:childTnLst>
                              <p:par>
                                <p:cTn id="9" presetID="4" presetClass="entr" presetSubtype="16" fill="hold" grpId="0" nodeType="after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animEffect transition="in" filter="box(in)">
                                      <p:cBhvr>
                                        <p:cTn id="11" dur="1000"/>
                                        <p:tgtEl>
                                          <p:spTgt spid="25603">
                                            <p:txEl>
                                              <p:pRg st="1" end="1"/>
                                            </p:txEl>
                                          </p:spTgt>
                                        </p:tgtEl>
                                      </p:cBhvr>
                                    </p:animEffect>
                                  </p:childTnLst>
                                </p:cTn>
                              </p:par>
                            </p:childTnLst>
                          </p:cTn>
                        </p:par>
                        <p:par>
                          <p:cTn id="12" fill="hold" nodeType="afterGroup">
                            <p:stCondLst>
                              <p:cond delay="2000"/>
                            </p:stCondLst>
                            <p:childTnLst>
                              <p:par>
                                <p:cTn id="13" presetID="4" presetClass="entr" presetSubtype="16" fill="hold" grpId="0" nodeType="after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animEffect transition="in" filter="box(in)">
                                      <p:cBhvr>
                                        <p:cTn id="15" dur="1000"/>
                                        <p:tgtEl>
                                          <p:spTgt spid="25603">
                                            <p:txEl>
                                              <p:pRg st="2" end="2"/>
                                            </p:txEl>
                                          </p:spTgt>
                                        </p:tgtEl>
                                      </p:cBhvr>
                                    </p:animEffect>
                                  </p:childTnLst>
                                </p:cTn>
                              </p:par>
                            </p:childTnLst>
                          </p:cTn>
                        </p:par>
                        <p:par>
                          <p:cTn id="16" fill="hold" nodeType="afterGroup">
                            <p:stCondLst>
                              <p:cond delay="3000"/>
                            </p:stCondLst>
                            <p:childTnLst>
                              <p:par>
                                <p:cTn id="17" presetID="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000"/>
                            </p:stCondLst>
                            <p:childTnLst>
                              <p:par>
                                <p:cTn id="22" presetID="2" presetClass="entr" presetSubtype="2"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3">
            <a:extLst>
              <a:ext uri="{FF2B5EF4-FFF2-40B4-BE49-F238E27FC236}">
                <a16:creationId xmlns:a16="http://schemas.microsoft.com/office/drawing/2014/main" id="{E1A20F4C-00CC-4E3B-8B11-D9C7F72558D9}"/>
              </a:ext>
            </a:extLst>
          </p:cNvPr>
          <p:cNvSpPr>
            <a:spLocks noGrp="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二、三维动画的制作过程</a:t>
            </a:r>
            <a:endParaRPr lang="zh-CN" altLang="en-US"/>
          </a:p>
        </p:txBody>
      </p:sp>
      <p:sp>
        <p:nvSpPr>
          <p:cNvPr id="26627" name="Rectangle 3">
            <a:extLst>
              <a:ext uri="{FF2B5EF4-FFF2-40B4-BE49-F238E27FC236}">
                <a16:creationId xmlns:a16="http://schemas.microsoft.com/office/drawing/2014/main" id="{E9D3AB34-C0B8-4F83-9D82-AC75F068A576}"/>
              </a:ext>
            </a:extLst>
          </p:cNvPr>
          <p:cNvSpPr>
            <a:spLocks noGrp="1" noChangeArrowheads="1"/>
          </p:cNvSpPr>
          <p:nvPr>
            <p:ph idx="4294967295"/>
          </p:nvPr>
        </p:nvSpPr>
        <p:spPr>
          <a:xfrm>
            <a:off x="571500" y="895350"/>
            <a:ext cx="8150225" cy="2314575"/>
          </a:xfrm>
        </p:spPr>
        <p:txBody>
          <a:bodyPr/>
          <a:lstStyle/>
          <a:p>
            <a:pPr eaLnBrk="1" hangingPunct="1">
              <a:buFont typeface="Wingdings" panose="05000000000000000000" pitchFamily="2" charset="2"/>
              <a:buNone/>
            </a:pPr>
            <a:r>
              <a:rPr lang="en-US" altLang="zh-CN">
                <a:solidFill>
                  <a:srgbClr val="FF0000"/>
                </a:solidFill>
                <a:latin typeface="Times New Roman" panose="02020603050405020304" pitchFamily="18" charset="0"/>
                <a:cs typeface="Times New Roman" panose="02020603050405020304" pitchFamily="18" charset="0"/>
              </a:rPr>
              <a:t>(3)</a:t>
            </a:r>
            <a:r>
              <a:rPr lang="zh-CN" altLang="en-US">
                <a:solidFill>
                  <a:srgbClr val="FF0000"/>
                </a:solidFill>
                <a:latin typeface="Times New Roman" panose="02020603050405020304" pitchFamily="18" charset="0"/>
                <a:cs typeface="Times New Roman" panose="02020603050405020304" pitchFamily="18" charset="0"/>
              </a:rPr>
              <a:t>贴图</a:t>
            </a:r>
            <a:endParaRPr lang="en-US" altLang="zh-CN">
              <a:solidFill>
                <a:srgbClr val="FF0000"/>
              </a:solidFill>
              <a:latin typeface="宋体" panose="02010600030101010101" pitchFamily="2" charset="-122"/>
              <a:cs typeface="Times New Roman" panose="02020603050405020304" pitchFamily="18" charset="0"/>
            </a:endParaRPr>
          </a:p>
          <a:p>
            <a:pPr lvl="1" eaLnBrk="1" hangingPunct="1"/>
            <a:r>
              <a:rPr lang="zh-CN" altLang="en-US">
                <a:latin typeface="Times New Roman" panose="02020603050405020304" pitchFamily="18" charset="0"/>
                <a:cs typeface="Times New Roman" panose="02020603050405020304" pitchFamily="18" charset="0"/>
              </a:rPr>
              <a:t>现实生活中的物体并不都是单色物体，人的皮肤色、衣着，无不存在着各种绚烂的图案</a:t>
            </a:r>
            <a:endParaRPr lang="en-US" altLang="zh-CN">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D</a:t>
            </a:r>
            <a:r>
              <a:rPr lang="zh-CN" altLang="en-US">
                <a:latin typeface="Times New Roman" panose="02020603050405020304" pitchFamily="18" charset="0"/>
                <a:cs typeface="Times New Roman" panose="02020603050405020304" pitchFamily="18" charset="0"/>
              </a:rPr>
              <a:t>动画要做得逼真，要将这些元素做出来</a:t>
            </a:r>
            <a:endParaRPr lang="en-US" altLang="zh-CN">
              <a:latin typeface="Times New Roman" panose="02020603050405020304" pitchFamily="18" charset="0"/>
              <a:cs typeface="Times New Roman" panose="02020603050405020304" pitchFamily="18" charset="0"/>
            </a:endParaRPr>
          </a:p>
        </p:txBody>
      </p:sp>
      <p:pic>
        <p:nvPicPr>
          <p:cNvPr id="26629" name="Picture 5" descr="http://download.ttketang.com/AutoCAD/spjc/swjm/104.jpg">
            <a:extLst>
              <a:ext uri="{FF2B5EF4-FFF2-40B4-BE49-F238E27FC236}">
                <a16:creationId xmlns:a16="http://schemas.microsoft.com/office/drawing/2014/main" id="{593F07E7-9F53-4CAA-A260-9544DED7B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1088" y="3651250"/>
            <a:ext cx="2722562"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79ACB794-C3CC-43F5-A43B-40D11EE03660}"/>
              </a:ext>
            </a:extLst>
          </p:cNvPr>
          <p:cNvSpPr>
            <a:spLocks noGrp="1" noChangeArrowheads="1"/>
          </p:cNvSpPr>
          <p:nvPr>
            <p:ph idx="4294967295"/>
          </p:nvPr>
        </p:nvSpPr>
        <p:spPr>
          <a:xfrm>
            <a:off x="571500" y="3384550"/>
            <a:ext cx="5645150" cy="2678113"/>
          </a:xfrm>
        </p:spPr>
        <p:txBody>
          <a:bodyPr/>
          <a:lstStyle/>
          <a:p>
            <a:pPr lvl="1" eaLnBrk="1" hangingPunct="1"/>
            <a:r>
              <a:rPr lang="zh-CN" altLang="en-US">
                <a:latin typeface="Times New Roman" panose="02020603050405020304" pitchFamily="18" charset="0"/>
                <a:cs typeface="Times New Roman" panose="02020603050405020304" pitchFamily="18" charset="0"/>
              </a:rPr>
              <a:t>如果直接在3</a:t>
            </a:r>
            <a:r>
              <a:rPr lang="en-US" altLang="zh-CN">
                <a:latin typeface="Times New Roman" panose="02020603050405020304" pitchFamily="18" charset="0"/>
                <a:cs typeface="Times New Roman" panose="02020603050405020304" pitchFamily="18" charset="0"/>
              </a:rPr>
              <a:t>D</a:t>
            </a:r>
            <a:r>
              <a:rPr lang="zh-CN" altLang="en-US">
                <a:latin typeface="Times New Roman" panose="02020603050405020304" pitchFamily="18" charset="0"/>
                <a:cs typeface="Times New Roman" panose="02020603050405020304" pitchFamily="18" charset="0"/>
              </a:rPr>
              <a:t>的模型上做出这种效果是难以实现的。所以一般都是将一幅或几幅平面的图像象贴纸一样贴到模型上，这就是贴图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 calcmode="lin" valueType="num">
                                      <p:cBhvr additive="base">
                                        <p:cTn id="7" dur="10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662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 calcmode="lin" valueType="num">
                                      <p:cBhvr additive="base">
                                        <p:cTn id="12" dur="1000" fill="hold"/>
                                        <p:tgtEl>
                                          <p:spTgt spid="26627">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26627">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 calcmode="lin" valueType="num">
                                      <p:cBhvr additive="base">
                                        <p:cTn id="17" dur="1000" fill="hold"/>
                                        <p:tgtEl>
                                          <p:spTgt spid="26627">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266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1000"/>
                            </p:stCondLst>
                            <p:childTnLst>
                              <p:par>
                                <p:cTn id="26" presetID="2" presetClass="entr" presetSubtype="2" fill="hold" nodeType="afterEffect">
                                  <p:stCondLst>
                                    <p:cond delay="0"/>
                                  </p:stCondLst>
                                  <p:childTnLst>
                                    <p:set>
                                      <p:cBhvr>
                                        <p:cTn id="27" dur="1" fill="hold">
                                          <p:stCondLst>
                                            <p:cond delay="0"/>
                                          </p:stCondLst>
                                        </p:cTn>
                                        <p:tgtEl>
                                          <p:spTgt spid="26629"/>
                                        </p:tgtEl>
                                        <p:attrNameLst>
                                          <p:attrName>style.visibility</p:attrName>
                                        </p:attrNameLst>
                                      </p:cBhvr>
                                      <p:to>
                                        <p:strVal val="visible"/>
                                      </p:to>
                                    </p:set>
                                    <p:anim calcmode="lin" valueType="num">
                                      <p:cBhvr additive="base">
                                        <p:cTn id="28" dur="1000" fill="hold"/>
                                        <p:tgtEl>
                                          <p:spTgt spid="26629"/>
                                        </p:tgtEl>
                                        <p:attrNameLst>
                                          <p:attrName>ppt_x</p:attrName>
                                        </p:attrNameLst>
                                      </p:cBhvr>
                                      <p:tavLst>
                                        <p:tav tm="0">
                                          <p:val>
                                            <p:strVal val="1+#ppt_w/2"/>
                                          </p:val>
                                        </p:tav>
                                        <p:tav tm="100000">
                                          <p:val>
                                            <p:strVal val="#ppt_x"/>
                                          </p:val>
                                        </p:tav>
                                      </p:tavLst>
                                    </p:anim>
                                    <p:anim calcmode="lin" valueType="num">
                                      <p:cBhvr additive="base">
                                        <p:cTn id="29" dur="1000" fill="hold"/>
                                        <p:tgtEl>
                                          <p:spTgt spid="266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D54AE51E-DAEC-4A6C-BA5A-0A80B7E51D18}"/>
              </a:ext>
            </a:extLst>
          </p:cNvPr>
          <p:cNvSpPr>
            <a:spLocks noChangeArrowheads="1"/>
          </p:cNvSpPr>
          <p:nvPr/>
        </p:nvSpPr>
        <p:spPr bwMode="auto">
          <a:xfrm>
            <a:off x="3852863" y="25146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38915" name="Picture 3" descr="florgridblack.gif (12100 bytes)">
            <a:extLst>
              <a:ext uri="{FF2B5EF4-FFF2-40B4-BE49-F238E27FC236}">
                <a16:creationId xmlns:a16="http://schemas.microsoft.com/office/drawing/2014/main" id="{C8E4BF23-D900-463B-A3DE-5BBFA97DA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299" r="9702"/>
          <a:stretch>
            <a:fillRect/>
          </a:stretch>
        </p:blipFill>
        <p:spPr bwMode="auto">
          <a:xfrm>
            <a:off x="1600200" y="1524000"/>
            <a:ext cx="209708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4">
            <a:extLst>
              <a:ext uri="{FF2B5EF4-FFF2-40B4-BE49-F238E27FC236}">
                <a16:creationId xmlns:a16="http://schemas.microsoft.com/office/drawing/2014/main" id="{FCC68468-79F2-4A58-BC54-8D23D372EBA9}"/>
              </a:ext>
            </a:extLst>
          </p:cNvPr>
          <p:cNvSpPr>
            <a:spLocks noChangeArrowheads="1"/>
          </p:cNvSpPr>
          <p:nvPr/>
        </p:nvSpPr>
        <p:spPr bwMode="auto">
          <a:xfrm>
            <a:off x="3833813" y="2505075"/>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38917" name="Picture 5">
            <a:extLst>
              <a:ext uri="{FF2B5EF4-FFF2-40B4-BE49-F238E27FC236}">
                <a16:creationId xmlns:a16="http://schemas.microsoft.com/office/drawing/2014/main" id="{F8749886-9045-4AB6-842B-5A86CA9A8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21304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Rectangle 6">
            <a:extLst>
              <a:ext uri="{FF2B5EF4-FFF2-40B4-BE49-F238E27FC236}">
                <a16:creationId xmlns:a16="http://schemas.microsoft.com/office/drawing/2014/main" id="{41355BB8-5C52-4933-9CE9-AB6E827546B3}"/>
              </a:ext>
            </a:extLst>
          </p:cNvPr>
          <p:cNvSpPr>
            <a:spLocks noChangeArrowheads="1"/>
          </p:cNvSpPr>
          <p:nvPr/>
        </p:nvSpPr>
        <p:spPr bwMode="auto">
          <a:xfrm>
            <a:off x="1371600" y="4724400"/>
            <a:ext cx="213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000">
                <a:solidFill>
                  <a:schemeClr val="bg2"/>
                </a:solidFill>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ea typeface="黑体" panose="02010609060101010101" pitchFamily="49" charset="-122"/>
              </a:rPr>
              <a:t>三维动画的建模</a:t>
            </a:r>
            <a:r>
              <a:rPr lang="zh-CN" altLang="en-US" sz="2000"/>
              <a:t> </a:t>
            </a:r>
            <a:endParaRPr lang="zh-CN" altLang="en-US" sz="2000">
              <a:latin typeface="Times New Roman" panose="02020603050405020304" pitchFamily="18" charset="0"/>
            </a:endParaRPr>
          </a:p>
        </p:txBody>
      </p:sp>
      <p:sp>
        <p:nvSpPr>
          <p:cNvPr id="38919" name="Rectangle 7">
            <a:extLst>
              <a:ext uri="{FF2B5EF4-FFF2-40B4-BE49-F238E27FC236}">
                <a16:creationId xmlns:a16="http://schemas.microsoft.com/office/drawing/2014/main" id="{DD52A432-A11A-4B6B-80D5-52D493C4ADE6}"/>
              </a:ext>
            </a:extLst>
          </p:cNvPr>
          <p:cNvSpPr>
            <a:spLocks noChangeArrowheads="1"/>
          </p:cNvSpPr>
          <p:nvPr/>
        </p:nvSpPr>
        <p:spPr bwMode="auto">
          <a:xfrm>
            <a:off x="5257800" y="4724400"/>
            <a:ext cx="2409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000">
                <a:latin typeface="Times New Roman" panose="02020603050405020304" pitchFamily="18" charset="0"/>
                <a:ea typeface="黑体" panose="02010609060101010101" pitchFamily="49" charset="-122"/>
              </a:rPr>
              <a:t>三维动画的贴图</a:t>
            </a:r>
            <a:r>
              <a:rPr lang="zh-CN" altLang="en-US" sz="1100"/>
              <a:t> </a:t>
            </a:r>
            <a:endParaRPr lang="zh-CN" altLang="en-US" sz="2400">
              <a:latin typeface="Times New Roman" panose="02020603050405020304" pitchFamily="18" charset="0"/>
            </a:endParaRPr>
          </a:p>
        </p:txBody>
      </p:sp>
      <p:sp>
        <p:nvSpPr>
          <p:cNvPr id="38920" name="标题 7">
            <a:extLst>
              <a:ext uri="{FF2B5EF4-FFF2-40B4-BE49-F238E27FC236}">
                <a16:creationId xmlns:a16="http://schemas.microsoft.com/office/drawing/2014/main" id="{31BDE508-5B35-4612-AC25-C8410BD4058E}"/>
              </a:ext>
            </a:extLst>
          </p:cNvPr>
          <p:cNvSpPr>
            <a:spLocks noGrp="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二、三维动画的制作过程</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3">
            <a:extLst>
              <a:ext uri="{FF2B5EF4-FFF2-40B4-BE49-F238E27FC236}">
                <a16:creationId xmlns:a16="http://schemas.microsoft.com/office/drawing/2014/main" id="{C8893353-891C-4B5B-9E35-3F7E00889B79}"/>
              </a:ext>
            </a:extLst>
          </p:cNvPr>
          <p:cNvSpPr>
            <a:spLocks noGrp="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二、三维动画的制作过程</a:t>
            </a:r>
            <a:endParaRPr lang="zh-CN" altLang="en-US"/>
          </a:p>
        </p:txBody>
      </p:sp>
      <p:sp>
        <p:nvSpPr>
          <p:cNvPr id="39939" name="Rectangle 3">
            <a:extLst>
              <a:ext uri="{FF2B5EF4-FFF2-40B4-BE49-F238E27FC236}">
                <a16:creationId xmlns:a16="http://schemas.microsoft.com/office/drawing/2014/main" id="{E8E7E98F-5A29-419D-BAED-86D6DC2904CF}"/>
              </a:ext>
            </a:extLst>
          </p:cNvPr>
          <p:cNvSpPr>
            <a:spLocks noGrp="1" noChangeArrowheads="1"/>
          </p:cNvSpPr>
          <p:nvPr>
            <p:ph idx="4294967295"/>
          </p:nvPr>
        </p:nvSpPr>
        <p:spPr>
          <a:xfrm>
            <a:off x="571500" y="1073150"/>
            <a:ext cx="8150225" cy="2236788"/>
          </a:xfrm>
        </p:spPr>
        <p:txBody>
          <a:bodyPr/>
          <a:lstStyle/>
          <a:p>
            <a:pPr eaLnBrk="1" hangingPunct="1">
              <a:buClrTx/>
              <a:buFont typeface="Wingdings" panose="05000000000000000000" pitchFamily="2" charset="2"/>
              <a:buNone/>
            </a:pPr>
            <a:r>
              <a:rPr lang="en-US" altLang="zh-CN" dirty="0">
                <a:solidFill>
                  <a:srgbClr val="FF0000"/>
                </a:solidFill>
                <a:latin typeface="Times New Roman" panose="02020603050405020304" pitchFamily="18" charset="0"/>
                <a:cs typeface="Times New Roman" panose="02020603050405020304" pitchFamily="18" charset="0"/>
              </a:rPr>
              <a:t>(4)</a:t>
            </a:r>
            <a:r>
              <a:rPr lang="zh-CN" altLang="en-US" dirty="0">
                <a:solidFill>
                  <a:srgbClr val="FF0000"/>
                </a:solidFill>
                <a:latin typeface="Times New Roman" panose="02020603050405020304" pitchFamily="18" charset="0"/>
                <a:cs typeface="Times New Roman" panose="02020603050405020304" pitchFamily="18" charset="0"/>
              </a:rPr>
              <a:t>灯光 </a:t>
            </a:r>
            <a:endParaRPr lang="en-US" altLang="zh-CN" dirty="0">
              <a:solidFill>
                <a:srgbClr val="FF0000"/>
              </a:solidFill>
              <a:latin typeface="Times New Roman" panose="02020603050405020304" pitchFamily="18" charset="0"/>
              <a:cs typeface="Times New Roman" panose="02020603050405020304" pitchFamily="18" charset="0"/>
            </a:endParaRPr>
          </a:p>
          <a:p>
            <a:pPr lvl="1" eaLnBrk="1" hangingPunct="1"/>
            <a:r>
              <a:rPr lang="zh-CN" altLang="en-US" dirty="0">
                <a:latin typeface="宋体" panose="02010600030101010101" pitchFamily="2" charset="-122"/>
              </a:rPr>
              <a:t>要在做好的场景中不同位置放上几盏灯, 从不同的角度用灯光照射物体，烘托出不同的光照效果</a:t>
            </a:r>
            <a:endParaRPr lang="zh-CN" altLang="en-US" dirty="0"/>
          </a:p>
        </p:txBody>
      </p:sp>
      <p:pic>
        <p:nvPicPr>
          <p:cNvPr id="39940" name="Picture 7" descr="http://international.download.nvidia.com/geforce-com/international/images/voxel-global-illumination/cornell-iray.png">
            <a:extLst>
              <a:ext uri="{FF2B5EF4-FFF2-40B4-BE49-F238E27FC236}">
                <a16:creationId xmlns:a16="http://schemas.microsoft.com/office/drawing/2014/main" id="{BCE166BB-F3D1-4D83-AA41-7F6BFA410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606" r="21664"/>
          <a:stretch>
            <a:fillRect/>
          </a:stretch>
        </p:blipFill>
        <p:spPr bwMode="auto">
          <a:xfrm>
            <a:off x="5416550" y="2851150"/>
            <a:ext cx="34226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3">
            <a:extLst>
              <a:ext uri="{FF2B5EF4-FFF2-40B4-BE49-F238E27FC236}">
                <a16:creationId xmlns:a16="http://schemas.microsoft.com/office/drawing/2014/main" id="{BAB4257A-6839-4ED7-AA6C-F6E4CFD724A2}"/>
              </a:ext>
            </a:extLst>
          </p:cNvPr>
          <p:cNvSpPr>
            <a:spLocks noGrp="1" noChangeArrowheads="1"/>
          </p:cNvSpPr>
          <p:nvPr>
            <p:ph idx="4294967295"/>
          </p:nvPr>
        </p:nvSpPr>
        <p:spPr>
          <a:xfrm>
            <a:off x="571500" y="3340100"/>
            <a:ext cx="4711700" cy="3194050"/>
          </a:xfrm>
        </p:spPr>
        <p:txBody>
          <a:bodyPr/>
          <a:lstStyle/>
          <a:p>
            <a:pPr lvl="1" eaLnBrk="1" hangingPunct="1"/>
            <a:r>
              <a:rPr lang="zh-CN" altLang="en-US" dirty="0">
                <a:latin typeface="宋体" panose="02010600030101010101" pitchFamily="2" charset="-122"/>
              </a:rPr>
              <a:t>灯光有</a:t>
            </a:r>
            <a:r>
              <a:rPr lang="zh-CN" altLang="en-US" dirty="0">
                <a:solidFill>
                  <a:srgbClr val="FF0000"/>
                </a:solidFill>
                <a:latin typeface="宋体" panose="02010600030101010101" pitchFamily="2" charset="-122"/>
              </a:rPr>
              <a:t>主光和辅光</a:t>
            </a:r>
            <a:r>
              <a:rPr lang="zh-CN" altLang="en-US" dirty="0">
                <a:latin typeface="宋体" panose="02010600030101010101" pitchFamily="2" charset="-122"/>
              </a:rPr>
              <a:t>之分，主光的任务是表现场景中的照明效果，一般需给物体投影。辅光主要是辅助照明，一般不开阴影</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heel(1)">
                                      <p:cBhvr>
                                        <p:cTn id="7" dur="2000"/>
                                        <p:tgtEl>
                                          <p:spTgt spid="399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939">
                                            <p:txEl>
                                              <p:pRg st="0" end="0"/>
                                            </p:txEl>
                                          </p:spTgt>
                                        </p:tgtEl>
                                        <p:attrNameLst>
                                          <p:attrName>style.visibility</p:attrName>
                                        </p:attrNameLst>
                                      </p:cBhvr>
                                      <p:to>
                                        <p:strVal val="visible"/>
                                      </p:to>
                                    </p:set>
                                    <p:anim calcmode="lin" valueType="num">
                                      <p:cBhvr additive="base">
                                        <p:cTn id="12"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9939">
                                            <p:txEl>
                                              <p:pRg st="1" end="1"/>
                                            </p:txEl>
                                          </p:spTgt>
                                        </p:tgtEl>
                                        <p:attrNameLst>
                                          <p:attrName>style.visibility</p:attrName>
                                        </p:attrNameLst>
                                      </p:cBhvr>
                                      <p:to>
                                        <p:strVal val="visible"/>
                                      </p:to>
                                    </p:set>
                                    <p:animEffect transition="in" filter="wipe(left)">
                                      <p:cBhvr>
                                        <p:cTn id="18" dur="500"/>
                                        <p:tgtEl>
                                          <p:spTgt spid="39939">
                                            <p:txEl>
                                              <p:pRg st="1" end="1"/>
                                            </p:txEl>
                                          </p:spTgt>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9941">
                                            <p:txEl>
                                              <p:pRg st="0" end="0"/>
                                            </p:txEl>
                                          </p:spTgt>
                                        </p:tgtEl>
                                        <p:attrNameLst>
                                          <p:attrName>style.visibility</p:attrName>
                                        </p:attrNameLst>
                                      </p:cBhvr>
                                      <p:to>
                                        <p:strVal val="visible"/>
                                      </p:to>
                                    </p:set>
                                    <p:animEffect transition="in" filter="wipe(left)">
                                      <p:cBhvr>
                                        <p:cTn id="22" dur="500"/>
                                        <p:tgtEl>
                                          <p:spTgt spid="399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uiExpand="1" build="p"/>
      <p:bldP spid="3994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3">
            <a:extLst>
              <a:ext uri="{FF2B5EF4-FFF2-40B4-BE49-F238E27FC236}">
                <a16:creationId xmlns:a16="http://schemas.microsoft.com/office/drawing/2014/main" id="{D92ABB9C-D45D-49E0-9D76-24DC6F80F2B7}"/>
              </a:ext>
            </a:extLst>
          </p:cNvPr>
          <p:cNvSpPr>
            <a:spLocks noGrp="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二、三维动画的制作过程</a:t>
            </a:r>
            <a:endParaRPr lang="zh-CN" altLang="en-US"/>
          </a:p>
        </p:txBody>
      </p:sp>
      <p:sp>
        <p:nvSpPr>
          <p:cNvPr id="40963" name="Rectangle 3">
            <a:extLst>
              <a:ext uri="{FF2B5EF4-FFF2-40B4-BE49-F238E27FC236}">
                <a16:creationId xmlns:a16="http://schemas.microsoft.com/office/drawing/2014/main" id="{7611CDB0-4428-40E9-9CBB-85CFA54DC2F7}"/>
              </a:ext>
            </a:extLst>
          </p:cNvPr>
          <p:cNvSpPr>
            <a:spLocks noGrp="1" noChangeArrowheads="1"/>
          </p:cNvSpPr>
          <p:nvPr>
            <p:ph idx="4294967295"/>
          </p:nvPr>
        </p:nvSpPr>
        <p:spPr>
          <a:xfrm>
            <a:off x="571500" y="1117600"/>
            <a:ext cx="8150225" cy="3865563"/>
          </a:xfrm>
        </p:spPr>
        <p:txBody>
          <a:bodyPr/>
          <a:lstStyle/>
          <a:p>
            <a:pPr eaLnBrk="1" hangingPunct="1">
              <a:buFont typeface="Wingdings" panose="05000000000000000000" pitchFamily="2" charset="2"/>
              <a:buNone/>
            </a:pPr>
            <a:r>
              <a:rPr lang="en-US" altLang="zh-CN" dirty="0">
                <a:solidFill>
                  <a:srgbClr val="FF0000"/>
                </a:solidFill>
                <a:latin typeface="Times New Roman" panose="02020603050405020304" pitchFamily="18" charset="0"/>
                <a:cs typeface="Times New Roman" panose="02020603050405020304" pitchFamily="18" charset="0"/>
              </a:rPr>
              <a:t>(5) </a:t>
            </a:r>
            <a:r>
              <a:rPr lang="zh-CN" altLang="en-US" dirty="0">
                <a:solidFill>
                  <a:srgbClr val="FF0000"/>
                </a:solidFill>
                <a:latin typeface="Times New Roman" panose="02020603050405020304" pitchFamily="18" charset="0"/>
                <a:cs typeface="Times New Roman" panose="02020603050405020304" pitchFamily="18" charset="0"/>
              </a:rPr>
              <a:t>编辑</a:t>
            </a:r>
            <a:endParaRPr lang="en-US" altLang="zh-CN" dirty="0">
              <a:solidFill>
                <a:srgbClr val="FF0000"/>
              </a:solidFill>
              <a:latin typeface="Times New Roman" panose="02020603050405020304" pitchFamily="18" charset="0"/>
              <a:cs typeface="Times New Roman" panose="02020603050405020304" pitchFamily="18" charset="0"/>
            </a:endParaRPr>
          </a:p>
          <a:p>
            <a:pPr eaLnBrk="1" hangingPunct="1"/>
            <a:r>
              <a:rPr lang="zh-CN" altLang="en-US" dirty="0">
                <a:latin typeface="宋体" panose="02010600030101010101" pitchFamily="2" charset="-122"/>
                <a:cs typeface="Times New Roman" panose="02020603050405020304" pitchFamily="18" charset="0"/>
              </a:rPr>
              <a:t>以上做出来的模型是静态的物体，要使其运动起来就要经过</a:t>
            </a:r>
            <a:r>
              <a:rPr lang="zh-CN" altLang="en-US" dirty="0">
                <a:solidFill>
                  <a:srgbClr val="C00000"/>
                </a:solidFill>
                <a:latin typeface="宋体" panose="02010600030101010101" pitchFamily="2" charset="-122"/>
                <a:cs typeface="Times New Roman" panose="02020603050405020304" pitchFamily="18" charset="0"/>
              </a:rPr>
              <a:t>动画编辑</a:t>
            </a:r>
            <a:endParaRPr lang="en-US" altLang="zh-CN" dirty="0">
              <a:solidFill>
                <a:srgbClr val="C00000"/>
              </a:solidFill>
              <a:latin typeface="宋体" panose="02010600030101010101" pitchFamily="2" charset="-122"/>
              <a:cs typeface="Times New Roman" panose="02020603050405020304" pitchFamily="18" charset="0"/>
            </a:endParaRPr>
          </a:p>
          <a:p>
            <a:pPr eaLnBrk="1" hangingPunct="1"/>
            <a:r>
              <a:rPr lang="zh-CN" altLang="en-US" dirty="0">
                <a:latin typeface="宋体" panose="02010600030101010101" pitchFamily="2" charset="-122"/>
                <a:cs typeface="Times New Roman" panose="02020603050405020304" pitchFamily="18" charset="0"/>
              </a:rPr>
              <a:t>动画就是使各种造型运动起来，由于电脑有非常强的运算能力，制作人员所要做的是定义</a:t>
            </a:r>
            <a:r>
              <a:rPr lang="zh-CN" altLang="en-US" dirty="0">
                <a:solidFill>
                  <a:srgbClr val="C00000"/>
                </a:solidFill>
                <a:latin typeface="宋体" panose="02010600030101010101" pitchFamily="2" charset="-122"/>
                <a:cs typeface="Times New Roman" panose="02020603050405020304" pitchFamily="18" charset="0"/>
              </a:rPr>
              <a:t>关键帧</a:t>
            </a:r>
            <a:r>
              <a:rPr lang="zh-CN" altLang="en-US" dirty="0">
                <a:latin typeface="宋体" panose="02010600030101010101" pitchFamily="2" charset="-122"/>
                <a:cs typeface="Times New Roman" panose="02020603050405020304" pitchFamily="18" charset="0"/>
              </a:rPr>
              <a:t>，中间帧交给计算机去完成，这就使人们可做出与现实世界非常一致的动画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 calcmode="lin" valueType="num">
                                      <p:cBhvr additive="base">
                                        <p:cTn id="7" dur="500" fill="hold"/>
                                        <p:tgtEl>
                                          <p:spTgt spid="40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 calcmode="lin" valueType="num">
                                      <p:cBhvr additive="base">
                                        <p:cTn id="12" dur="5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096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0963">
                                            <p:txEl>
                                              <p:pRg st="2" end="2"/>
                                            </p:txEl>
                                          </p:spTgt>
                                        </p:tgtEl>
                                        <p:attrNameLst>
                                          <p:attrName>style.visibility</p:attrName>
                                        </p:attrNameLst>
                                      </p:cBhvr>
                                      <p:to>
                                        <p:strVal val="visible"/>
                                      </p:to>
                                    </p:set>
                                    <p:anim calcmode="lin" valueType="num">
                                      <p:cBhvr additive="base">
                                        <p:cTn id="17" dur="500" fill="hold"/>
                                        <p:tgtEl>
                                          <p:spTgt spid="4096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096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3">
            <a:extLst>
              <a:ext uri="{FF2B5EF4-FFF2-40B4-BE49-F238E27FC236}">
                <a16:creationId xmlns:a16="http://schemas.microsoft.com/office/drawing/2014/main" id="{BC9F7551-C3DB-4E47-93BD-35416DEFCC8E}"/>
              </a:ext>
            </a:extLst>
          </p:cNvPr>
          <p:cNvSpPr>
            <a:spLocks noGrp="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二、三维动画的制作过程</a:t>
            </a:r>
            <a:endParaRPr lang="zh-CN" altLang="en-US"/>
          </a:p>
        </p:txBody>
      </p:sp>
      <p:sp>
        <p:nvSpPr>
          <p:cNvPr id="41987" name="Rectangle 3">
            <a:extLst>
              <a:ext uri="{FF2B5EF4-FFF2-40B4-BE49-F238E27FC236}">
                <a16:creationId xmlns:a16="http://schemas.microsoft.com/office/drawing/2014/main" id="{15E4E41F-5A88-4070-9D90-6EEC022F6DA9}"/>
              </a:ext>
            </a:extLst>
          </p:cNvPr>
          <p:cNvSpPr>
            <a:spLocks noGrp="1" noChangeArrowheads="1"/>
          </p:cNvSpPr>
          <p:nvPr>
            <p:ph idx="4294967295"/>
          </p:nvPr>
        </p:nvSpPr>
        <p:spPr>
          <a:xfrm>
            <a:off x="615950" y="1162050"/>
            <a:ext cx="8150225" cy="4383088"/>
          </a:xfrm>
        </p:spPr>
        <p:txBody>
          <a:bodyPr/>
          <a:lstStyle/>
          <a:p>
            <a:pPr eaLnBrk="1" hangingPunct="1">
              <a:buClrTx/>
              <a:buFont typeface="Wingdings" panose="05000000000000000000" pitchFamily="2" charset="2"/>
              <a:buNone/>
            </a:pPr>
            <a:r>
              <a:rPr lang="en-US" altLang="zh-CN" dirty="0">
                <a:solidFill>
                  <a:srgbClr val="FF0000"/>
                </a:solidFill>
                <a:latin typeface="Times New Roman" panose="02020603050405020304" pitchFamily="18" charset="0"/>
                <a:cs typeface="Times New Roman" panose="02020603050405020304" pitchFamily="18" charset="0"/>
              </a:rPr>
              <a:t>(6) </a:t>
            </a:r>
            <a:r>
              <a:rPr lang="zh-CN" altLang="en-US" dirty="0">
                <a:solidFill>
                  <a:srgbClr val="FF0000"/>
                </a:solidFill>
                <a:latin typeface="Times New Roman" panose="02020603050405020304" pitchFamily="18" charset="0"/>
                <a:cs typeface="Times New Roman" panose="02020603050405020304" pitchFamily="18" charset="0"/>
              </a:rPr>
              <a:t>渲染 </a:t>
            </a:r>
            <a:endParaRPr lang="en-US" altLang="zh-CN" dirty="0">
              <a:solidFill>
                <a:srgbClr val="FF0000"/>
              </a:solidFill>
              <a:latin typeface="Times New Roman" panose="02020603050405020304" pitchFamily="18" charset="0"/>
              <a:cs typeface="Times New Roman" panose="02020603050405020304" pitchFamily="18" charset="0"/>
            </a:endParaRPr>
          </a:p>
          <a:p>
            <a:pPr lvl="1" eaLnBrk="1" hangingPunct="1"/>
            <a:r>
              <a:rPr lang="zh-CN" altLang="en-US"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建模和动画往往仅占全部动画制作过程中的一部分，大部分时间都花费在繁重的渲染工作中</a:t>
            </a:r>
            <a:endParaRPr lang="en-US" altLang="zh-CN" dirty="0">
              <a:latin typeface="Times New Roman" panose="02020603050405020304" pitchFamily="18" charset="0"/>
              <a:cs typeface="Times New Roman" panose="02020603050405020304" pitchFamily="18" charset="0"/>
            </a:endParaRPr>
          </a:p>
          <a:p>
            <a:pPr lvl="1" eaLnBrk="1" hangingPunct="1"/>
            <a:r>
              <a:rPr lang="zh-CN" altLang="en-US" dirty="0">
                <a:latin typeface="Times New Roman" panose="02020603050405020304" pitchFamily="18" charset="0"/>
                <a:cs typeface="Times New Roman" panose="02020603050405020304" pitchFamily="18" charset="0"/>
              </a:rPr>
              <a:t>渲染工作对处理器的处理性能有极强的依赖性。因此，为了获得更高的渲染性能，用户必须尽可能的使用更高性能和更多数量的处理器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 calcmode="lin" valueType="num">
                                      <p:cBhvr additive="base">
                                        <p:cTn id="7" dur="5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 calcmode="lin" valueType="num">
                                      <p:cBhvr additive="base">
                                        <p:cTn id="12" dur="5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198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1987">
                                            <p:txEl>
                                              <p:pRg st="2" end="2"/>
                                            </p:txEl>
                                          </p:spTgt>
                                        </p:tgtEl>
                                        <p:attrNameLst>
                                          <p:attrName>style.visibility</p:attrName>
                                        </p:attrNameLst>
                                      </p:cBhvr>
                                      <p:to>
                                        <p:strVal val="visible"/>
                                      </p:to>
                                    </p:set>
                                    <p:anim calcmode="lin" valueType="num">
                                      <p:cBhvr additive="base">
                                        <p:cTn id="17" dur="5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98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3">
            <a:extLst>
              <a:ext uri="{FF2B5EF4-FFF2-40B4-BE49-F238E27FC236}">
                <a16:creationId xmlns:a16="http://schemas.microsoft.com/office/drawing/2014/main" id="{8E503248-0136-4195-994D-6D1C63A16B6D}"/>
              </a:ext>
            </a:extLst>
          </p:cNvPr>
          <p:cNvSpPr>
            <a:spLocks noGrp="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二、三维动画的制作过程</a:t>
            </a:r>
            <a:endParaRPr lang="zh-CN" altLang="en-US"/>
          </a:p>
        </p:txBody>
      </p:sp>
      <p:sp>
        <p:nvSpPr>
          <p:cNvPr id="43011" name="Rectangle 3">
            <a:extLst>
              <a:ext uri="{FF2B5EF4-FFF2-40B4-BE49-F238E27FC236}">
                <a16:creationId xmlns:a16="http://schemas.microsoft.com/office/drawing/2014/main" id="{DF21FE87-A545-4122-B2B1-5C788D9FE298}"/>
              </a:ext>
            </a:extLst>
          </p:cNvPr>
          <p:cNvSpPr>
            <a:spLocks noGrp="1" noChangeArrowheads="1"/>
          </p:cNvSpPr>
          <p:nvPr>
            <p:ph idx="4294967295"/>
          </p:nvPr>
        </p:nvSpPr>
        <p:spPr>
          <a:xfrm>
            <a:off x="571500" y="1339850"/>
            <a:ext cx="8150225" cy="3688690"/>
          </a:xfrm>
        </p:spPr>
        <p:txBody>
          <a:bodyPr/>
          <a:lstStyle/>
          <a:p>
            <a:pPr marL="0" indent="0" eaLnBrk="1" hangingPunct="1">
              <a:buClrTx/>
              <a:buNone/>
            </a:pPr>
            <a:r>
              <a:rPr lang="zh-CN" altLang="en-US" dirty="0">
                <a:latin typeface="宋体" panose="02010600030101010101" pitchFamily="2" charset="-122"/>
              </a:rPr>
              <a:t>小结：</a:t>
            </a:r>
            <a:endParaRPr lang="en-US" altLang="zh-CN" dirty="0">
              <a:latin typeface="宋体" panose="02010600030101010101" pitchFamily="2" charset="-122"/>
            </a:endParaRPr>
          </a:p>
          <a:p>
            <a:pPr marL="439738" indent="-439738" eaLnBrk="1" hangingPunct="1">
              <a:spcBef>
                <a:spcPts val="1200"/>
              </a:spcBef>
              <a:buClrTx/>
            </a:pPr>
            <a:r>
              <a:rPr lang="zh-CN" altLang="en-US" sz="2400" dirty="0">
                <a:latin typeface="宋体" panose="02010600030101010101" pitchFamily="2" charset="-122"/>
              </a:rPr>
              <a:t>制作三维动画涉及范围很广，从某种角度来说，三维动画的创作有点类似于</a:t>
            </a:r>
            <a:r>
              <a:rPr lang="zh-CN" altLang="en-US" sz="2400" dirty="0">
                <a:solidFill>
                  <a:srgbClr val="FF0000"/>
                </a:solidFill>
                <a:latin typeface="宋体" panose="02010600030101010101" pitchFamily="2" charset="-122"/>
              </a:rPr>
              <a:t>雕刻、摄影、布景</a:t>
            </a:r>
            <a:r>
              <a:rPr lang="zh-CN" altLang="en-US" sz="2400" dirty="0">
                <a:latin typeface="宋体" panose="02010600030101010101" pitchFamily="2" charset="-122"/>
              </a:rPr>
              <a:t>设计及舞台</a:t>
            </a:r>
            <a:r>
              <a:rPr lang="zh-CN" altLang="en-US" sz="2400" dirty="0">
                <a:solidFill>
                  <a:srgbClr val="FF0000"/>
                </a:solidFill>
                <a:latin typeface="宋体" panose="02010600030101010101" pitchFamily="2" charset="-122"/>
              </a:rPr>
              <a:t>灯光</a:t>
            </a:r>
            <a:r>
              <a:rPr lang="zh-CN" altLang="en-US" sz="2400" dirty="0">
                <a:latin typeface="宋体" panose="02010600030101010101" pitchFamily="2" charset="-122"/>
              </a:rPr>
              <a:t>的使用</a:t>
            </a:r>
            <a:endParaRPr lang="en-US" altLang="zh-CN" sz="2400" dirty="0">
              <a:latin typeface="宋体" panose="02010600030101010101" pitchFamily="2" charset="-122"/>
            </a:endParaRPr>
          </a:p>
          <a:p>
            <a:pPr marL="439738" indent="-439738" eaLnBrk="1" hangingPunct="1">
              <a:spcBef>
                <a:spcPts val="1200"/>
              </a:spcBef>
              <a:buClrTx/>
            </a:pPr>
            <a:r>
              <a:rPr lang="zh-CN" altLang="en-US" sz="2400" dirty="0">
                <a:latin typeface="宋体" panose="02010600030101010101" pitchFamily="2" charset="-122"/>
              </a:rPr>
              <a:t>动画设计者可以在三维环境中控制各种组合，调用光线和三维对象</a:t>
            </a:r>
            <a:endParaRPr lang="en-US" altLang="zh-CN" sz="2400" dirty="0">
              <a:latin typeface="宋体" panose="02010600030101010101" pitchFamily="2" charset="-122"/>
            </a:endParaRPr>
          </a:p>
          <a:p>
            <a:pPr marL="439738" indent="-439738" eaLnBrk="1" hangingPunct="1">
              <a:spcBef>
                <a:spcPts val="1200"/>
              </a:spcBef>
              <a:buClrTx/>
            </a:pPr>
            <a:r>
              <a:rPr lang="zh-CN" altLang="en-US" sz="2400" dirty="0">
                <a:latin typeface="宋体" panose="02010600030101010101" pitchFamily="2" charset="-122"/>
              </a:rPr>
              <a:t>设计者需要的除基本技能外，还要更多的创造力</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a:extLst>
              <a:ext uri="{FF2B5EF4-FFF2-40B4-BE49-F238E27FC236}">
                <a16:creationId xmlns:a16="http://schemas.microsoft.com/office/drawing/2014/main" id="{E332132D-39D8-410D-BA9C-1C259DD2519E}"/>
              </a:ext>
            </a:extLst>
          </p:cNvPr>
          <p:cNvPicPr>
            <a:picLocks noChangeAspect="1" noChangeArrowheads="1"/>
          </p:cNvPicPr>
          <p:nvPr/>
        </p:nvPicPr>
        <p:blipFill>
          <a:blip r:embed="rId2">
            <a:clrChange>
              <a:clrFrom>
                <a:srgbClr val="FFFEFA"/>
              </a:clrFrom>
              <a:clrTo>
                <a:srgbClr val="FFFEFA">
                  <a:alpha val="0"/>
                </a:srgbClr>
              </a:clrTo>
            </a:clrChange>
            <a:extLst>
              <a:ext uri="{28A0092B-C50C-407E-A947-70E740481C1C}">
                <a14:useLocalDpi xmlns:a14="http://schemas.microsoft.com/office/drawing/2010/main" val="0"/>
              </a:ext>
            </a:extLst>
          </a:blip>
          <a:srcRect/>
          <a:stretch>
            <a:fillRect/>
          </a:stretch>
        </p:blipFill>
        <p:spPr bwMode="auto">
          <a:xfrm>
            <a:off x="5372100" y="1339850"/>
            <a:ext cx="26543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标题 3">
            <a:extLst>
              <a:ext uri="{FF2B5EF4-FFF2-40B4-BE49-F238E27FC236}">
                <a16:creationId xmlns:a16="http://schemas.microsoft.com/office/drawing/2014/main" id="{461A1E18-A95A-4813-A0BF-87709CFA6B35}"/>
              </a:ext>
            </a:extLst>
          </p:cNvPr>
          <p:cNvSpPr>
            <a:spLocks noGrp="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一、基本概念</a:t>
            </a:r>
            <a:endParaRPr lang="zh-CN" altLang="en-US"/>
          </a:p>
        </p:txBody>
      </p:sp>
      <p:sp>
        <p:nvSpPr>
          <p:cNvPr id="10244" name="Rectangle 3">
            <a:extLst>
              <a:ext uri="{FF2B5EF4-FFF2-40B4-BE49-F238E27FC236}">
                <a16:creationId xmlns:a16="http://schemas.microsoft.com/office/drawing/2014/main" id="{3CA95B5A-FFFB-4B0A-B4D8-670EEAD72272}"/>
              </a:ext>
            </a:extLst>
          </p:cNvPr>
          <p:cNvSpPr>
            <a:spLocks noGrp="1" noChangeArrowheads="1"/>
          </p:cNvSpPr>
          <p:nvPr>
            <p:ph idx="4294967295"/>
          </p:nvPr>
        </p:nvSpPr>
        <p:spPr>
          <a:xfrm>
            <a:off x="615950" y="1028700"/>
            <a:ext cx="5334000" cy="5346700"/>
          </a:xfrm>
        </p:spPr>
        <p:txBody>
          <a:bodyPr/>
          <a:lstStyle/>
          <a:p>
            <a:pPr eaLnBrk="1" hangingPunct="1">
              <a:lnSpc>
                <a:spcPct val="80000"/>
              </a:lnSpc>
              <a:buFont typeface="Wingdings" panose="05000000000000000000" pitchFamily="2" charset="2"/>
              <a:buNone/>
            </a:pPr>
            <a:r>
              <a:rPr lang="zh-CN" altLang="en-US" dirty="0"/>
              <a:t>计算机动画的应用领域十分广泛</a:t>
            </a:r>
            <a:endParaRPr lang="en-US" altLang="zh-CN" dirty="0"/>
          </a:p>
          <a:p>
            <a:pPr lvl="1" eaLnBrk="1" hangingPunct="1">
              <a:lnSpc>
                <a:spcPct val="100000"/>
              </a:lnSpc>
            </a:pPr>
            <a:r>
              <a:rPr lang="zh-CN" altLang="en-US" sz="2400" dirty="0"/>
              <a:t>影视作品制作</a:t>
            </a:r>
          </a:p>
          <a:p>
            <a:pPr lvl="1" eaLnBrk="1" hangingPunct="1">
              <a:lnSpc>
                <a:spcPct val="100000"/>
              </a:lnSpc>
            </a:pPr>
            <a:r>
              <a:rPr lang="zh-CN" altLang="en-US" sz="2400" dirty="0"/>
              <a:t>科学研究</a:t>
            </a:r>
          </a:p>
          <a:p>
            <a:pPr lvl="1" eaLnBrk="1" hangingPunct="1">
              <a:lnSpc>
                <a:spcPct val="100000"/>
              </a:lnSpc>
            </a:pPr>
            <a:r>
              <a:rPr lang="zh-CN" altLang="en-US" sz="2400" dirty="0"/>
              <a:t>视觉模拟</a:t>
            </a:r>
          </a:p>
          <a:p>
            <a:pPr lvl="1" eaLnBrk="1" hangingPunct="1">
              <a:lnSpc>
                <a:spcPct val="100000"/>
              </a:lnSpc>
            </a:pPr>
            <a:r>
              <a:rPr lang="zh-CN" altLang="en-US" sz="2400" dirty="0"/>
              <a:t>电子游戏</a:t>
            </a:r>
          </a:p>
          <a:p>
            <a:pPr lvl="1" eaLnBrk="1" hangingPunct="1">
              <a:lnSpc>
                <a:spcPct val="100000"/>
              </a:lnSpc>
            </a:pPr>
            <a:r>
              <a:rPr lang="zh-CN" altLang="en-US" sz="2400" dirty="0"/>
              <a:t>工业设计</a:t>
            </a:r>
          </a:p>
          <a:p>
            <a:pPr lvl="1" eaLnBrk="1" hangingPunct="1">
              <a:lnSpc>
                <a:spcPct val="100000"/>
              </a:lnSpc>
            </a:pPr>
            <a:r>
              <a:rPr lang="zh-CN" altLang="en-US" sz="2400" dirty="0"/>
              <a:t>教学训练</a:t>
            </a:r>
          </a:p>
          <a:p>
            <a:pPr lvl="1" eaLnBrk="1" hangingPunct="1">
              <a:lnSpc>
                <a:spcPct val="100000"/>
              </a:lnSpc>
            </a:pPr>
            <a:r>
              <a:rPr lang="zh-CN" altLang="en-US" sz="2400" dirty="0"/>
              <a:t>军事仿真</a:t>
            </a:r>
          </a:p>
          <a:p>
            <a:pPr lvl="1" eaLnBrk="1" hangingPunct="1">
              <a:lnSpc>
                <a:spcPct val="100000"/>
              </a:lnSpc>
            </a:pPr>
            <a:r>
              <a:rPr lang="zh-CN" altLang="en-US" sz="2400" dirty="0"/>
              <a:t>过程控制</a:t>
            </a:r>
          </a:p>
          <a:p>
            <a:pPr lvl="1" eaLnBrk="1" hangingPunct="1">
              <a:lnSpc>
                <a:spcPct val="100000"/>
              </a:lnSpc>
            </a:pPr>
            <a:r>
              <a:rPr lang="zh-CN" altLang="en-US" sz="2400" dirty="0"/>
              <a:t>平面绘画</a:t>
            </a:r>
          </a:p>
          <a:p>
            <a:pPr lvl="1" eaLnBrk="1" hangingPunct="1">
              <a:lnSpc>
                <a:spcPct val="100000"/>
              </a:lnSpc>
            </a:pPr>
            <a:r>
              <a:rPr lang="zh-CN" altLang="en-US" sz="2400" dirty="0"/>
              <a:t>建筑设计</a:t>
            </a:r>
          </a:p>
          <a:p>
            <a:pPr lvl="1" eaLnBrk="1" hangingPunct="1">
              <a:lnSpc>
                <a:spcPct val="100000"/>
              </a:lnSpc>
              <a:buFont typeface="Tahoma" panose="020B0604030504040204" pitchFamily="34" charset="0"/>
              <a:buNone/>
            </a:pPr>
            <a:r>
              <a:rPr lang="en-US" altLang="zh-CN" sz="2400" dirty="0"/>
              <a:t>…</a:t>
            </a:r>
          </a:p>
        </p:txBody>
      </p:sp>
      <p:pic>
        <p:nvPicPr>
          <p:cNvPr id="10245" name="Picture 5">
            <a:extLst>
              <a:ext uri="{FF2B5EF4-FFF2-40B4-BE49-F238E27FC236}">
                <a16:creationId xmlns:a16="http://schemas.microsoft.com/office/drawing/2014/main" id="{490E66E9-4AE9-45A6-B540-18619EB79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638" y="3767138"/>
            <a:ext cx="2776537"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anim calcmode="lin" valueType="num">
                                      <p:cBhvr additive="base">
                                        <p:cTn id="7" dur="500" fill="hold"/>
                                        <p:tgtEl>
                                          <p:spTgt spid="102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44">
                                            <p:txEl>
                                              <p:pRg st="1" end="1"/>
                                            </p:txEl>
                                          </p:spTgt>
                                        </p:tgtEl>
                                        <p:attrNameLst>
                                          <p:attrName>style.visibility</p:attrName>
                                        </p:attrNameLst>
                                      </p:cBhvr>
                                      <p:to>
                                        <p:strVal val="visible"/>
                                      </p:to>
                                    </p:set>
                                    <p:anim calcmode="lin" valueType="num">
                                      <p:cBhvr additive="base">
                                        <p:cTn id="11" dur="500" fill="hold"/>
                                        <p:tgtEl>
                                          <p:spTgt spid="1024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24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anim calcmode="lin" valueType="num">
                                      <p:cBhvr additive="base">
                                        <p:cTn id="15" dur="500" fill="hold"/>
                                        <p:tgtEl>
                                          <p:spTgt spid="1024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24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244">
                                            <p:txEl>
                                              <p:pRg st="3" end="3"/>
                                            </p:txEl>
                                          </p:spTgt>
                                        </p:tgtEl>
                                        <p:attrNameLst>
                                          <p:attrName>style.visibility</p:attrName>
                                        </p:attrNameLst>
                                      </p:cBhvr>
                                      <p:to>
                                        <p:strVal val="visible"/>
                                      </p:to>
                                    </p:set>
                                    <p:anim calcmode="lin" valueType="num">
                                      <p:cBhvr additive="base">
                                        <p:cTn id="19" dur="500" fill="hold"/>
                                        <p:tgtEl>
                                          <p:spTgt spid="1024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244">
                                            <p:txEl>
                                              <p:pRg st="4" end="4"/>
                                            </p:txEl>
                                          </p:spTgt>
                                        </p:tgtEl>
                                        <p:attrNameLst>
                                          <p:attrName>style.visibility</p:attrName>
                                        </p:attrNameLst>
                                      </p:cBhvr>
                                      <p:to>
                                        <p:strVal val="visible"/>
                                      </p:to>
                                    </p:set>
                                    <p:anim calcmode="lin" valueType="num">
                                      <p:cBhvr additive="base">
                                        <p:cTn id="23" dur="500" fill="hold"/>
                                        <p:tgtEl>
                                          <p:spTgt spid="1024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24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244">
                                            <p:txEl>
                                              <p:pRg st="5" end="5"/>
                                            </p:txEl>
                                          </p:spTgt>
                                        </p:tgtEl>
                                        <p:attrNameLst>
                                          <p:attrName>style.visibility</p:attrName>
                                        </p:attrNameLst>
                                      </p:cBhvr>
                                      <p:to>
                                        <p:strVal val="visible"/>
                                      </p:to>
                                    </p:set>
                                    <p:anim calcmode="lin" valueType="num">
                                      <p:cBhvr additive="base">
                                        <p:cTn id="27" dur="500" fill="hold"/>
                                        <p:tgtEl>
                                          <p:spTgt spid="1024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24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244">
                                            <p:txEl>
                                              <p:pRg st="6" end="6"/>
                                            </p:txEl>
                                          </p:spTgt>
                                        </p:tgtEl>
                                        <p:attrNameLst>
                                          <p:attrName>style.visibility</p:attrName>
                                        </p:attrNameLst>
                                      </p:cBhvr>
                                      <p:to>
                                        <p:strVal val="visible"/>
                                      </p:to>
                                    </p:set>
                                    <p:anim calcmode="lin" valueType="num">
                                      <p:cBhvr additive="base">
                                        <p:cTn id="31" dur="500" fill="hold"/>
                                        <p:tgtEl>
                                          <p:spTgt spid="1024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24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244">
                                            <p:txEl>
                                              <p:pRg st="7" end="7"/>
                                            </p:txEl>
                                          </p:spTgt>
                                        </p:tgtEl>
                                        <p:attrNameLst>
                                          <p:attrName>style.visibility</p:attrName>
                                        </p:attrNameLst>
                                      </p:cBhvr>
                                      <p:to>
                                        <p:strVal val="visible"/>
                                      </p:to>
                                    </p:set>
                                    <p:anim calcmode="lin" valueType="num">
                                      <p:cBhvr additive="base">
                                        <p:cTn id="35" dur="500" fill="hold"/>
                                        <p:tgtEl>
                                          <p:spTgt spid="1024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244">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244">
                                            <p:txEl>
                                              <p:pRg st="8" end="8"/>
                                            </p:txEl>
                                          </p:spTgt>
                                        </p:tgtEl>
                                        <p:attrNameLst>
                                          <p:attrName>style.visibility</p:attrName>
                                        </p:attrNameLst>
                                      </p:cBhvr>
                                      <p:to>
                                        <p:strVal val="visible"/>
                                      </p:to>
                                    </p:set>
                                    <p:anim calcmode="lin" valueType="num">
                                      <p:cBhvr additive="base">
                                        <p:cTn id="39" dur="500" fill="hold"/>
                                        <p:tgtEl>
                                          <p:spTgt spid="1024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244">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244">
                                            <p:txEl>
                                              <p:pRg st="9" end="9"/>
                                            </p:txEl>
                                          </p:spTgt>
                                        </p:tgtEl>
                                        <p:attrNameLst>
                                          <p:attrName>style.visibility</p:attrName>
                                        </p:attrNameLst>
                                      </p:cBhvr>
                                      <p:to>
                                        <p:strVal val="visible"/>
                                      </p:to>
                                    </p:set>
                                    <p:anim calcmode="lin" valueType="num">
                                      <p:cBhvr additive="base">
                                        <p:cTn id="43" dur="500" fill="hold"/>
                                        <p:tgtEl>
                                          <p:spTgt spid="10244">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244">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244">
                                            <p:txEl>
                                              <p:pRg st="10" end="10"/>
                                            </p:txEl>
                                          </p:spTgt>
                                        </p:tgtEl>
                                        <p:attrNameLst>
                                          <p:attrName>style.visibility</p:attrName>
                                        </p:attrNameLst>
                                      </p:cBhvr>
                                      <p:to>
                                        <p:strVal val="visible"/>
                                      </p:to>
                                    </p:set>
                                    <p:anim calcmode="lin" valueType="num">
                                      <p:cBhvr additive="base">
                                        <p:cTn id="47" dur="500" fill="hold"/>
                                        <p:tgtEl>
                                          <p:spTgt spid="10244">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0244">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244">
                                            <p:txEl>
                                              <p:pRg st="11" end="11"/>
                                            </p:txEl>
                                          </p:spTgt>
                                        </p:tgtEl>
                                        <p:attrNameLst>
                                          <p:attrName>style.visibility</p:attrName>
                                        </p:attrNameLst>
                                      </p:cBhvr>
                                      <p:to>
                                        <p:strVal val="visible"/>
                                      </p:to>
                                    </p:set>
                                    <p:anim calcmode="lin" valueType="num">
                                      <p:cBhvr additive="base">
                                        <p:cTn id="51" dur="500" fill="hold"/>
                                        <p:tgtEl>
                                          <p:spTgt spid="10244">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0244">
                                            <p:txEl>
                                              <p:pRg st="11" end="11"/>
                                            </p:txEl>
                                          </p:spTgt>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6" presetClass="entr" presetSubtype="16" fill="hold" nodeType="afterEffect">
                                  <p:stCondLst>
                                    <p:cond delay="0"/>
                                  </p:stCondLst>
                                  <p:childTnLst>
                                    <p:set>
                                      <p:cBhvr>
                                        <p:cTn id="55" dur="1" fill="hold">
                                          <p:stCondLst>
                                            <p:cond delay="0"/>
                                          </p:stCondLst>
                                        </p:cTn>
                                        <p:tgtEl>
                                          <p:spTgt spid="10242"/>
                                        </p:tgtEl>
                                        <p:attrNameLst>
                                          <p:attrName>style.visibility</p:attrName>
                                        </p:attrNameLst>
                                      </p:cBhvr>
                                      <p:to>
                                        <p:strVal val="visible"/>
                                      </p:to>
                                    </p:set>
                                    <p:animEffect transition="in" filter="circle(in)">
                                      <p:cBhvr>
                                        <p:cTn id="56" dur="2000"/>
                                        <p:tgtEl>
                                          <p:spTgt spid="10242"/>
                                        </p:tgtEl>
                                      </p:cBhvr>
                                    </p:animEffect>
                                  </p:childTnLst>
                                </p:cTn>
                              </p:par>
                              <p:par>
                                <p:cTn id="57" presetID="6" presetClass="entr" presetSubtype="16" fill="hold" nodeType="withEffect">
                                  <p:stCondLst>
                                    <p:cond delay="0"/>
                                  </p:stCondLst>
                                  <p:childTnLst>
                                    <p:set>
                                      <p:cBhvr>
                                        <p:cTn id="58" dur="1" fill="hold">
                                          <p:stCondLst>
                                            <p:cond delay="0"/>
                                          </p:stCondLst>
                                        </p:cTn>
                                        <p:tgtEl>
                                          <p:spTgt spid="10245"/>
                                        </p:tgtEl>
                                        <p:attrNameLst>
                                          <p:attrName>style.visibility</p:attrName>
                                        </p:attrNameLst>
                                      </p:cBhvr>
                                      <p:to>
                                        <p:strVal val="visible"/>
                                      </p:to>
                                    </p:set>
                                    <p:animEffect transition="in" filter="circle(in)">
                                      <p:cBhvr>
                                        <p:cTn id="59" dur="20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C99DF3E6-4475-4FC8-BC67-E141F9B5FA10}"/>
              </a:ext>
            </a:extLst>
          </p:cNvPr>
          <p:cNvSpPr>
            <a:spLocks noGrp="1" noChangeArrowheads="1"/>
          </p:cNvSpPr>
          <p:nvPr>
            <p:ph type="title"/>
          </p:nvPr>
        </p:nvSpPr>
        <p:spPr>
          <a:xfrm>
            <a:off x="798513" y="50800"/>
            <a:ext cx="8262937" cy="701675"/>
          </a:xfrm>
          <a:ln/>
        </p:spPr>
        <p:txBody>
          <a:bodyPr/>
          <a:lstStyle/>
          <a:p>
            <a:pPr eaLnBrk="1" hangingPunct="1"/>
            <a:r>
              <a:rPr lang="zh-CN" altLang="en-US">
                <a:latin typeface="宋体" panose="02010600030101010101" pitchFamily="2" charset="-122"/>
              </a:rPr>
              <a:t>三、主要技术与方法</a:t>
            </a:r>
          </a:p>
        </p:txBody>
      </p:sp>
      <p:sp>
        <p:nvSpPr>
          <p:cNvPr id="44035" name="Rectangle 3">
            <a:extLst>
              <a:ext uri="{FF2B5EF4-FFF2-40B4-BE49-F238E27FC236}">
                <a16:creationId xmlns:a16="http://schemas.microsoft.com/office/drawing/2014/main" id="{FBD145FB-833A-4A35-A93A-8E1B79F8D215}"/>
              </a:ext>
            </a:extLst>
          </p:cNvPr>
          <p:cNvSpPr>
            <a:spLocks noGrp="1" noChangeArrowheads="1"/>
          </p:cNvSpPr>
          <p:nvPr>
            <p:ph idx="4294967295"/>
          </p:nvPr>
        </p:nvSpPr>
        <p:spPr>
          <a:xfrm>
            <a:off x="1371600" y="1117600"/>
            <a:ext cx="3022600" cy="4767263"/>
          </a:xfrm>
        </p:spPr>
        <p:txBody>
          <a:bodyPr/>
          <a:lstStyle/>
          <a:p>
            <a:pPr eaLnBrk="1" hangingPunct="1"/>
            <a:r>
              <a:rPr lang="zh-CN" altLang="en-US" dirty="0">
                <a:latin typeface="宋体" panose="02010600030101010101" pitchFamily="2" charset="-122"/>
              </a:rPr>
              <a:t>关键帧动画</a:t>
            </a:r>
          </a:p>
          <a:p>
            <a:pPr eaLnBrk="1" hangingPunct="1"/>
            <a:r>
              <a:rPr lang="zh-CN" altLang="en-US" dirty="0">
                <a:latin typeface="宋体" panose="02010600030101010101" pitchFamily="2" charset="-122"/>
              </a:rPr>
              <a:t>路径动画</a:t>
            </a:r>
          </a:p>
          <a:p>
            <a:pPr eaLnBrk="1" hangingPunct="1"/>
            <a:r>
              <a:rPr lang="zh-CN" altLang="en-US" dirty="0">
                <a:latin typeface="宋体" panose="02010600030101010101" pitchFamily="2" charset="-122"/>
              </a:rPr>
              <a:t>变形动画</a:t>
            </a:r>
          </a:p>
          <a:p>
            <a:pPr eaLnBrk="1" hangingPunct="1"/>
            <a:r>
              <a:rPr lang="zh-CN" altLang="en-US" dirty="0">
                <a:latin typeface="宋体" panose="02010600030101010101" pitchFamily="2" charset="-122"/>
              </a:rPr>
              <a:t>过程动画</a:t>
            </a:r>
          </a:p>
          <a:p>
            <a:pPr eaLnBrk="1" hangingPunct="1"/>
            <a:r>
              <a:rPr lang="zh-CN" altLang="en-US" dirty="0">
                <a:latin typeface="宋体" panose="02010600030101010101" pitchFamily="2" charset="-122"/>
              </a:rPr>
              <a:t>粒子动画</a:t>
            </a:r>
          </a:p>
          <a:p>
            <a:pPr eaLnBrk="1" hangingPunct="1"/>
            <a:r>
              <a:rPr lang="zh-CN" altLang="en-US" dirty="0">
                <a:latin typeface="宋体" panose="02010600030101010101" pitchFamily="2" charset="-122"/>
              </a:rPr>
              <a:t>群体动画</a:t>
            </a:r>
          </a:p>
          <a:p>
            <a:pPr eaLnBrk="1" hangingPunct="1"/>
            <a:r>
              <a:rPr lang="zh-CN" altLang="en-US" dirty="0">
                <a:latin typeface="宋体" panose="02010600030101010101" pitchFamily="2" charset="-122"/>
              </a:rPr>
              <a:t>人物动画</a:t>
            </a:r>
          </a:p>
          <a:p>
            <a:pPr eaLnBrk="1" hangingPunct="1"/>
            <a:r>
              <a:rPr lang="zh-CN" altLang="en-US" dirty="0">
                <a:latin typeface="宋体" panose="02010600030101010101" pitchFamily="2" charset="-122"/>
              </a:rPr>
              <a:t>运动捕捉</a:t>
            </a:r>
          </a:p>
        </p:txBody>
      </p:sp>
      <p:pic>
        <p:nvPicPr>
          <p:cNvPr id="44036" name="Picture 4" descr="nba">
            <a:extLst>
              <a:ext uri="{FF2B5EF4-FFF2-40B4-BE49-F238E27FC236}">
                <a16:creationId xmlns:a16="http://schemas.microsoft.com/office/drawing/2014/main" id="{558588B3-E8D7-4A1E-8B38-C99170423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350" y="1028700"/>
            <a:ext cx="311308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descr="NoOneLivesForever2_32">
            <a:extLst>
              <a:ext uri="{FF2B5EF4-FFF2-40B4-BE49-F238E27FC236}">
                <a16:creationId xmlns:a16="http://schemas.microsoft.com/office/drawing/2014/main" id="{3D11AAC4-C8CB-49AE-8F3F-4AC4CE963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50" y="3667125"/>
            <a:ext cx="31194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wheel(1)">
                                      <p:cBhvr>
                                        <p:cTn id="7" dur="2000"/>
                                        <p:tgtEl>
                                          <p:spTgt spid="44036"/>
                                        </p:tgtEl>
                                      </p:cBhvr>
                                    </p:animEffect>
                                  </p:childTnLst>
                                </p:cTn>
                              </p:par>
                              <p:par>
                                <p:cTn id="8" presetID="21" presetClass="entr" presetSubtype="1" fill="hold" nodeType="withEffect">
                                  <p:stCondLst>
                                    <p:cond delay="0"/>
                                  </p:stCondLst>
                                  <p:childTnLst>
                                    <p:set>
                                      <p:cBhvr>
                                        <p:cTn id="9" dur="1" fill="hold">
                                          <p:stCondLst>
                                            <p:cond delay="0"/>
                                          </p:stCondLst>
                                        </p:cTn>
                                        <p:tgtEl>
                                          <p:spTgt spid="44037"/>
                                        </p:tgtEl>
                                        <p:attrNameLst>
                                          <p:attrName>style.visibility</p:attrName>
                                        </p:attrNameLst>
                                      </p:cBhvr>
                                      <p:to>
                                        <p:strVal val="visible"/>
                                      </p:to>
                                    </p:set>
                                    <p:animEffect transition="in" filter="wheel(1)">
                                      <p:cBhvr>
                                        <p:cTn id="10" dur="2000"/>
                                        <p:tgtEl>
                                          <p:spTgt spid="44037"/>
                                        </p:tgtEl>
                                      </p:cBhvr>
                                    </p:animEffect>
                                  </p:childTnLst>
                                </p:cTn>
                              </p:par>
                            </p:childTnLst>
                          </p:cTn>
                        </p:par>
                        <p:par>
                          <p:cTn id="11" fill="hold">
                            <p:stCondLst>
                              <p:cond delay="2000"/>
                            </p:stCondLst>
                            <p:childTnLst>
                              <p:par>
                                <p:cTn id="12" presetID="2" presetClass="entr" presetSubtype="4" fill="hold" grpId="0" nodeType="afterEffect">
                                  <p:stCondLst>
                                    <p:cond delay="0"/>
                                  </p:stCondLst>
                                  <p:childTnLst>
                                    <p:set>
                                      <p:cBhvr>
                                        <p:cTn id="13" dur="1" fill="hold">
                                          <p:stCondLst>
                                            <p:cond delay="0"/>
                                          </p:stCondLst>
                                        </p:cTn>
                                        <p:tgtEl>
                                          <p:spTgt spid="44035">
                                            <p:txEl>
                                              <p:pRg st="0" end="0"/>
                                            </p:txEl>
                                          </p:spTgt>
                                        </p:tgtEl>
                                        <p:attrNameLst>
                                          <p:attrName>style.visibility</p:attrName>
                                        </p:attrNameLst>
                                      </p:cBhvr>
                                      <p:to>
                                        <p:strVal val="visible"/>
                                      </p:to>
                                    </p:set>
                                    <p:anim calcmode="lin" valueType="num">
                                      <p:cBhvr additive="base">
                                        <p:cTn id="14" dur="500" fill="hold"/>
                                        <p:tgtEl>
                                          <p:spTgt spid="4403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4035">
                                            <p:txEl>
                                              <p:pRg st="0" end="0"/>
                                            </p:txEl>
                                          </p:spTgt>
                                        </p:tgtEl>
                                        <p:attrNameLst>
                                          <p:attrName>ppt_y</p:attrName>
                                        </p:attrNameLst>
                                      </p:cBhvr>
                                      <p:tavLst>
                                        <p:tav tm="0">
                                          <p:val>
                                            <p:strVal val="1+#ppt_h/2"/>
                                          </p:val>
                                        </p:tav>
                                        <p:tav tm="100000">
                                          <p:val>
                                            <p:strVal val="#ppt_y"/>
                                          </p:val>
                                        </p:tav>
                                      </p:tavLst>
                                    </p:anim>
                                  </p:childTnLst>
                                </p:cTn>
                              </p:par>
                            </p:childTnLst>
                          </p:cTn>
                        </p:par>
                        <p:par>
                          <p:cTn id="16" fill="hold">
                            <p:stCondLst>
                              <p:cond delay="2500"/>
                            </p:stCondLst>
                            <p:childTnLst>
                              <p:par>
                                <p:cTn id="17" presetID="2" presetClass="entr" presetSubtype="4" fill="hold" grpId="0" nodeType="afterEffect">
                                  <p:stCondLst>
                                    <p:cond delay="0"/>
                                  </p:stCondLst>
                                  <p:childTnLst>
                                    <p:set>
                                      <p:cBhvr>
                                        <p:cTn id="18" dur="1" fill="hold">
                                          <p:stCondLst>
                                            <p:cond delay="0"/>
                                          </p:stCondLst>
                                        </p:cTn>
                                        <p:tgtEl>
                                          <p:spTgt spid="44035">
                                            <p:txEl>
                                              <p:pRg st="1" end="1"/>
                                            </p:txEl>
                                          </p:spTgt>
                                        </p:tgtEl>
                                        <p:attrNameLst>
                                          <p:attrName>style.visibility</p:attrName>
                                        </p:attrNameLst>
                                      </p:cBhvr>
                                      <p:to>
                                        <p:strVal val="visible"/>
                                      </p:to>
                                    </p:set>
                                    <p:anim calcmode="lin" valueType="num">
                                      <p:cBhvr additive="base">
                                        <p:cTn id="19" dur="500" fill="hold"/>
                                        <p:tgtEl>
                                          <p:spTgt spid="4403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5">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2" presetClass="entr" presetSubtype="4" fill="hold" grpId="0" nodeType="afterEffect">
                                  <p:stCondLst>
                                    <p:cond delay="0"/>
                                  </p:stCondLst>
                                  <p:childTnLst>
                                    <p:set>
                                      <p:cBhvr>
                                        <p:cTn id="23" dur="1" fill="hold">
                                          <p:stCondLst>
                                            <p:cond delay="0"/>
                                          </p:stCondLst>
                                        </p:cTn>
                                        <p:tgtEl>
                                          <p:spTgt spid="44035">
                                            <p:txEl>
                                              <p:pRg st="2" end="2"/>
                                            </p:txEl>
                                          </p:spTgt>
                                        </p:tgtEl>
                                        <p:attrNameLst>
                                          <p:attrName>style.visibility</p:attrName>
                                        </p:attrNameLst>
                                      </p:cBhvr>
                                      <p:to>
                                        <p:strVal val="visible"/>
                                      </p:to>
                                    </p:set>
                                    <p:anim calcmode="lin" valueType="num">
                                      <p:cBhvr additive="base">
                                        <p:cTn id="24" dur="500" fill="hold"/>
                                        <p:tgtEl>
                                          <p:spTgt spid="4403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4035">
                                            <p:txEl>
                                              <p:pRg st="2" end="2"/>
                                            </p:txEl>
                                          </p:spTgt>
                                        </p:tgtEl>
                                        <p:attrNameLst>
                                          <p:attrName>ppt_y</p:attrName>
                                        </p:attrNameLst>
                                      </p:cBhvr>
                                      <p:tavLst>
                                        <p:tav tm="0">
                                          <p:val>
                                            <p:strVal val="1+#ppt_h/2"/>
                                          </p:val>
                                        </p:tav>
                                        <p:tav tm="100000">
                                          <p:val>
                                            <p:strVal val="#ppt_y"/>
                                          </p:val>
                                        </p:tav>
                                      </p:tavLst>
                                    </p:anim>
                                  </p:childTnLst>
                                </p:cTn>
                              </p:par>
                            </p:childTnLst>
                          </p:cTn>
                        </p:par>
                        <p:par>
                          <p:cTn id="26" fill="hold">
                            <p:stCondLst>
                              <p:cond delay="3500"/>
                            </p:stCondLst>
                            <p:childTnLst>
                              <p:par>
                                <p:cTn id="27" presetID="2" presetClass="entr" presetSubtype="4" fill="hold" grpId="0" nodeType="afterEffect">
                                  <p:stCondLst>
                                    <p:cond delay="0"/>
                                  </p:stCondLst>
                                  <p:childTnLst>
                                    <p:set>
                                      <p:cBhvr>
                                        <p:cTn id="28" dur="1" fill="hold">
                                          <p:stCondLst>
                                            <p:cond delay="0"/>
                                          </p:stCondLst>
                                        </p:cTn>
                                        <p:tgtEl>
                                          <p:spTgt spid="44035">
                                            <p:txEl>
                                              <p:pRg st="3" end="3"/>
                                            </p:txEl>
                                          </p:spTgt>
                                        </p:tgtEl>
                                        <p:attrNameLst>
                                          <p:attrName>style.visibility</p:attrName>
                                        </p:attrNameLst>
                                      </p:cBhvr>
                                      <p:to>
                                        <p:strVal val="visible"/>
                                      </p:to>
                                    </p:set>
                                    <p:anim calcmode="lin" valueType="num">
                                      <p:cBhvr additive="base">
                                        <p:cTn id="29" dur="500" fill="hold"/>
                                        <p:tgtEl>
                                          <p:spTgt spid="44035">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4035">
                                            <p:txEl>
                                              <p:pRg st="3" end="3"/>
                                            </p:txEl>
                                          </p:spTgt>
                                        </p:tgtEl>
                                        <p:attrNameLst>
                                          <p:attrName>ppt_y</p:attrName>
                                        </p:attrNameLst>
                                      </p:cBhvr>
                                      <p:tavLst>
                                        <p:tav tm="0">
                                          <p:val>
                                            <p:strVal val="1+#ppt_h/2"/>
                                          </p:val>
                                        </p:tav>
                                        <p:tav tm="100000">
                                          <p:val>
                                            <p:strVal val="#ppt_y"/>
                                          </p:val>
                                        </p:tav>
                                      </p:tavLst>
                                    </p:anim>
                                  </p:childTnLst>
                                </p:cTn>
                              </p:par>
                            </p:childTnLst>
                          </p:cTn>
                        </p:par>
                        <p:par>
                          <p:cTn id="31" fill="hold">
                            <p:stCondLst>
                              <p:cond delay="4000"/>
                            </p:stCondLst>
                            <p:childTnLst>
                              <p:par>
                                <p:cTn id="32" presetID="2" presetClass="entr" presetSubtype="4" fill="hold" grpId="0" nodeType="afterEffect">
                                  <p:stCondLst>
                                    <p:cond delay="0"/>
                                  </p:stCondLst>
                                  <p:childTnLst>
                                    <p:set>
                                      <p:cBhvr>
                                        <p:cTn id="33" dur="1" fill="hold">
                                          <p:stCondLst>
                                            <p:cond delay="0"/>
                                          </p:stCondLst>
                                        </p:cTn>
                                        <p:tgtEl>
                                          <p:spTgt spid="44035">
                                            <p:txEl>
                                              <p:pRg st="4" end="4"/>
                                            </p:txEl>
                                          </p:spTgt>
                                        </p:tgtEl>
                                        <p:attrNameLst>
                                          <p:attrName>style.visibility</p:attrName>
                                        </p:attrNameLst>
                                      </p:cBhvr>
                                      <p:to>
                                        <p:strVal val="visible"/>
                                      </p:to>
                                    </p:set>
                                    <p:anim calcmode="lin" valueType="num">
                                      <p:cBhvr additive="base">
                                        <p:cTn id="34" dur="500" fill="hold"/>
                                        <p:tgtEl>
                                          <p:spTgt spid="44035">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4035">
                                            <p:txEl>
                                              <p:pRg st="4" end="4"/>
                                            </p:txEl>
                                          </p:spTgt>
                                        </p:tgtEl>
                                        <p:attrNameLst>
                                          <p:attrName>ppt_y</p:attrName>
                                        </p:attrNameLst>
                                      </p:cBhvr>
                                      <p:tavLst>
                                        <p:tav tm="0">
                                          <p:val>
                                            <p:strVal val="1+#ppt_h/2"/>
                                          </p:val>
                                        </p:tav>
                                        <p:tav tm="100000">
                                          <p:val>
                                            <p:strVal val="#ppt_y"/>
                                          </p:val>
                                        </p:tav>
                                      </p:tavLst>
                                    </p:anim>
                                  </p:childTnLst>
                                </p:cTn>
                              </p:par>
                            </p:childTnLst>
                          </p:cTn>
                        </p:par>
                        <p:par>
                          <p:cTn id="36" fill="hold">
                            <p:stCondLst>
                              <p:cond delay="4500"/>
                            </p:stCondLst>
                            <p:childTnLst>
                              <p:par>
                                <p:cTn id="37" presetID="2" presetClass="entr" presetSubtype="4" fill="hold" grpId="0" nodeType="afterEffect">
                                  <p:stCondLst>
                                    <p:cond delay="0"/>
                                  </p:stCondLst>
                                  <p:childTnLst>
                                    <p:set>
                                      <p:cBhvr>
                                        <p:cTn id="38" dur="1" fill="hold">
                                          <p:stCondLst>
                                            <p:cond delay="0"/>
                                          </p:stCondLst>
                                        </p:cTn>
                                        <p:tgtEl>
                                          <p:spTgt spid="44035">
                                            <p:txEl>
                                              <p:pRg st="5" end="5"/>
                                            </p:txEl>
                                          </p:spTgt>
                                        </p:tgtEl>
                                        <p:attrNameLst>
                                          <p:attrName>style.visibility</p:attrName>
                                        </p:attrNameLst>
                                      </p:cBhvr>
                                      <p:to>
                                        <p:strVal val="visible"/>
                                      </p:to>
                                    </p:set>
                                    <p:anim calcmode="lin" valueType="num">
                                      <p:cBhvr additive="base">
                                        <p:cTn id="39" dur="500" fill="hold"/>
                                        <p:tgtEl>
                                          <p:spTgt spid="44035">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4035">
                                            <p:txEl>
                                              <p:pRg st="5" end="5"/>
                                            </p:txEl>
                                          </p:spTgt>
                                        </p:tgtEl>
                                        <p:attrNameLst>
                                          <p:attrName>ppt_y</p:attrName>
                                        </p:attrNameLst>
                                      </p:cBhvr>
                                      <p:tavLst>
                                        <p:tav tm="0">
                                          <p:val>
                                            <p:strVal val="1+#ppt_h/2"/>
                                          </p:val>
                                        </p:tav>
                                        <p:tav tm="100000">
                                          <p:val>
                                            <p:strVal val="#ppt_y"/>
                                          </p:val>
                                        </p:tav>
                                      </p:tavLst>
                                    </p:anim>
                                  </p:childTnLst>
                                </p:cTn>
                              </p:par>
                            </p:childTnLst>
                          </p:cTn>
                        </p:par>
                        <p:par>
                          <p:cTn id="41" fill="hold">
                            <p:stCondLst>
                              <p:cond delay="5000"/>
                            </p:stCondLst>
                            <p:childTnLst>
                              <p:par>
                                <p:cTn id="42" presetID="2" presetClass="entr" presetSubtype="4" fill="hold" grpId="0" nodeType="afterEffect">
                                  <p:stCondLst>
                                    <p:cond delay="0"/>
                                  </p:stCondLst>
                                  <p:childTnLst>
                                    <p:set>
                                      <p:cBhvr>
                                        <p:cTn id="43" dur="1" fill="hold">
                                          <p:stCondLst>
                                            <p:cond delay="0"/>
                                          </p:stCondLst>
                                        </p:cTn>
                                        <p:tgtEl>
                                          <p:spTgt spid="44035">
                                            <p:txEl>
                                              <p:pRg st="6" end="6"/>
                                            </p:txEl>
                                          </p:spTgt>
                                        </p:tgtEl>
                                        <p:attrNameLst>
                                          <p:attrName>style.visibility</p:attrName>
                                        </p:attrNameLst>
                                      </p:cBhvr>
                                      <p:to>
                                        <p:strVal val="visible"/>
                                      </p:to>
                                    </p:set>
                                    <p:anim calcmode="lin" valueType="num">
                                      <p:cBhvr additive="base">
                                        <p:cTn id="44" dur="500" fill="hold"/>
                                        <p:tgtEl>
                                          <p:spTgt spid="44035">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44035">
                                            <p:txEl>
                                              <p:pRg st="6" end="6"/>
                                            </p:txEl>
                                          </p:spTgt>
                                        </p:tgtEl>
                                        <p:attrNameLst>
                                          <p:attrName>ppt_y</p:attrName>
                                        </p:attrNameLst>
                                      </p:cBhvr>
                                      <p:tavLst>
                                        <p:tav tm="0">
                                          <p:val>
                                            <p:strVal val="1+#ppt_h/2"/>
                                          </p:val>
                                        </p:tav>
                                        <p:tav tm="100000">
                                          <p:val>
                                            <p:strVal val="#ppt_y"/>
                                          </p:val>
                                        </p:tav>
                                      </p:tavLst>
                                    </p:anim>
                                  </p:childTnLst>
                                </p:cTn>
                              </p:par>
                            </p:childTnLst>
                          </p:cTn>
                        </p:par>
                        <p:par>
                          <p:cTn id="46" fill="hold">
                            <p:stCondLst>
                              <p:cond delay="5500"/>
                            </p:stCondLst>
                            <p:childTnLst>
                              <p:par>
                                <p:cTn id="47" presetID="2" presetClass="entr" presetSubtype="4" fill="hold" grpId="0" nodeType="afterEffect">
                                  <p:stCondLst>
                                    <p:cond delay="0"/>
                                  </p:stCondLst>
                                  <p:childTnLst>
                                    <p:set>
                                      <p:cBhvr>
                                        <p:cTn id="48" dur="1" fill="hold">
                                          <p:stCondLst>
                                            <p:cond delay="0"/>
                                          </p:stCondLst>
                                        </p:cTn>
                                        <p:tgtEl>
                                          <p:spTgt spid="44035">
                                            <p:txEl>
                                              <p:pRg st="7" end="7"/>
                                            </p:txEl>
                                          </p:spTgt>
                                        </p:tgtEl>
                                        <p:attrNameLst>
                                          <p:attrName>style.visibility</p:attrName>
                                        </p:attrNameLst>
                                      </p:cBhvr>
                                      <p:to>
                                        <p:strVal val="visible"/>
                                      </p:to>
                                    </p:set>
                                    <p:anim calcmode="lin" valueType="num">
                                      <p:cBhvr additive="base">
                                        <p:cTn id="49" dur="500" fill="hold"/>
                                        <p:tgtEl>
                                          <p:spTgt spid="4403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403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186288E-41DE-41D3-9230-D81943C1AB9B}"/>
              </a:ext>
            </a:extLst>
          </p:cNvPr>
          <p:cNvSpPr>
            <a:spLocks noGrp="1" noChangeArrowheads="1"/>
          </p:cNvSpPr>
          <p:nvPr>
            <p:ph type="title"/>
          </p:nvPr>
        </p:nvSpPr>
        <p:spPr>
          <a:xfrm>
            <a:off x="798513" y="50800"/>
            <a:ext cx="8262937" cy="830263"/>
          </a:xfrm>
          <a:ln/>
        </p:spPr>
        <p:txBody>
          <a:bodyPr/>
          <a:lstStyle/>
          <a:p>
            <a:pPr eaLnBrk="1" hangingPunct="1"/>
            <a:r>
              <a:rPr lang="en-US" altLang="zh-CN" sz="4800">
                <a:latin typeface="Times New Roman" panose="02020603050405020304" pitchFamily="18" charset="0"/>
                <a:cs typeface="Times New Roman" panose="02020603050405020304" pitchFamily="18" charset="0"/>
              </a:rPr>
              <a:t>1. </a:t>
            </a:r>
            <a:r>
              <a:rPr lang="zh-CN" altLang="en-US" sz="4800">
                <a:latin typeface="Times New Roman" panose="02020603050405020304" pitchFamily="18" charset="0"/>
                <a:cs typeface="Times New Roman" panose="02020603050405020304" pitchFamily="18" charset="0"/>
              </a:rPr>
              <a:t>关键帧动画</a:t>
            </a:r>
          </a:p>
        </p:txBody>
      </p:sp>
      <p:sp>
        <p:nvSpPr>
          <p:cNvPr id="45059" name="Rectangle 3">
            <a:extLst>
              <a:ext uri="{FF2B5EF4-FFF2-40B4-BE49-F238E27FC236}">
                <a16:creationId xmlns:a16="http://schemas.microsoft.com/office/drawing/2014/main" id="{FB832ECC-06B9-4233-B1F2-475AD88430C6}"/>
              </a:ext>
            </a:extLst>
          </p:cNvPr>
          <p:cNvSpPr>
            <a:spLocks noGrp="1" noChangeArrowheads="1"/>
          </p:cNvSpPr>
          <p:nvPr>
            <p:ph idx="4294967295"/>
          </p:nvPr>
        </p:nvSpPr>
        <p:spPr>
          <a:xfrm>
            <a:off x="571500" y="984250"/>
            <a:ext cx="8150225" cy="5140325"/>
          </a:xfrm>
        </p:spPr>
        <p:txBody>
          <a:bodyPr/>
          <a:lstStyle/>
          <a:p>
            <a:pPr eaLnBrk="1" hangingPunct="1">
              <a:lnSpc>
                <a:spcPct val="100000"/>
              </a:lnSpc>
            </a:pPr>
            <a:r>
              <a:rPr lang="zh-CN" altLang="en-US" dirty="0">
                <a:latin typeface="Times New Roman" panose="02020603050405020304" pitchFamily="18" charset="0"/>
                <a:cs typeface="Times New Roman" panose="02020603050405020304" pitchFamily="18" charset="0"/>
              </a:rPr>
              <a:t>计算机动画中</a:t>
            </a:r>
            <a:r>
              <a:rPr lang="zh-CN" altLang="en-US" dirty="0">
                <a:solidFill>
                  <a:srgbClr val="FF0000"/>
                </a:solidFill>
                <a:latin typeface="Times New Roman" panose="02020603050405020304" pitchFamily="18" charset="0"/>
                <a:cs typeface="Times New Roman" panose="02020603050405020304" pitchFamily="18" charset="0"/>
              </a:rPr>
              <a:t>最基本</a:t>
            </a:r>
            <a:r>
              <a:rPr lang="zh-CN" altLang="en-US" dirty="0">
                <a:latin typeface="Times New Roman" panose="02020603050405020304" pitchFamily="18" charset="0"/>
                <a:cs typeface="Times New Roman" panose="02020603050405020304" pitchFamily="18" charset="0"/>
              </a:rPr>
              <a:t>并且运用</a:t>
            </a:r>
            <a:r>
              <a:rPr lang="zh-CN" altLang="en-US" dirty="0">
                <a:solidFill>
                  <a:srgbClr val="FF0000"/>
                </a:solidFill>
                <a:latin typeface="Times New Roman" panose="02020603050405020304" pitchFamily="18" charset="0"/>
                <a:cs typeface="Times New Roman" panose="02020603050405020304" pitchFamily="18" charset="0"/>
              </a:rPr>
              <a:t>最广泛</a:t>
            </a:r>
            <a:r>
              <a:rPr lang="zh-CN" altLang="en-US" dirty="0">
                <a:latin typeface="Times New Roman" panose="02020603050405020304" pitchFamily="18" charset="0"/>
                <a:cs typeface="Times New Roman" panose="02020603050405020304" pitchFamily="18" charset="0"/>
              </a:rPr>
              <a:t>的方法</a:t>
            </a:r>
            <a:endParaRPr lang="en-US" altLang="zh-CN" dirty="0">
              <a:latin typeface="Times New Roman" panose="02020603050405020304" pitchFamily="18" charset="0"/>
              <a:cs typeface="Times New Roman" panose="02020603050405020304" pitchFamily="18" charset="0"/>
            </a:endParaRPr>
          </a:p>
          <a:p>
            <a:pPr eaLnBrk="1" hangingPunct="1">
              <a:lnSpc>
                <a:spcPct val="100000"/>
              </a:lnSpc>
            </a:pPr>
            <a:r>
              <a:rPr lang="zh-CN" altLang="en-US" dirty="0">
                <a:latin typeface="Times New Roman" panose="02020603050405020304" pitchFamily="18" charset="0"/>
                <a:cs typeface="Times New Roman" panose="02020603050405020304" pitchFamily="18" charset="0"/>
              </a:rPr>
              <a:t>出现在动画片中的一段连续画面实际上是由一系列</a:t>
            </a:r>
            <a:r>
              <a:rPr lang="zh-CN" altLang="en-US" dirty="0">
                <a:solidFill>
                  <a:srgbClr val="FF0000"/>
                </a:solidFill>
                <a:latin typeface="Times New Roman" panose="02020603050405020304" pitchFamily="18" charset="0"/>
                <a:cs typeface="Times New Roman" panose="02020603050405020304" pitchFamily="18" charset="0"/>
              </a:rPr>
              <a:t>静止画面</a:t>
            </a:r>
            <a:r>
              <a:rPr lang="zh-CN" altLang="en-US" dirty="0">
                <a:latin typeface="Times New Roman" panose="02020603050405020304" pitchFamily="18" charset="0"/>
                <a:cs typeface="Times New Roman" panose="02020603050405020304" pitchFamily="18" charset="0"/>
              </a:rPr>
              <a:t>来表现的</a:t>
            </a:r>
            <a:endParaRPr lang="en-US" altLang="zh-CN" dirty="0">
              <a:latin typeface="Times New Roman" panose="02020603050405020304" pitchFamily="18" charset="0"/>
              <a:cs typeface="Times New Roman" panose="02020603050405020304" pitchFamily="18" charset="0"/>
            </a:endParaRPr>
          </a:p>
          <a:p>
            <a:pPr eaLnBrk="1" hangingPunct="1">
              <a:lnSpc>
                <a:spcPct val="100000"/>
              </a:lnSpc>
            </a:pPr>
            <a:r>
              <a:rPr lang="zh-CN" altLang="en-US" dirty="0">
                <a:latin typeface="Times New Roman" panose="02020603050405020304" pitchFamily="18" charset="0"/>
                <a:cs typeface="Times New Roman" panose="02020603050405020304" pitchFamily="18" charset="0"/>
              </a:rPr>
              <a:t>制作过程中并不需要逐帧绘制，只需从这些静止画面中选出少数几帧加以绘制</a:t>
            </a:r>
            <a:endParaRPr lang="en-US" altLang="zh-CN" dirty="0">
              <a:latin typeface="Times New Roman" panose="02020603050405020304" pitchFamily="18" charset="0"/>
              <a:cs typeface="Times New Roman" panose="02020603050405020304" pitchFamily="18" charset="0"/>
            </a:endParaRPr>
          </a:p>
          <a:p>
            <a:pPr eaLnBrk="1" hangingPunct="1">
              <a:lnSpc>
                <a:spcPct val="100000"/>
              </a:lnSpc>
            </a:pPr>
            <a:r>
              <a:rPr lang="zh-CN" altLang="en-US" dirty="0">
                <a:latin typeface="Times New Roman" panose="02020603050405020304" pitchFamily="18" charset="0"/>
                <a:cs typeface="Times New Roman" panose="02020603050405020304" pitchFamily="18" charset="0"/>
              </a:rPr>
              <a:t>被选出的画面一般都出现在动作变化的转折点处，对这段连续动作起着关键的控制作用，因此称为</a:t>
            </a:r>
            <a:r>
              <a:rPr lang="zh-CN" altLang="en-US" dirty="0">
                <a:solidFill>
                  <a:srgbClr val="FF0000"/>
                </a:solidFill>
                <a:latin typeface="Times New Roman" panose="02020603050405020304" pitchFamily="18" charset="0"/>
                <a:cs typeface="Times New Roman" panose="02020603050405020304" pitchFamily="18" charset="0"/>
              </a:rPr>
              <a:t>关键帧(</a:t>
            </a:r>
            <a:r>
              <a:rPr lang="en-US" altLang="zh-CN" dirty="0">
                <a:solidFill>
                  <a:srgbClr val="FF0000"/>
                </a:solidFill>
                <a:latin typeface="Times New Roman" panose="02020603050405020304" pitchFamily="18" charset="0"/>
                <a:cs typeface="Times New Roman" panose="02020603050405020304" pitchFamily="18" charset="0"/>
              </a:rPr>
              <a:t>Key Frame)</a:t>
            </a:r>
            <a:endParaRPr lang="en-US" altLang="zh-CN" dirty="0">
              <a:latin typeface="Times New Roman" panose="02020603050405020304" pitchFamily="18" charset="0"/>
              <a:cs typeface="Times New Roman" panose="02020603050405020304" pitchFamily="18" charset="0"/>
            </a:endParaRPr>
          </a:p>
          <a:p>
            <a:pPr eaLnBrk="1" hangingPunct="1">
              <a:lnSpc>
                <a:spcPct val="100000"/>
              </a:lnSpc>
            </a:pPr>
            <a:r>
              <a:rPr lang="zh-CN" altLang="en-US" dirty="0">
                <a:latin typeface="Times New Roman" panose="02020603050405020304" pitchFamily="18" charset="0"/>
                <a:cs typeface="Times New Roman" panose="02020603050405020304" pitchFamily="18" charset="0"/>
              </a:rPr>
              <a:t>绘制出关键帧之后，再根据关键帧插入中间画面，就完成了动画制作。由</a:t>
            </a:r>
            <a:r>
              <a:rPr lang="zh-CN" altLang="en-US" dirty="0">
                <a:solidFill>
                  <a:srgbClr val="FF0000"/>
                </a:solidFill>
                <a:latin typeface="Times New Roman" panose="02020603050405020304" pitchFamily="18" charset="0"/>
                <a:cs typeface="Times New Roman" panose="02020603050405020304" pitchFamily="18" charset="0"/>
              </a:rPr>
              <a:t>计算机</a:t>
            </a:r>
            <a:r>
              <a:rPr lang="zh-CN" altLang="en-US" dirty="0">
                <a:latin typeface="Times New Roman" panose="02020603050405020304" pitchFamily="18" charset="0"/>
                <a:cs typeface="Times New Roman" panose="02020603050405020304" pitchFamily="18" charset="0"/>
              </a:rPr>
              <a:t>对关键帧进行</a:t>
            </a:r>
            <a:r>
              <a:rPr lang="zh-CN" altLang="en-US" dirty="0">
                <a:solidFill>
                  <a:srgbClr val="FF0000"/>
                </a:solidFill>
                <a:latin typeface="Times New Roman" panose="02020603050405020304" pitchFamily="18" charset="0"/>
                <a:cs typeface="Times New Roman" panose="02020603050405020304" pitchFamily="18" charset="0"/>
              </a:rPr>
              <a:t>插值</a:t>
            </a:r>
            <a:r>
              <a:rPr lang="zh-CN" altLang="en-US" dirty="0">
                <a:latin typeface="Times New Roman" panose="02020603050405020304" pitchFamily="18" charset="0"/>
                <a:cs typeface="Times New Roman" panose="02020603050405020304" pitchFamily="18" charset="0"/>
              </a:rPr>
              <a:t>，因此称作</a:t>
            </a:r>
            <a:r>
              <a:rPr lang="zh-CN" altLang="en-US" dirty="0">
                <a:solidFill>
                  <a:srgbClr val="FF0000"/>
                </a:solidFill>
                <a:latin typeface="Times New Roman" panose="02020603050405020304" pitchFamily="18" charset="0"/>
                <a:cs typeface="Times New Roman" panose="02020603050405020304" pitchFamily="18" charset="0"/>
              </a:rPr>
              <a:t>关键帧动画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 calcmode="lin" valueType="num">
                                      <p:cBhvr additive="base">
                                        <p:cTn id="7" dur="5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59">
                                            <p:txEl>
                                              <p:pRg st="1" end="1"/>
                                            </p:txEl>
                                          </p:spTgt>
                                        </p:tgtEl>
                                        <p:attrNameLst>
                                          <p:attrName>style.visibility</p:attrName>
                                        </p:attrNameLst>
                                      </p:cBhvr>
                                      <p:to>
                                        <p:strVal val="visible"/>
                                      </p:to>
                                    </p:set>
                                    <p:anim calcmode="lin" valueType="num">
                                      <p:cBhvr additive="base">
                                        <p:cTn id="13" dur="5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0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59">
                                            <p:txEl>
                                              <p:pRg st="2" end="2"/>
                                            </p:txEl>
                                          </p:spTgt>
                                        </p:tgtEl>
                                        <p:attrNameLst>
                                          <p:attrName>style.visibility</p:attrName>
                                        </p:attrNameLst>
                                      </p:cBhvr>
                                      <p:to>
                                        <p:strVal val="visible"/>
                                      </p:to>
                                    </p:set>
                                    <p:anim calcmode="lin" valueType="num">
                                      <p:cBhvr additive="base">
                                        <p:cTn id="19" dur="500" fill="hold"/>
                                        <p:tgtEl>
                                          <p:spTgt spid="450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0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059">
                                            <p:txEl>
                                              <p:pRg st="3" end="3"/>
                                            </p:txEl>
                                          </p:spTgt>
                                        </p:tgtEl>
                                        <p:attrNameLst>
                                          <p:attrName>style.visibility</p:attrName>
                                        </p:attrNameLst>
                                      </p:cBhvr>
                                      <p:to>
                                        <p:strVal val="visible"/>
                                      </p:to>
                                    </p:set>
                                    <p:anim calcmode="lin" valueType="num">
                                      <p:cBhvr additive="base">
                                        <p:cTn id="25" dur="500" fill="hold"/>
                                        <p:tgtEl>
                                          <p:spTgt spid="450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50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059">
                                            <p:txEl>
                                              <p:pRg st="4" end="4"/>
                                            </p:txEl>
                                          </p:spTgt>
                                        </p:tgtEl>
                                        <p:attrNameLst>
                                          <p:attrName>style.visibility</p:attrName>
                                        </p:attrNameLst>
                                      </p:cBhvr>
                                      <p:to>
                                        <p:strVal val="visible"/>
                                      </p:to>
                                    </p:set>
                                    <p:anim calcmode="lin" valueType="num">
                                      <p:cBhvr additive="base">
                                        <p:cTn id="31" dur="500" fill="hold"/>
                                        <p:tgtEl>
                                          <p:spTgt spid="4505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05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7">
            <a:extLst>
              <a:ext uri="{FF2B5EF4-FFF2-40B4-BE49-F238E27FC236}">
                <a16:creationId xmlns:a16="http://schemas.microsoft.com/office/drawing/2014/main" id="{A34EB42D-D96F-4CEC-BEC5-73D68E26BD7B}"/>
              </a:ext>
            </a:extLst>
          </p:cNvPr>
          <p:cNvSpPr>
            <a:spLocks noChangeArrowheads="1"/>
          </p:cNvSpPr>
          <p:nvPr/>
        </p:nvSpPr>
        <p:spPr bwMode="auto">
          <a:xfrm>
            <a:off x="2667000" y="314325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46083" name="Picture 1026" descr="Keyframe1">
            <a:extLst>
              <a:ext uri="{FF2B5EF4-FFF2-40B4-BE49-F238E27FC236}">
                <a16:creationId xmlns:a16="http://schemas.microsoft.com/office/drawing/2014/main" id="{5F9D259E-051A-4676-B4CA-2D5796C1A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51100"/>
            <a:ext cx="853440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1029">
            <a:extLst>
              <a:ext uri="{FF2B5EF4-FFF2-40B4-BE49-F238E27FC236}">
                <a16:creationId xmlns:a16="http://schemas.microsoft.com/office/drawing/2014/main" id="{DC8EA6F7-DD14-48CA-869D-E9964E15822A}"/>
              </a:ext>
            </a:extLst>
          </p:cNvPr>
          <p:cNvSpPr>
            <a:spLocks noChangeArrowheads="1"/>
          </p:cNvSpPr>
          <p:nvPr/>
        </p:nvSpPr>
        <p:spPr bwMode="auto">
          <a:xfrm>
            <a:off x="2667000" y="314325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46085" name="Picture 1028" descr="Keyframe2">
            <a:extLst>
              <a:ext uri="{FF2B5EF4-FFF2-40B4-BE49-F238E27FC236}">
                <a16:creationId xmlns:a16="http://schemas.microsoft.com/office/drawing/2014/main" id="{FF160FD1-0919-49F6-8EC6-125C04663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73500"/>
            <a:ext cx="85344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1030">
            <a:extLst>
              <a:ext uri="{FF2B5EF4-FFF2-40B4-BE49-F238E27FC236}">
                <a16:creationId xmlns:a16="http://schemas.microsoft.com/office/drawing/2014/main" id="{F0420EDE-2D13-4788-AE30-9B6CD0921B56}"/>
              </a:ext>
            </a:extLst>
          </p:cNvPr>
          <p:cNvSpPr>
            <a:spLocks noChangeArrowheads="1"/>
          </p:cNvSpPr>
          <p:nvPr/>
        </p:nvSpPr>
        <p:spPr bwMode="auto">
          <a:xfrm>
            <a:off x="882650" y="5429250"/>
            <a:ext cx="7488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latin typeface="Times New Roman" panose="02020603050405020304" pitchFamily="18" charset="0"/>
                <a:ea typeface="楷体_GB2312" pitchFamily="49" charset="-122"/>
                <a:cs typeface="Times New Roman" panose="02020603050405020304" pitchFamily="18" charset="0"/>
              </a:rPr>
              <a:t> 第1帧和第8帧是关键帧，其余各帧(2-7帧)可由插值算法生成</a:t>
            </a:r>
            <a:r>
              <a:rPr lang="zh-CN" altLang="en-US" sz="1100" b="1">
                <a:latin typeface="Times New Roman" panose="02020603050405020304" pitchFamily="18" charset="0"/>
                <a:ea typeface="楷体_GB2312" pitchFamily="49" charset="-122"/>
                <a:cs typeface="Times New Roman" panose="02020603050405020304" pitchFamily="18" charset="0"/>
              </a:rPr>
              <a:t> </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46087" name="标题 6">
            <a:extLst>
              <a:ext uri="{FF2B5EF4-FFF2-40B4-BE49-F238E27FC236}">
                <a16:creationId xmlns:a16="http://schemas.microsoft.com/office/drawing/2014/main" id="{90E035B3-AD79-4E48-AECB-242A2485D101}"/>
              </a:ext>
            </a:extLst>
          </p:cNvPr>
          <p:cNvSpPr>
            <a:spLocks noGrp="1"/>
          </p:cNvSpPr>
          <p:nvPr>
            <p:ph type="title"/>
          </p:nvPr>
        </p:nvSpPr>
        <p:spPr>
          <a:xfrm>
            <a:off x="798513" y="50800"/>
            <a:ext cx="8262937" cy="708025"/>
          </a:xfrm>
          <a:ln/>
        </p:spPr>
        <p:txBody>
          <a:bodyPr/>
          <a:lstStyle/>
          <a:p>
            <a:pPr eaLnBrk="1" hangingPunct="1"/>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关键帧动画</a:t>
            </a:r>
            <a:endParaRPr lang="zh-CN" altLang="en-US" dirty="0"/>
          </a:p>
        </p:txBody>
      </p:sp>
      <p:pic>
        <p:nvPicPr>
          <p:cNvPr id="8" name="图片 7" descr="关键帧插值.gif">
            <a:extLst>
              <a:ext uri="{FF2B5EF4-FFF2-40B4-BE49-F238E27FC236}">
                <a16:creationId xmlns:a16="http://schemas.microsoft.com/office/drawing/2014/main" id="{6E44EA91-4D19-4E29-9880-C2AAD934D8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25913" y="1096425"/>
            <a:ext cx="8921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6">
            <a:extLst>
              <a:ext uri="{FF2B5EF4-FFF2-40B4-BE49-F238E27FC236}">
                <a16:creationId xmlns:a16="http://schemas.microsoft.com/office/drawing/2014/main" id="{6D81FA9F-21E6-4F1B-BBC4-3B6AA43A557D}"/>
              </a:ext>
            </a:extLst>
          </p:cNvPr>
          <p:cNvSpPr txBox="1">
            <a:spLocks/>
          </p:cNvSpPr>
          <p:nvPr/>
        </p:nvSpPr>
        <p:spPr bwMode="auto">
          <a:xfrm>
            <a:off x="248456" y="1883442"/>
            <a:ext cx="1268388" cy="5232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b" anchorCtr="0" compatLnSpc="1">
            <a:prstTxWarp prst="textNoShape">
              <a:avLst/>
            </a:prstTxWarp>
            <a:spAutoFit/>
          </a:bodyPr>
          <a:lstStyle>
            <a:lvl1pPr algn="l" rtl="0" eaLnBrk="0" fontAlgn="base" hangingPunct="0">
              <a:spcBef>
                <a:spcPct val="0"/>
              </a:spcBef>
              <a:spcAft>
                <a:spcPct val="0"/>
              </a:spcAft>
              <a:defRPr sz="4000" b="1">
                <a:solidFill>
                  <a:schemeClr val="tx1"/>
                </a:solidFill>
                <a:latin typeface="+mj-lt"/>
                <a:ea typeface="+mj-ea"/>
                <a:cs typeface="+mj-cs"/>
              </a:defRPr>
            </a:lvl1pPr>
            <a:lvl2pPr algn="l" rtl="0" eaLnBrk="0" fontAlgn="base" hangingPunct="0">
              <a:spcBef>
                <a:spcPct val="0"/>
              </a:spcBef>
              <a:spcAft>
                <a:spcPct val="0"/>
              </a:spcAft>
              <a:defRPr sz="4000" b="1">
                <a:solidFill>
                  <a:schemeClr val="tx1"/>
                </a:solidFill>
                <a:latin typeface="隶书" pitchFamily="49" charset="-122"/>
                <a:ea typeface="隶书" pitchFamily="49" charset="-122"/>
              </a:defRPr>
            </a:lvl2pPr>
            <a:lvl3pPr algn="l" rtl="0" eaLnBrk="0" fontAlgn="base" hangingPunct="0">
              <a:spcBef>
                <a:spcPct val="0"/>
              </a:spcBef>
              <a:spcAft>
                <a:spcPct val="0"/>
              </a:spcAft>
              <a:defRPr sz="4000" b="1">
                <a:solidFill>
                  <a:schemeClr val="tx1"/>
                </a:solidFill>
                <a:latin typeface="隶书" pitchFamily="49" charset="-122"/>
                <a:ea typeface="隶书" pitchFamily="49" charset="-122"/>
              </a:defRPr>
            </a:lvl3pPr>
            <a:lvl4pPr algn="l" rtl="0" eaLnBrk="0" fontAlgn="base" hangingPunct="0">
              <a:spcBef>
                <a:spcPct val="0"/>
              </a:spcBef>
              <a:spcAft>
                <a:spcPct val="0"/>
              </a:spcAft>
              <a:defRPr sz="4000" b="1">
                <a:solidFill>
                  <a:schemeClr val="tx1"/>
                </a:solidFill>
                <a:latin typeface="隶书" pitchFamily="49" charset="-122"/>
                <a:ea typeface="隶书" pitchFamily="49" charset="-122"/>
              </a:defRPr>
            </a:lvl4pPr>
            <a:lvl5pPr algn="l" rtl="0" eaLnBrk="0" fontAlgn="base" hangingPunct="0">
              <a:spcBef>
                <a:spcPct val="0"/>
              </a:spcBef>
              <a:spcAft>
                <a:spcPct val="0"/>
              </a:spcAft>
              <a:defRPr sz="4000" b="1">
                <a:solidFill>
                  <a:schemeClr val="tx1"/>
                </a:solidFill>
                <a:latin typeface="隶书" pitchFamily="49" charset="-122"/>
                <a:ea typeface="隶书" pitchFamily="49" charset="-122"/>
              </a:defRPr>
            </a:lvl5pPr>
            <a:lvl6pPr marL="457146" algn="l" rtl="0" eaLnBrk="1" fontAlgn="base" hangingPunct="1">
              <a:spcBef>
                <a:spcPct val="0"/>
              </a:spcBef>
              <a:spcAft>
                <a:spcPct val="0"/>
              </a:spcAft>
              <a:defRPr sz="4000" b="1">
                <a:solidFill>
                  <a:schemeClr val="tx1"/>
                </a:solidFill>
                <a:latin typeface="隶书" pitchFamily="49" charset="-122"/>
                <a:ea typeface="隶书" pitchFamily="49" charset="-122"/>
              </a:defRPr>
            </a:lvl6pPr>
            <a:lvl7pPr marL="914293" algn="l" rtl="0" eaLnBrk="1" fontAlgn="base" hangingPunct="1">
              <a:spcBef>
                <a:spcPct val="0"/>
              </a:spcBef>
              <a:spcAft>
                <a:spcPct val="0"/>
              </a:spcAft>
              <a:defRPr sz="4000" b="1">
                <a:solidFill>
                  <a:schemeClr val="tx1"/>
                </a:solidFill>
                <a:latin typeface="隶书" pitchFamily="49" charset="-122"/>
                <a:ea typeface="隶书" pitchFamily="49" charset="-122"/>
              </a:defRPr>
            </a:lvl7pPr>
            <a:lvl8pPr marL="1371440" algn="l" rtl="0" eaLnBrk="1" fontAlgn="base" hangingPunct="1">
              <a:spcBef>
                <a:spcPct val="0"/>
              </a:spcBef>
              <a:spcAft>
                <a:spcPct val="0"/>
              </a:spcAft>
              <a:defRPr sz="4000" b="1">
                <a:solidFill>
                  <a:schemeClr val="tx1"/>
                </a:solidFill>
                <a:latin typeface="隶书" pitchFamily="49" charset="-122"/>
                <a:ea typeface="隶书" pitchFamily="49" charset="-122"/>
              </a:defRPr>
            </a:lvl8pPr>
            <a:lvl9pPr marL="1828586" algn="l" rtl="0" eaLnBrk="1" fontAlgn="base" hangingPunct="1">
              <a:spcBef>
                <a:spcPct val="0"/>
              </a:spcBef>
              <a:spcAft>
                <a:spcPct val="0"/>
              </a:spcAft>
              <a:defRPr sz="4000" b="1">
                <a:solidFill>
                  <a:schemeClr val="tx1"/>
                </a:solidFill>
                <a:latin typeface="隶书" pitchFamily="49" charset="-122"/>
                <a:ea typeface="隶书" pitchFamily="49" charset="-122"/>
              </a:defRPr>
            </a:lvl9pPr>
          </a:lstStyle>
          <a:p>
            <a:pPr eaLnBrk="1" hangingPunct="1"/>
            <a:r>
              <a:rPr lang="zh-CN" altLang="en-US" sz="2800" kern="0" dirty="0">
                <a:solidFill>
                  <a:srgbClr val="C00000"/>
                </a:solidFill>
                <a:latin typeface="Times New Roman" panose="02020603050405020304" pitchFamily="18" charset="0"/>
                <a:cs typeface="Times New Roman" panose="02020603050405020304" pitchFamily="18" charset="0"/>
              </a:rPr>
              <a:t>关键帧</a:t>
            </a:r>
            <a:endParaRPr lang="zh-CN" altLang="en-US" sz="2800" kern="0" dirty="0">
              <a:solidFill>
                <a:srgbClr val="C00000"/>
              </a:solidFill>
            </a:endParaRPr>
          </a:p>
        </p:txBody>
      </p:sp>
      <p:sp>
        <p:nvSpPr>
          <p:cNvPr id="10" name="标题 6">
            <a:extLst>
              <a:ext uri="{FF2B5EF4-FFF2-40B4-BE49-F238E27FC236}">
                <a16:creationId xmlns:a16="http://schemas.microsoft.com/office/drawing/2014/main" id="{E1CA0AD6-9D68-4961-9067-745D6CDBCE33}"/>
              </a:ext>
            </a:extLst>
          </p:cNvPr>
          <p:cNvSpPr txBox="1">
            <a:spLocks/>
          </p:cNvSpPr>
          <p:nvPr/>
        </p:nvSpPr>
        <p:spPr bwMode="auto">
          <a:xfrm>
            <a:off x="7627156" y="1905667"/>
            <a:ext cx="1268388" cy="5232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b" anchorCtr="0" compatLnSpc="1">
            <a:prstTxWarp prst="textNoShape">
              <a:avLst/>
            </a:prstTxWarp>
            <a:spAutoFit/>
          </a:bodyPr>
          <a:lstStyle>
            <a:lvl1pPr algn="l" rtl="0" eaLnBrk="0" fontAlgn="base" hangingPunct="0">
              <a:spcBef>
                <a:spcPct val="0"/>
              </a:spcBef>
              <a:spcAft>
                <a:spcPct val="0"/>
              </a:spcAft>
              <a:defRPr sz="4000" b="1">
                <a:solidFill>
                  <a:schemeClr val="tx1"/>
                </a:solidFill>
                <a:latin typeface="+mj-lt"/>
                <a:ea typeface="+mj-ea"/>
                <a:cs typeface="+mj-cs"/>
              </a:defRPr>
            </a:lvl1pPr>
            <a:lvl2pPr algn="l" rtl="0" eaLnBrk="0" fontAlgn="base" hangingPunct="0">
              <a:spcBef>
                <a:spcPct val="0"/>
              </a:spcBef>
              <a:spcAft>
                <a:spcPct val="0"/>
              </a:spcAft>
              <a:defRPr sz="4000" b="1">
                <a:solidFill>
                  <a:schemeClr val="tx1"/>
                </a:solidFill>
                <a:latin typeface="隶书" pitchFamily="49" charset="-122"/>
                <a:ea typeface="隶书" pitchFamily="49" charset="-122"/>
              </a:defRPr>
            </a:lvl2pPr>
            <a:lvl3pPr algn="l" rtl="0" eaLnBrk="0" fontAlgn="base" hangingPunct="0">
              <a:spcBef>
                <a:spcPct val="0"/>
              </a:spcBef>
              <a:spcAft>
                <a:spcPct val="0"/>
              </a:spcAft>
              <a:defRPr sz="4000" b="1">
                <a:solidFill>
                  <a:schemeClr val="tx1"/>
                </a:solidFill>
                <a:latin typeface="隶书" pitchFamily="49" charset="-122"/>
                <a:ea typeface="隶书" pitchFamily="49" charset="-122"/>
              </a:defRPr>
            </a:lvl3pPr>
            <a:lvl4pPr algn="l" rtl="0" eaLnBrk="0" fontAlgn="base" hangingPunct="0">
              <a:spcBef>
                <a:spcPct val="0"/>
              </a:spcBef>
              <a:spcAft>
                <a:spcPct val="0"/>
              </a:spcAft>
              <a:defRPr sz="4000" b="1">
                <a:solidFill>
                  <a:schemeClr val="tx1"/>
                </a:solidFill>
                <a:latin typeface="隶书" pitchFamily="49" charset="-122"/>
                <a:ea typeface="隶书" pitchFamily="49" charset="-122"/>
              </a:defRPr>
            </a:lvl4pPr>
            <a:lvl5pPr algn="l" rtl="0" eaLnBrk="0" fontAlgn="base" hangingPunct="0">
              <a:spcBef>
                <a:spcPct val="0"/>
              </a:spcBef>
              <a:spcAft>
                <a:spcPct val="0"/>
              </a:spcAft>
              <a:defRPr sz="4000" b="1">
                <a:solidFill>
                  <a:schemeClr val="tx1"/>
                </a:solidFill>
                <a:latin typeface="隶书" pitchFamily="49" charset="-122"/>
                <a:ea typeface="隶书" pitchFamily="49" charset="-122"/>
              </a:defRPr>
            </a:lvl5pPr>
            <a:lvl6pPr marL="457146" algn="l" rtl="0" eaLnBrk="1" fontAlgn="base" hangingPunct="1">
              <a:spcBef>
                <a:spcPct val="0"/>
              </a:spcBef>
              <a:spcAft>
                <a:spcPct val="0"/>
              </a:spcAft>
              <a:defRPr sz="4000" b="1">
                <a:solidFill>
                  <a:schemeClr val="tx1"/>
                </a:solidFill>
                <a:latin typeface="隶书" pitchFamily="49" charset="-122"/>
                <a:ea typeface="隶书" pitchFamily="49" charset="-122"/>
              </a:defRPr>
            </a:lvl6pPr>
            <a:lvl7pPr marL="914293" algn="l" rtl="0" eaLnBrk="1" fontAlgn="base" hangingPunct="1">
              <a:spcBef>
                <a:spcPct val="0"/>
              </a:spcBef>
              <a:spcAft>
                <a:spcPct val="0"/>
              </a:spcAft>
              <a:defRPr sz="4000" b="1">
                <a:solidFill>
                  <a:schemeClr val="tx1"/>
                </a:solidFill>
                <a:latin typeface="隶书" pitchFamily="49" charset="-122"/>
                <a:ea typeface="隶书" pitchFamily="49" charset="-122"/>
              </a:defRPr>
            </a:lvl7pPr>
            <a:lvl8pPr marL="1371440" algn="l" rtl="0" eaLnBrk="1" fontAlgn="base" hangingPunct="1">
              <a:spcBef>
                <a:spcPct val="0"/>
              </a:spcBef>
              <a:spcAft>
                <a:spcPct val="0"/>
              </a:spcAft>
              <a:defRPr sz="4000" b="1">
                <a:solidFill>
                  <a:schemeClr val="tx1"/>
                </a:solidFill>
                <a:latin typeface="隶书" pitchFamily="49" charset="-122"/>
                <a:ea typeface="隶书" pitchFamily="49" charset="-122"/>
              </a:defRPr>
            </a:lvl8pPr>
            <a:lvl9pPr marL="1828586" algn="l" rtl="0" eaLnBrk="1" fontAlgn="base" hangingPunct="1">
              <a:spcBef>
                <a:spcPct val="0"/>
              </a:spcBef>
              <a:spcAft>
                <a:spcPct val="0"/>
              </a:spcAft>
              <a:defRPr sz="4000" b="1">
                <a:solidFill>
                  <a:schemeClr val="tx1"/>
                </a:solidFill>
                <a:latin typeface="隶书" pitchFamily="49" charset="-122"/>
                <a:ea typeface="隶书" pitchFamily="49" charset="-122"/>
              </a:defRPr>
            </a:lvl9pPr>
          </a:lstStyle>
          <a:p>
            <a:pPr eaLnBrk="1" hangingPunct="1"/>
            <a:r>
              <a:rPr lang="zh-CN" altLang="en-US" sz="2800" kern="0" dirty="0">
                <a:solidFill>
                  <a:srgbClr val="C00000"/>
                </a:solidFill>
                <a:latin typeface="Times New Roman" panose="02020603050405020304" pitchFamily="18" charset="0"/>
                <a:cs typeface="Times New Roman" panose="02020603050405020304" pitchFamily="18" charset="0"/>
              </a:rPr>
              <a:t>关键帧</a:t>
            </a:r>
            <a:endParaRPr lang="zh-CN" altLang="en-US" sz="2800" kern="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wipe(left)">
                                      <p:cBhvr>
                                        <p:cTn id="7" dur="1000"/>
                                        <p:tgtEl>
                                          <p:spTgt spid="46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6085"/>
                                        </p:tgtEl>
                                        <p:attrNameLst>
                                          <p:attrName>style.visibility</p:attrName>
                                        </p:attrNameLst>
                                      </p:cBhvr>
                                      <p:to>
                                        <p:strVal val="visible"/>
                                      </p:to>
                                    </p:set>
                                    <p:animEffect transition="in" filter="wipe(left)">
                                      <p:cBhvr>
                                        <p:cTn id="24" dur="1000"/>
                                        <p:tgtEl>
                                          <p:spTgt spid="46085"/>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46086"/>
                                        </p:tgtEl>
                                        <p:attrNameLst>
                                          <p:attrName>style.visibility</p:attrName>
                                        </p:attrNameLst>
                                      </p:cBhvr>
                                      <p:to>
                                        <p:strVal val="visible"/>
                                      </p:to>
                                    </p:set>
                                    <p:animEffect transition="in" filter="wipe(left)">
                                      <p:cBhvr>
                                        <p:cTn id="28" dur="1000"/>
                                        <p:tgtEl>
                                          <p:spTgt spid="4608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0C13E1A-CBA3-42DF-BF0D-8132384B32E4}"/>
              </a:ext>
            </a:extLst>
          </p:cNvPr>
          <p:cNvSpPr>
            <a:spLocks noGrp="1" noChangeArrowheads="1"/>
          </p:cNvSpPr>
          <p:nvPr>
            <p:ph type="title"/>
          </p:nvPr>
        </p:nvSpPr>
        <p:spPr>
          <a:xfrm>
            <a:off x="971550" y="60325"/>
            <a:ext cx="7791450" cy="701675"/>
          </a:xfrm>
        </p:spPr>
        <p:txBody>
          <a:bodyPr/>
          <a:lstStyle/>
          <a:p>
            <a:pPr eaLnBrk="1" hangingPunct="1"/>
            <a:r>
              <a:rPr lang="en-US" altLang="zh-CN">
                <a:latin typeface="Times New Roman" panose="02020603050405020304" pitchFamily="18" charset="0"/>
                <a:cs typeface="Times New Roman" panose="02020603050405020304" pitchFamily="18" charset="0"/>
              </a:rPr>
              <a:t>1. </a:t>
            </a:r>
            <a:r>
              <a:rPr lang="zh-CN" altLang="en-US">
                <a:latin typeface="Times New Roman" panose="02020603050405020304" pitchFamily="18" charset="0"/>
                <a:cs typeface="Times New Roman" panose="02020603050405020304" pitchFamily="18" charset="0"/>
              </a:rPr>
              <a:t>关键帧动画</a:t>
            </a:r>
            <a:endParaRPr lang="zh-CN" altLang="en-US"/>
          </a:p>
        </p:txBody>
      </p:sp>
      <p:grpSp>
        <p:nvGrpSpPr>
          <p:cNvPr id="47107" name="组合 5">
            <a:extLst>
              <a:ext uri="{FF2B5EF4-FFF2-40B4-BE49-F238E27FC236}">
                <a16:creationId xmlns:a16="http://schemas.microsoft.com/office/drawing/2014/main" id="{957442D7-3271-4622-945E-517521F5B087}"/>
              </a:ext>
            </a:extLst>
          </p:cNvPr>
          <p:cNvGrpSpPr>
            <a:grpSpLocks/>
          </p:cNvGrpSpPr>
          <p:nvPr/>
        </p:nvGrpSpPr>
        <p:grpSpPr bwMode="auto">
          <a:xfrm>
            <a:off x="927100" y="1250950"/>
            <a:ext cx="7378700" cy="4667250"/>
            <a:chOff x="793750" y="1339850"/>
            <a:chExt cx="7378700" cy="4667250"/>
          </a:xfrm>
        </p:grpSpPr>
        <p:sp>
          <p:nvSpPr>
            <p:cNvPr id="5" name="圆角矩形 4">
              <a:extLst>
                <a:ext uri="{FF2B5EF4-FFF2-40B4-BE49-F238E27FC236}">
                  <a16:creationId xmlns:a16="http://schemas.microsoft.com/office/drawing/2014/main" id="{6855CFB8-1B06-4FD4-814C-4214F81F09CF}"/>
                </a:ext>
              </a:extLst>
            </p:cNvPr>
            <p:cNvSpPr/>
            <p:nvPr/>
          </p:nvSpPr>
          <p:spPr bwMode="auto">
            <a:xfrm>
              <a:off x="793750" y="1339850"/>
              <a:ext cx="7378700" cy="4667250"/>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wrap="none">
              <a:spAutoFit/>
            </a:bodyPr>
            <a:lstStyle/>
            <a:p>
              <a:pPr algn="ctr">
                <a:defRPr/>
              </a:pPr>
              <a:endParaRPr lang="zh-CN" altLang="en-US" sz="2400">
                <a:latin typeface="Arial Black" pitchFamily="34" charset="0"/>
                <a:ea typeface="华文楷体" pitchFamily="2" charset="-122"/>
              </a:endParaRPr>
            </a:p>
          </p:txBody>
        </p:sp>
        <p:pic>
          <p:nvPicPr>
            <p:cNvPr id="47109" name="Picture 5" descr="int">
              <a:extLst>
                <a:ext uri="{FF2B5EF4-FFF2-40B4-BE49-F238E27FC236}">
                  <a16:creationId xmlns:a16="http://schemas.microsoft.com/office/drawing/2014/main" id="{AB221121-603A-44DC-9716-9F7D49823C2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6363" y="1628775"/>
              <a:ext cx="61341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wheel(1)">
                                      <p:cBhvr>
                                        <p:cTn id="7" dur="20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3">
            <a:extLst>
              <a:ext uri="{FF2B5EF4-FFF2-40B4-BE49-F238E27FC236}">
                <a16:creationId xmlns:a16="http://schemas.microsoft.com/office/drawing/2014/main" id="{E5E9688F-6618-4281-9920-F2BC19C44F4A}"/>
              </a:ext>
            </a:extLst>
          </p:cNvPr>
          <p:cNvSpPr>
            <a:spLocks noGrp="1"/>
          </p:cNvSpPr>
          <p:nvPr>
            <p:ph type="title"/>
          </p:nvPr>
        </p:nvSpPr>
        <p:spPr>
          <a:xfrm>
            <a:off x="798513" y="50800"/>
            <a:ext cx="8262937" cy="708025"/>
          </a:xfrm>
          <a:ln/>
        </p:spPr>
        <p:txBody>
          <a:bodyPr/>
          <a:lstStyle/>
          <a:p>
            <a:pPr eaLnBrk="1" hangingPunct="1"/>
            <a:r>
              <a:rPr lang="en-US" altLang="zh-CN">
                <a:latin typeface="Times New Roman" panose="02020603050405020304" pitchFamily="18" charset="0"/>
                <a:cs typeface="Times New Roman" panose="02020603050405020304" pitchFamily="18" charset="0"/>
              </a:rPr>
              <a:t>1. </a:t>
            </a:r>
            <a:r>
              <a:rPr lang="zh-CN" altLang="en-US">
                <a:latin typeface="Times New Roman" panose="02020603050405020304" pitchFamily="18" charset="0"/>
                <a:cs typeface="Times New Roman" panose="02020603050405020304" pitchFamily="18" charset="0"/>
              </a:rPr>
              <a:t>关键帧动画</a:t>
            </a:r>
            <a:endParaRPr lang="zh-CN" altLang="en-US"/>
          </a:p>
        </p:txBody>
      </p:sp>
      <p:sp>
        <p:nvSpPr>
          <p:cNvPr id="48131" name="Rectangle 3">
            <a:extLst>
              <a:ext uri="{FF2B5EF4-FFF2-40B4-BE49-F238E27FC236}">
                <a16:creationId xmlns:a16="http://schemas.microsoft.com/office/drawing/2014/main" id="{A5EF5501-5FEB-4DB0-90FF-D1A31A964FD3}"/>
              </a:ext>
            </a:extLst>
          </p:cNvPr>
          <p:cNvSpPr>
            <a:spLocks noGrp="1" noChangeArrowheads="1"/>
          </p:cNvSpPr>
          <p:nvPr>
            <p:ph idx="4294967295"/>
          </p:nvPr>
        </p:nvSpPr>
        <p:spPr>
          <a:xfrm>
            <a:off x="571500" y="1028700"/>
            <a:ext cx="8150225" cy="5005204"/>
          </a:xfrm>
        </p:spPr>
        <p:txBody>
          <a:bodyPr/>
          <a:lstStyle/>
          <a:p>
            <a:pPr marL="0" indent="0" eaLnBrk="1" hangingPunct="1">
              <a:buNone/>
            </a:pPr>
            <a:r>
              <a:rPr lang="zh-CN" altLang="en-US" dirty="0">
                <a:latin typeface="宋体" panose="02010600030101010101" pitchFamily="2" charset="-122"/>
              </a:rPr>
              <a:t>小结：</a:t>
            </a:r>
            <a:endParaRPr lang="en-US" altLang="zh-CN" dirty="0">
              <a:latin typeface="宋体" panose="02010600030101010101" pitchFamily="2" charset="-122"/>
            </a:endParaRPr>
          </a:p>
          <a:p>
            <a:pPr eaLnBrk="1" hangingPunct="1"/>
            <a:r>
              <a:rPr lang="zh-CN" altLang="en-US" dirty="0">
                <a:solidFill>
                  <a:srgbClr val="FF0000"/>
                </a:solidFill>
                <a:latin typeface="宋体" panose="02010600030101010101" pitchFamily="2" charset="-122"/>
              </a:rPr>
              <a:t>中间帧</a:t>
            </a:r>
            <a:r>
              <a:rPr lang="zh-CN" altLang="en-US" dirty="0">
                <a:latin typeface="宋体" panose="02010600030101010101" pitchFamily="2" charset="-122"/>
              </a:rPr>
              <a:t>的生成由</a:t>
            </a:r>
            <a:r>
              <a:rPr lang="zh-CN" altLang="en-US" dirty="0">
                <a:solidFill>
                  <a:srgbClr val="FF0000"/>
                </a:solidFill>
                <a:latin typeface="宋体" panose="02010600030101010101" pitchFamily="2" charset="-122"/>
              </a:rPr>
              <a:t>计算机</a:t>
            </a:r>
            <a:r>
              <a:rPr lang="zh-CN" altLang="en-US" dirty="0">
                <a:latin typeface="宋体" panose="02010600030101010101" pitchFamily="2" charset="-122"/>
              </a:rPr>
              <a:t>来完成，插值代替了设计中间帧的动画师</a:t>
            </a:r>
          </a:p>
          <a:p>
            <a:pPr eaLnBrk="1" hangingPunct="1"/>
            <a:r>
              <a:rPr lang="zh-CN" altLang="en-US" dirty="0">
                <a:latin typeface="宋体" panose="02010600030101010101" pitchFamily="2" charset="-122"/>
              </a:rPr>
              <a:t>所有影响画面图像的</a:t>
            </a:r>
            <a:r>
              <a:rPr lang="zh-CN" altLang="en-US" dirty="0">
                <a:solidFill>
                  <a:srgbClr val="FF0000"/>
                </a:solidFill>
                <a:latin typeface="宋体" panose="02010600030101010101" pitchFamily="2" charset="-122"/>
              </a:rPr>
              <a:t>参数</a:t>
            </a:r>
            <a:r>
              <a:rPr lang="zh-CN" altLang="en-US" dirty="0">
                <a:latin typeface="宋体" panose="02010600030101010101" pitchFamily="2" charset="-122"/>
              </a:rPr>
              <a:t>都可成为关键帧的参数，如位置、旋转角、纹理的参数等</a:t>
            </a:r>
          </a:p>
          <a:p>
            <a:pPr eaLnBrk="1" hangingPunct="1"/>
            <a:r>
              <a:rPr lang="zh-CN" altLang="en-US" dirty="0">
                <a:latin typeface="宋体" panose="02010600030101010101" pitchFamily="2" charset="-122"/>
              </a:rPr>
              <a:t>通过对</a:t>
            </a:r>
            <a:r>
              <a:rPr lang="zh-CN" altLang="en-US" dirty="0">
                <a:solidFill>
                  <a:srgbClr val="FF0000"/>
                </a:solidFill>
                <a:latin typeface="宋体" panose="02010600030101010101" pitchFamily="2" charset="-122"/>
              </a:rPr>
              <a:t>运动参数插值</a:t>
            </a:r>
            <a:r>
              <a:rPr lang="zh-CN" altLang="en-US" dirty="0">
                <a:latin typeface="宋体" panose="02010600030101010101" pitchFamily="2" charset="-122"/>
              </a:rPr>
              <a:t>实现对动画的运动控制，如物体的位置、方向、颜色等的变化，也可以对多个运动参数进行组合插值</a:t>
            </a:r>
          </a:p>
          <a:p>
            <a:pPr eaLnBrk="1" hangingPunct="1"/>
            <a:r>
              <a:rPr lang="zh-CN" altLang="en-US" dirty="0">
                <a:latin typeface="宋体" panose="02010600030101010101" pitchFamily="2" charset="-122"/>
              </a:rPr>
              <a:t>计算机插值有两种方式：</a:t>
            </a:r>
            <a:r>
              <a:rPr lang="zh-CN" altLang="en-US" dirty="0">
                <a:solidFill>
                  <a:srgbClr val="FF0000"/>
                </a:solidFill>
                <a:latin typeface="宋体" panose="02010600030101010101" pitchFamily="2" charset="-122"/>
              </a:rPr>
              <a:t>线性插值和非线性插值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animEffect transition="in" filter="wipe(left)">
                                      <p:cBhvr>
                                        <p:cTn id="13" dur="500"/>
                                        <p:tgtEl>
                                          <p:spTgt spid="4813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8131">
                                            <p:txEl>
                                              <p:pRg st="2" end="2"/>
                                            </p:txEl>
                                          </p:spTgt>
                                        </p:tgtEl>
                                        <p:attrNameLst>
                                          <p:attrName>style.visibility</p:attrName>
                                        </p:attrNameLst>
                                      </p:cBhvr>
                                      <p:to>
                                        <p:strVal val="visible"/>
                                      </p:to>
                                    </p:set>
                                    <p:animEffect transition="in" filter="wipe(left)">
                                      <p:cBhvr>
                                        <p:cTn id="18" dur="500"/>
                                        <p:tgtEl>
                                          <p:spTgt spid="4813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8131">
                                            <p:txEl>
                                              <p:pRg st="3" end="3"/>
                                            </p:txEl>
                                          </p:spTgt>
                                        </p:tgtEl>
                                        <p:attrNameLst>
                                          <p:attrName>style.visibility</p:attrName>
                                        </p:attrNameLst>
                                      </p:cBhvr>
                                      <p:to>
                                        <p:strVal val="visible"/>
                                      </p:to>
                                    </p:set>
                                    <p:animEffect transition="in" filter="wipe(left)">
                                      <p:cBhvr>
                                        <p:cTn id="23" dur="500"/>
                                        <p:tgtEl>
                                          <p:spTgt spid="4813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8131">
                                            <p:txEl>
                                              <p:pRg st="4" end="4"/>
                                            </p:txEl>
                                          </p:spTgt>
                                        </p:tgtEl>
                                        <p:attrNameLst>
                                          <p:attrName>style.visibility</p:attrName>
                                        </p:attrNameLst>
                                      </p:cBhvr>
                                      <p:to>
                                        <p:strVal val="visible"/>
                                      </p:to>
                                    </p:set>
                                    <p:animEffect transition="in" filter="wipe(left)">
                                      <p:cBhvr>
                                        <p:cTn id="28" dur="500"/>
                                        <p:tgtEl>
                                          <p:spTgt spid="481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3">
            <a:extLst>
              <a:ext uri="{FF2B5EF4-FFF2-40B4-BE49-F238E27FC236}">
                <a16:creationId xmlns:a16="http://schemas.microsoft.com/office/drawing/2014/main" id="{52D34B5A-DC42-42E9-B643-F907822C004D}"/>
              </a:ext>
            </a:extLst>
          </p:cNvPr>
          <p:cNvSpPr>
            <a:spLocks noGrp="1"/>
          </p:cNvSpPr>
          <p:nvPr>
            <p:ph type="title"/>
          </p:nvPr>
        </p:nvSpPr>
        <p:spPr>
          <a:xfrm>
            <a:off x="798513" y="50800"/>
            <a:ext cx="8262937" cy="708025"/>
          </a:xfrm>
          <a:ln/>
        </p:spPr>
        <p:txBody>
          <a:bodyPr/>
          <a:lstStyle/>
          <a:p>
            <a:pPr eaLnBrk="1" hangingPunct="1"/>
            <a:r>
              <a:rPr lang="en-US" altLang="zh-CN">
                <a:latin typeface="Times New Roman" panose="02020603050405020304" pitchFamily="18" charset="0"/>
                <a:cs typeface="Times New Roman" panose="02020603050405020304" pitchFamily="18" charset="0"/>
              </a:rPr>
              <a:t>1. </a:t>
            </a:r>
            <a:r>
              <a:rPr lang="zh-CN" altLang="en-US">
                <a:latin typeface="Times New Roman" panose="02020603050405020304" pitchFamily="18" charset="0"/>
                <a:cs typeface="Times New Roman" panose="02020603050405020304" pitchFamily="18" charset="0"/>
              </a:rPr>
              <a:t>关键帧动画</a:t>
            </a:r>
            <a:endParaRPr lang="zh-CN" altLang="en-US"/>
          </a:p>
        </p:txBody>
      </p:sp>
      <p:sp>
        <p:nvSpPr>
          <p:cNvPr id="49155" name="Rectangle 3">
            <a:extLst>
              <a:ext uri="{FF2B5EF4-FFF2-40B4-BE49-F238E27FC236}">
                <a16:creationId xmlns:a16="http://schemas.microsoft.com/office/drawing/2014/main" id="{F226C660-130C-4866-93AC-0B64C2DB345C}"/>
              </a:ext>
            </a:extLst>
          </p:cNvPr>
          <p:cNvSpPr>
            <a:spLocks noGrp="1" noChangeArrowheads="1"/>
          </p:cNvSpPr>
          <p:nvPr>
            <p:ph idx="4294967295"/>
          </p:nvPr>
        </p:nvSpPr>
        <p:spPr>
          <a:xfrm>
            <a:off x="496887" y="1101446"/>
            <a:ext cx="8150225" cy="4655108"/>
          </a:xfrm>
        </p:spPr>
        <p:txBody>
          <a:bodyPr/>
          <a:lstStyle/>
          <a:p>
            <a:pPr eaLnBrk="1" hangingPunct="1">
              <a:spcBef>
                <a:spcPts val="1200"/>
              </a:spcBef>
            </a:pPr>
            <a:r>
              <a:rPr lang="zh-CN" altLang="en-US" sz="2400" dirty="0">
                <a:latin typeface="宋体" panose="02010600030101010101" pitchFamily="2" charset="-122"/>
                <a:cs typeface="Times New Roman" panose="02020603050405020304" pitchFamily="18" charset="0"/>
              </a:rPr>
              <a:t>从原理上讲，</a:t>
            </a:r>
            <a:r>
              <a:rPr lang="zh-CN" altLang="en-US" sz="2400" dirty="0">
                <a:solidFill>
                  <a:srgbClr val="FF0000"/>
                </a:solidFill>
                <a:latin typeface="宋体" panose="02010600030101010101" pitchFamily="2" charset="-122"/>
                <a:cs typeface="Times New Roman" panose="02020603050405020304" pitchFamily="18" charset="0"/>
              </a:rPr>
              <a:t>关键帧插值</a:t>
            </a:r>
            <a:r>
              <a:rPr lang="zh-CN" altLang="en-US" sz="2400" dirty="0">
                <a:latin typeface="宋体" panose="02010600030101010101" pitchFamily="2" charset="-122"/>
                <a:cs typeface="Times New Roman" panose="02020603050405020304" pitchFamily="18" charset="0"/>
              </a:rPr>
              <a:t>问题可归结为</a:t>
            </a:r>
            <a:r>
              <a:rPr lang="zh-CN" altLang="en-US" sz="2400" dirty="0">
                <a:solidFill>
                  <a:srgbClr val="FF0000"/>
                </a:solidFill>
                <a:latin typeface="宋体" panose="02010600030101010101" pitchFamily="2" charset="-122"/>
                <a:cs typeface="Times New Roman" panose="02020603050405020304" pitchFamily="18" charset="0"/>
              </a:rPr>
              <a:t>参数插值</a:t>
            </a:r>
            <a:r>
              <a:rPr lang="zh-CN" altLang="en-US" sz="2400" dirty="0">
                <a:latin typeface="宋体" panose="02010600030101010101" pitchFamily="2" charset="-122"/>
                <a:cs typeface="Times New Roman" panose="02020603050405020304" pitchFamily="18" charset="0"/>
              </a:rPr>
              <a:t>问题，传统的插值方法都可应用到关键帧方法中</a:t>
            </a:r>
          </a:p>
          <a:p>
            <a:pPr eaLnBrk="1" hangingPunct="1">
              <a:spcBef>
                <a:spcPts val="1200"/>
              </a:spcBef>
            </a:pPr>
            <a:r>
              <a:rPr lang="zh-CN" altLang="en-US" sz="2400" dirty="0">
                <a:latin typeface="宋体" panose="02010600030101010101" pitchFamily="2" charset="-122"/>
                <a:cs typeface="Times New Roman" panose="02020603050405020304" pitchFamily="18" charset="0"/>
              </a:rPr>
              <a:t>关键帧插值又与</a:t>
            </a:r>
            <a:r>
              <a:rPr lang="zh-CN" altLang="en-US" sz="2400" dirty="0">
                <a:solidFill>
                  <a:srgbClr val="FF0000"/>
                </a:solidFill>
                <a:latin typeface="宋体" panose="02010600030101010101" pitchFamily="2" charset="-122"/>
                <a:cs typeface="Times New Roman" panose="02020603050405020304" pitchFamily="18" charset="0"/>
              </a:rPr>
              <a:t>纯数学</a:t>
            </a:r>
            <a:r>
              <a:rPr lang="zh-CN" altLang="en-US" sz="2400" dirty="0">
                <a:latin typeface="宋体" panose="02010600030101010101" pitchFamily="2" charset="-122"/>
                <a:cs typeface="Times New Roman" panose="02020603050405020304" pitchFamily="18" charset="0"/>
              </a:rPr>
              <a:t>的插值不同，有其特殊性</a:t>
            </a:r>
            <a:endParaRPr lang="en-US" altLang="zh-CN" sz="2400" dirty="0">
              <a:latin typeface="宋体" panose="02010600030101010101" pitchFamily="2" charset="-122"/>
              <a:cs typeface="Times New Roman" panose="02020603050405020304" pitchFamily="18" charset="0"/>
            </a:endParaRPr>
          </a:p>
          <a:p>
            <a:pPr lvl="1" eaLnBrk="1" hangingPunct="1">
              <a:spcBef>
                <a:spcPts val="1200"/>
              </a:spcBef>
              <a:buFont typeface="Wingdings" panose="05000000000000000000" pitchFamily="2" charset="2"/>
              <a:buChar char="u"/>
            </a:pPr>
            <a:r>
              <a:rPr lang="zh-CN" altLang="en-US" sz="2400" dirty="0">
                <a:latin typeface="宋体" panose="02010600030101010101" pitchFamily="2" charset="-122"/>
                <a:cs typeface="Times New Roman" panose="02020603050405020304" pitchFamily="18" charset="0"/>
              </a:rPr>
              <a:t>一个好的关键帧插值方法必须能够产生逼真的运动效果并能给用户提供方便有效的控制手段</a:t>
            </a:r>
            <a:endParaRPr lang="en-US" altLang="zh-CN" sz="2400" dirty="0">
              <a:latin typeface="宋体" panose="02010600030101010101" pitchFamily="2" charset="-122"/>
              <a:cs typeface="Times New Roman" panose="02020603050405020304" pitchFamily="18" charset="0"/>
            </a:endParaRPr>
          </a:p>
          <a:p>
            <a:pPr lvl="1" eaLnBrk="1" hangingPunct="1">
              <a:spcBef>
                <a:spcPts val="1200"/>
              </a:spcBef>
              <a:buFont typeface="Wingdings" panose="05000000000000000000" pitchFamily="2" charset="2"/>
              <a:buChar char="u"/>
            </a:pPr>
            <a:r>
              <a:rPr lang="zh-CN" altLang="en-US" sz="2400" dirty="0">
                <a:latin typeface="宋体" panose="02010600030101010101" pitchFamily="2" charset="-122"/>
                <a:cs typeface="Times New Roman" panose="02020603050405020304" pitchFamily="18" charset="0"/>
              </a:rPr>
              <a:t>一个特定的运动从空间轨迹来看可能是正确的，但从运动学或动画设计来看可能是</a:t>
            </a:r>
            <a:r>
              <a:rPr lang="zh-CN" altLang="en-US" sz="2400" dirty="0">
                <a:solidFill>
                  <a:srgbClr val="FF0000"/>
                </a:solidFill>
                <a:latin typeface="宋体" panose="02010600030101010101" pitchFamily="2" charset="-122"/>
                <a:cs typeface="Times New Roman" panose="02020603050405020304" pitchFamily="18" charset="0"/>
              </a:rPr>
              <a:t>错误的</a:t>
            </a:r>
            <a:r>
              <a:rPr lang="zh-CN" altLang="en-US" sz="2400" dirty="0">
                <a:latin typeface="宋体" panose="02010600030101010101" pitchFamily="2" charset="-122"/>
                <a:cs typeface="Times New Roman" panose="02020603050405020304" pitchFamily="18" charset="0"/>
              </a:rPr>
              <a:t>或者不合适的</a:t>
            </a:r>
            <a:endParaRPr lang="en-US" altLang="zh-CN" sz="2400" dirty="0">
              <a:latin typeface="宋体" panose="02010600030101010101" pitchFamily="2" charset="-122"/>
              <a:cs typeface="Times New Roman" panose="02020603050405020304" pitchFamily="18" charset="0"/>
            </a:endParaRPr>
          </a:p>
          <a:p>
            <a:pPr eaLnBrk="1" hangingPunct="1">
              <a:spcBef>
                <a:spcPts val="1200"/>
              </a:spcBef>
            </a:pPr>
            <a:r>
              <a:rPr lang="zh-CN" altLang="en-US" sz="2400" dirty="0">
                <a:latin typeface="宋体" panose="02010600030101010101" pitchFamily="2" charset="-122"/>
                <a:cs typeface="Times New Roman" panose="02020603050405020304" pitchFamily="18" charset="0"/>
              </a:rPr>
              <a:t>用户必须能够控制运动的运动学特性，即通过</a:t>
            </a:r>
            <a:r>
              <a:rPr lang="zh-CN" altLang="en-US" sz="2400" dirty="0">
                <a:solidFill>
                  <a:srgbClr val="FF0000"/>
                </a:solidFill>
                <a:latin typeface="宋体" panose="02010600030101010101" pitchFamily="2" charset="-122"/>
                <a:cs typeface="Times New Roman" panose="02020603050405020304" pitchFamily="18" charset="0"/>
              </a:rPr>
              <a:t>调整插值函数</a:t>
            </a:r>
            <a:r>
              <a:rPr lang="zh-CN" altLang="en-US" sz="2400" dirty="0">
                <a:latin typeface="宋体" panose="02010600030101010101" pitchFamily="2" charset="-122"/>
                <a:cs typeface="Times New Roman" panose="02020603050405020304" pitchFamily="18" charset="0"/>
              </a:rPr>
              <a:t>来改变运动的速度和加速度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 calcmode="lin" valueType="num">
                                      <p:cBhvr additive="base">
                                        <p:cTn id="7" dur="500" fill="hold"/>
                                        <p:tgtEl>
                                          <p:spTgt spid="49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155">
                                            <p:txEl>
                                              <p:pRg st="1" end="1"/>
                                            </p:txEl>
                                          </p:spTgt>
                                        </p:tgtEl>
                                        <p:attrNameLst>
                                          <p:attrName>style.visibility</p:attrName>
                                        </p:attrNameLst>
                                      </p:cBhvr>
                                      <p:to>
                                        <p:strVal val="visible"/>
                                      </p:to>
                                    </p:set>
                                    <p:anim calcmode="lin" valueType="num">
                                      <p:cBhvr additive="base">
                                        <p:cTn id="13" dur="500" fill="hold"/>
                                        <p:tgtEl>
                                          <p:spTgt spid="491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15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49155">
                                            <p:txEl>
                                              <p:pRg st="2" end="2"/>
                                            </p:txEl>
                                          </p:spTgt>
                                        </p:tgtEl>
                                        <p:attrNameLst>
                                          <p:attrName>style.visibility</p:attrName>
                                        </p:attrNameLst>
                                      </p:cBhvr>
                                      <p:to>
                                        <p:strVal val="visible"/>
                                      </p:to>
                                    </p:set>
                                    <p:anim calcmode="lin" valueType="num">
                                      <p:cBhvr additive="base">
                                        <p:cTn id="18" dur="500" fill="hold"/>
                                        <p:tgtEl>
                                          <p:spTgt spid="4915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915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49155">
                                            <p:txEl>
                                              <p:pRg st="3" end="3"/>
                                            </p:txEl>
                                          </p:spTgt>
                                        </p:tgtEl>
                                        <p:attrNameLst>
                                          <p:attrName>style.visibility</p:attrName>
                                        </p:attrNameLst>
                                      </p:cBhvr>
                                      <p:to>
                                        <p:strVal val="visible"/>
                                      </p:to>
                                    </p:set>
                                    <p:anim calcmode="lin" valueType="num">
                                      <p:cBhvr additive="base">
                                        <p:cTn id="23" dur="500" fill="hold"/>
                                        <p:tgtEl>
                                          <p:spTgt spid="4915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91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9155">
                                            <p:txEl>
                                              <p:pRg st="4" end="4"/>
                                            </p:txEl>
                                          </p:spTgt>
                                        </p:tgtEl>
                                        <p:attrNameLst>
                                          <p:attrName>style.visibility</p:attrName>
                                        </p:attrNameLst>
                                      </p:cBhvr>
                                      <p:to>
                                        <p:strVal val="visible"/>
                                      </p:to>
                                    </p:set>
                                    <p:anim calcmode="lin" valueType="num">
                                      <p:cBhvr additive="base">
                                        <p:cTn id="29" dur="500" fill="hold"/>
                                        <p:tgtEl>
                                          <p:spTgt spid="4915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1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A6415D4-4BC4-4BF3-A31B-23F16079AFEE}"/>
              </a:ext>
            </a:extLst>
          </p:cNvPr>
          <p:cNvSpPr>
            <a:spLocks noGrp="1" noChangeArrowheads="1"/>
          </p:cNvSpPr>
          <p:nvPr>
            <p:ph type="title"/>
          </p:nvPr>
        </p:nvSpPr>
        <p:spPr>
          <a:xfrm>
            <a:off x="798513" y="50800"/>
            <a:ext cx="8262937" cy="923925"/>
          </a:xfrm>
          <a:ln/>
        </p:spPr>
        <p:txBody>
          <a:bodyPr/>
          <a:lstStyle/>
          <a:p>
            <a:pPr eaLnBrk="1" hangingPunct="1"/>
            <a:r>
              <a:rPr lang="en-US" altLang="zh-CN" sz="5400">
                <a:latin typeface="Times New Roman" panose="02020603050405020304" pitchFamily="18" charset="0"/>
                <a:cs typeface="Times New Roman" panose="02020603050405020304" pitchFamily="18" charset="0"/>
              </a:rPr>
              <a:t>2. </a:t>
            </a:r>
            <a:r>
              <a:rPr lang="zh-CN" altLang="en-US" sz="5400">
                <a:latin typeface="Times New Roman" panose="02020603050405020304" pitchFamily="18" charset="0"/>
                <a:cs typeface="Times New Roman" panose="02020603050405020304" pitchFamily="18" charset="0"/>
              </a:rPr>
              <a:t>路径动画</a:t>
            </a:r>
          </a:p>
        </p:txBody>
      </p:sp>
      <p:sp>
        <p:nvSpPr>
          <p:cNvPr id="50179" name="Rectangle 3">
            <a:extLst>
              <a:ext uri="{FF2B5EF4-FFF2-40B4-BE49-F238E27FC236}">
                <a16:creationId xmlns:a16="http://schemas.microsoft.com/office/drawing/2014/main" id="{275D2B5E-CAA1-4950-840F-E4AA37B9F63C}"/>
              </a:ext>
            </a:extLst>
          </p:cNvPr>
          <p:cNvSpPr>
            <a:spLocks noGrp="1" noChangeArrowheads="1"/>
          </p:cNvSpPr>
          <p:nvPr>
            <p:ph idx="4294967295"/>
          </p:nvPr>
        </p:nvSpPr>
        <p:spPr>
          <a:xfrm>
            <a:off x="615950" y="939800"/>
            <a:ext cx="8150225" cy="3348038"/>
          </a:xfrm>
        </p:spPr>
        <p:txBody>
          <a:bodyPr/>
          <a:lstStyle/>
          <a:p>
            <a:pPr eaLnBrk="1" hangingPunct="1"/>
            <a:r>
              <a:rPr lang="zh-CN" altLang="en-US" dirty="0">
                <a:latin typeface="宋体" panose="02010600030101010101" pitchFamily="2" charset="-122"/>
              </a:rPr>
              <a:t>路径动画就是由用户根据需要设定好一个路径后，使场景中对象</a:t>
            </a:r>
            <a:r>
              <a:rPr lang="zh-CN" altLang="en-US" dirty="0">
                <a:solidFill>
                  <a:srgbClr val="FF0000"/>
                </a:solidFill>
                <a:latin typeface="宋体" panose="02010600030101010101" pitchFamily="2" charset="-122"/>
              </a:rPr>
              <a:t>沿着路径</a:t>
            </a:r>
            <a:r>
              <a:rPr lang="zh-CN" altLang="en-US" dirty="0">
                <a:latin typeface="宋体" panose="02010600030101010101" pitchFamily="2" charset="-122"/>
              </a:rPr>
              <a:t>进行运动</a:t>
            </a:r>
          </a:p>
          <a:p>
            <a:pPr eaLnBrk="1" hangingPunct="1"/>
            <a:r>
              <a:rPr lang="zh-CN" altLang="en-US" dirty="0">
                <a:latin typeface="宋体" panose="02010600030101010101" pitchFamily="2" charset="-122"/>
              </a:rPr>
              <a:t>运动路径是用户画出的动画对象运动的曲线，由关键点控制</a:t>
            </a:r>
          </a:p>
          <a:p>
            <a:pPr eaLnBrk="1" hangingPunct="1"/>
            <a:r>
              <a:rPr lang="zh-CN" altLang="en-US" dirty="0">
                <a:latin typeface="宋体" panose="02010600030101010101" pitchFamily="2" charset="-122"/>
              </a:rPr>
              <a:t>比如模拟飞机的飞行，鱼的游动都可以使用路径动画来制作</a:t>
            </a:r>
          </a:p>
        </p:txBody>
      </p:sp>
      <p:grpSp>
        <p:nvGrpSpPr>
          <p:cNvPr id="2" name="组合 1">
            <a:extLst>
              <a:ext uri="{FF2B5EF4-FFF2-40B4-BE49-F238E27FC236}">
                <a16:creationId xmlns:a16="http://schemas.microsoft.com/office/drawing/2014/main" id="{EF9A2E79-9DEB-4B08-A34F-D3EE75C6A3A0}"/>
              </a:ext>
            </a:extLst>
          </p:cNvPr>
          <p:cNvGrpSpPr/>
          <p:nvPr/>
        </p:nvGrpSpPr>
        <p:grpSpPr>
          <a:xfrm>
            <a:off x="2000250" y="4140200"/>
            <a:ext cx="5105400" cy="2222500"/>
            <a:chOff x="2000250" y="4140200"/>
            <a:chExt cx="5105400" cy="2222500"/>
          </a:xfrm>
        </p:grpSpPr>
        <p:sp>
          <p:nvSpPr>
            <p:cNvPr id="50180" name="Rectangle 5">
              <a:extLst>
                <a:ext uri="{FF2B5EF4-FFF2-40B4-BE49-F238E27FC236}">
                  <a16:creationId xmlns:a16="http://schemas.microsoft.com/office/drawing/2014/main" id="{ED930580-54C9-45B7-B5DB-E50E205E78D1}"/>
                </a:ext>
              </a:extLst>
            </p:cNvPr>
            <p:cNvSpPr>
              <a:spLocks noChangeArrowheads="1"/>
            </p:cNvSpPr>
            <p:nvPr/>
          </p:nvSpPr>
          <p:spPr bwMode="auto">
            <a:xfrm>
              <a:off x="2660650" y="5962650"/>
              <a:ext cx="4103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900" b="1">
                  <a:latin typeface="楷体_GB2312" pitchFamily="49" charset="-122"/>
                  <a:ea typeface="楷体_GB2312" pitchFamily="49" charset="-122"/>
                </a:rPr>
                <a:t> </a:t>
              </a:r>
              <a:r>
                <a:rPr lang="zh-CN" altLang="en-US" sz="2000" b="1">
                  <a:latin typeface="楷体_GB2312" pitchFamily="49" charset="-122"/>
                  <a:ea typeface="楷体_GB2312" pitchFamily="49" charset="-122"/>
                </a:rPr>
                <a:t>二维动画中的运动路径设计 </a:t>
              </a:r>
            </a:p>
          </p:txBody>
        </p:sp>
        <p:pic>
          <p:nvPicPr>
            <p:cNvPr id="50181" name="Picture 6">
              <a:extLst>
                <a:ext uri="{FF2B5EF4-FFF2-40B4-BE49-F238E27FC236}">
                  <a16:creationId xmlns:a16="http://schemas.microsoft.com/office/drawing/2014/main" id="{CB3122E5-C79D-4FD4-9DEC-1B6C08BDA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4140200"/>
              <a:ext cx="51054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0179">
                                            <p:txEl>
                                              <p:pRg st="0" end="0"/>
                                            </p:txEl>
                                          </p:spTgt>
                                        </p:tgtEl>
                                        <p:attrNameLst>
                                          <p:attrName>style.visibility</p:attrName>
                                        </p:attrNameLst>
                                      </p:cBhvr>
                                      <p:to>
                                        <p:strVal val="visible"/>
                                      </p:to>
                                    </p:set>
                                    <p:anim calcmode="lin" valueType="num">
                                      <p:cBhvr additive="base">
                                        <p:cTn id="12" dur="500" fill="hold"/>
                                        <p:tgtEl>
                                          <p:spTgt spid="5017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01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0179">
                                            <p:txEl>
                                              <p:pRg st="1" end="1"/>
                                            </p:txEl>
                                          </p:spTgt>
                                        </p:tgtEl>
                                        <p:attrNameLst>
                                          <p:attrName>style.visibility</p:attrName>
                                        </p:attrNameLst>
                                      </p:cBhvr>
                                      <p:to>
                                        <p:strVal val="visible"/>
                                      </p:to>
                                    </p:set>
                                    <p:anim calcmode="lin" valueType="num">
                                      <p:cBhvr additive="base">
                                        <p:cTn id="18" dur="500" fill="hold"/>
                                        <p:tgtEl>
                                          <p:spTgt spid="5017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0179">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50179">
                                            <p:txEl>
                                              <p:pRg st="2" end="2"/>
                                            </p:txEl>
                                          </p:spTgt>
                                        </p:tgtEl>
                                        <p:attrNameLst>
                                          <p:attrName>style.visibility</p:attrName>
                                        </p:attrNameLst>
                                      </p:cBhvr>
                                      <p:to>
                                        <p:strVal val="visible"/>
                                      </p:to>
                                    </p:set>
                                    <p:anim calcmode="lin" valueType="num">
                                      <p:cBhvr additive="base">
                                        <p:cTn id="23" dur="500" fill="hold"/>
                                        <p:tgtEl>
                                          <p:spTgt spid="5017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017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5F11D9F-0A38-4E48-97AA-EAA2C749D46F}"/>
              </a:ext>
            </a:extLst>
          </p:cNvPr>
          <p:cNvSpPr>
            <a:spLocks noGrp="1" noChangeArrowheads="1"/>
          </p:cNvSpPr>
          <p:nvPr>
            <p:ph type="title"/>
          </p:nvPr>
        </p:nvSpPr>
        <p:spPr>
          <a:xfrm>
            <a:off x="798513" y="50800"/>
            <a:ext cx="8262937" cy="923925"/>
          </a:xfrm>
          <a:ln/>
        </p:spPr>
        <p:txBody>
          <a:bodyPr/>
          <a:lstStyle/>
          <a:p>
            <a:pPr eaLnBrk="1" hangingPunct="1"/>
            <a:r>
              <a:rPr lang="en-US" altLang="zh-CN" sz="5400">
                <a:latin typeface="Times New Roman" panose="02020603050405020304" pitchFamily="18" charset="0"/>
                <a:cs typeface="Times New Roman" panose="02020603050405020304" pitchFamily="18" charset="0"/>
              </a:rPr>
              <a:t>2. </a:t>
            </a:r>
            <a:r>
              <a:rPr lang="zh-CN" altLang="en-US" sz="5400">
                <a:latin typeface="Times New Roman" panose="02020603050405020304" pitchFamily="18" charset="0"/>
                <a:cs typeface="Times New Roman" panose="02020603050405020304" pitchFamily="18" charset="0"/>
              </a:rPr>
              <a:t>路径动画</a:t>
            </a:r>
          </a:p>
        </p:txBody>
      </p:sp>
      <p:pic>
        <p:nvPicPr>
          <p:cNvPr id="51203" name="Picture 5" descr="Path03">
            <a:extLst>
              <a:ext uri="{FF2B5EF4-FFF2-40B4-BE49-F238E27FC236}">
                <a16:creationId xmlns:a16="http://schemas.microsoft.com/office/drawing/2014/main" id="{11C98BD5-5F6A-48ED-A9C5-E979F97D0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100" y="1989138"/>
            <a:ext cx="4191000" cy="314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8" descr="path-02">
            <a:extLst>
              <a:ext uri="{FF2B5EF4-FFF2-40B4-BE49-F238E27FC236}">
                <a16:creationId xmlns:a16="http://schemas.microsoft.com/office/drawing/2014/main" id="{B80C712C-7A41-4AD9-9923-7899DA9D6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1989138"/>
            <a:ext cx="4211638"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wheel(1)">
                                      <p:cBhvr>
                                        <p:cTn id="7" dur="2000"/>
                                        <p:tgtEl>
                                          <p:spTgt spid="51204"/>
                                        </p:tgtEl>
                                      </p:cBhvr>
                                    </p:animEffect>
                                  </p:childTnLst>
                                </p:cTn>
                              </p:par>
                              <p:par>
                                <p:cTn id="8" presetID="21" presetClass="entr" presetSubtype="1" fill="hold" nodeType="withEffect">
                                  <p:stCondLst>
                                    <p:cond delay="0"/>
                                  </p:stCondLst>
                                  <p:childTnLst>
                                    <p:set>
                                      <p:cBhvr>
                                        <p:cTn id="9" dur="1" fill="hold">
                                          <p:stCondLst>
                                            <p:cond delay="0"/>
                                          </p:stCondLst>
                                        </p:cTn>
                                        <p:tgtEl>
                                          <p:spTgt spid="51203"/>
                                        </p:tgtEl>
                                        <p:attrNameLst>
                                          <p:attrName>style.visibility</p:attrName>
                                        </p:attrNameLst>
                                      </p:cBhvr>
                                      <p:to>
                                        <p:strVal val="visible"/>
                                      </p:to>
                                    </p:set>
                                    <p:animEffect transition="in" filter="wheel(1)">
                                      <p:cBhvr>
                                        <p:cTn id="10" dur="2000"/>
                                        <p:tgtEl>
                                          <p:spTgt spid="5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F4D53E1-B95C-46E5-A161-4F8A91935405}"/>
              </a:ext>
            </a:extLst>
          </p:cNvPr>
          <p:cNvSpPr>
            <a:spLocks noGrp="1" noChangeArrowheads="1"/>
          </p:cNvSpPr>
          <p:nvPr>
            <p:ph type="title"/>
          </p:nvPr>
        </p:nvSpPr>
        <p:spPr>
          <a:xfrm>
            <a:off x="798513" y="50800"/>
            <a:ext cx="8262937" cy="923925"/>
          </a:xfrm>
          <a:ln/>
        </p:spPr>
        <p:txBody>
          <a:bodyPr/>
          <a:lstStyle/>
          <a:p>
            <a:pPr eaLnBrk="1" hangingPunct="1"/>
            <a:r>
              <a:rPr lang="en-US" altLang="zh-CN" sz="5400">
                <a:latin typeface="Times New Roman" panose="02020603050405020304" pitchFamily="18" charset="0"/>
                <a:cs typeface="Times New Roman" panose="02020603050405020304" pitchFamily="18" charset="0"/>
              </a:rPr>
              <a:t>3.</a:t>
            </a:r>
            <a:r>
              <a:rPr lang="zh-CN" altLang="en-US" sz="5400">
                <a:latin typeface="Times New Roman" panose="02020603050405020304" pitchFamily="18" charset="0"/>
                <a:cs typeface="Times New Roman" panose="02020603050405020304" pitchFamily="18" charset="0"/>
              </a:rPr>
              <a:t>变形动画</a:t>
            </a:r>
          </a:p>
        </p:txBody>
      </p:sp>
      <p:sp>
        <p:nvSpPr>
          <p:cNvPr id="52227" name="Rectangle 3">
            <a:extLst>
              <a:ext uri="{FF2B5EF4-FFF2-40B4-BE49-F238E27FC236}">
                <a16:creationId xmlns:a16="http://schemas.microsoft.com/office/drawing/2014/main" id="{F86880FC-4E11-4349-A6BB-48E0E107F7B2}"/>
              </a:ext>
            </a:extLst>
          </p:cNvPr>
          <p:cNvSpPr>
            <a:spLocks noGrp="1" noChangeArrowheads="1"/>
          </p:cNvSpPr>
          <p:nvPr>
            <p:ph idx="4294967295"/>
          </p:nvPr>
        </p:nvSpPr>
        <p:spPr>
          <a:xfrm>
            <a:off x="438150" y="952224"/>
            <a:ext cx="8267700" cy="2769977"/>
          </a:xfrm>
        </p:spPr>
        <p:txBody>
          <a:bodyPr/>
          <a:lstStyle/>
          <a:p>
            <a:pPr eaLnBrk="1" hangingPunct="1">
              <a:lnSpc>
                <a:spcPct val="100000"/>
              </a:lnSpc>
              <a:spcBef>
                <a:spcPts val="1200"/>
              </a:spcBef>
            </a:pPr>
            <a:r>
              <a:rPr lang="zh-CN" altLang="en-US" sz="2400" dirty="0">
                <a:latin typeface="Times New Roman" panose="02020603050405020304" pitchFamily="18" charset="0"/>
                <a:cs typeface="Times New Roman" panose="02020603050405020304" pitchFamily="18" charset="0"/>
              </a:rPr>
              <a:t>变形可以是二维或三维的。基于图像的</a:t>
            </a:r>
            <a:r>
              <a:rPr lang="en-US" altLang="zh-CN" sz="2400" dirty="0">
                <a:latin typeface="Times New Roman" panose="02020603050405020304" pitchFamily="18" charset="0"/>
                <a:cs typeface="Times New Roman" panose="02020603050405020304" pitchFamily="18" charset="0"/>
              </a:rPr>
              <a:t>Morph(</a:t>
            </a:r>
            <a:r>
              <a:rPr lang="zh-CN" altLang="en-US" sz="2400" dirty="0">
                <a:latin typeface="Times New Roman" panose="02020603050405020304" pitchFamily="18" charset="0"/>
                <a:cs typeface="Times New Roman" panose="02020603050405020304" pitchFamily="18" charset="0"/>
              </a:rPr>
              <a:t>变形)是一种常用的二维动画技术</a:t>
            </a:r>
            <a:endParaRPr lang="en-US" altLang="zh-CN" sz="2400" dirty="0">
              <a:latin typeface="Times New Roman" panose="02020603050405020304" pitchFamily="18" charset="0"/>
              <a:cs typeface="Times New Roman" panose="02020603050405020304" pitchFamily="18" charset="0"/>
            </a:endParaRPr>
          </a:p>
          <a:p>
            <a:pPr eaLnBrk="1" hangingPunct="1">
              <a:lnSpc>
                <a:spcPct val="100000"/>
              </a:lnSpc>
              <a:spcBef>
                <a:spcPts val="1200"/>
              </a:spcBef>
            </a:pPr>
            <a:r>
              <a:rPr lang="zh-CN" altLang="en-US" sz="2400" dirty="0">
                <a:latin typeface="Times New Roman" panose="02020603050405020304" pitchFamily="18" charset="0"/>
                <a:cs typeface="Times New Roman" panose="02020603050405020304" pitchFamily="18" charset="0"/>
              </a:rPr>
              <a:t>有两种形式：图像之间的插值变形</a:t>
            </a:r>
            <a:r>
              <a:rPr lang="en-US" altLang="zh-CN" sz="2400" dirty="0">
                <a:latin typeface="Times New Roman" panose="02020603050405020304" pitchFamily="18" charset="0"/>
                <a:cs typeface="Times New Roman" panose="02020603050405020304" pitchFamily="18" charset="0"/>
              </a:rPr>
              <a:t>(Morph)</a:t>
            </a:r>
            <a:r>
              <a:rPr lang="zh-CN" altLang="en-US" sz="2400" dirty="0">
                <a:latin typeface="Times New Roman" panose="02020603050405020304" pitchFamily="18" charset="0"/>
                <a:cs typeface="Times New Roman" panose="02020603050405020304" pitchFamily="18" charset="0"/>
              </a:rPr>
              <a:t>和图像本身的变形</a:t>
            </a:r>
            <a:r>
              <a:rPr lang="en-US" altLang="zh-CN" sz="2400" dirty="0">
                <a:latin typeface="Times New Roman" panose="02020603050405020304" pitchFamily="18" charset="0"/>
                <a:cs typeface="Times New Roman" panose="02020603050405020304" pitchFamily="18" charset="0"/>
              </a:rPr>
              <a:t>(Warp)</a:t>
            </a:r>
          </a:p>
          <a:p>
            <a:pPr eaLnBrk="1" hangingPunct="1">
              <a:lnSpc>
                <a:spcPct val="100000"/>
              </a:lnSpc>
              <a:spcBef>
                <a:spcPts val="1200"/>
              </a:spcBef>
            </a:pPr>
            <a:r>
              <a:rPr lang="zh-CN" altLang="en-US" sz="2400" dirty="0">
                <a:latin typeface="Times New Roman" panose="02020603050405020304" pitchFamily="18" charset="0"/>
                <a:cs typeface="Times New Roman" panose="02020603050405020304" pitchFamily="18" charset="0"/>
              </a:rPr>
              <a:t>图像之间的插值变形称为</a:t>
            </a:r>
            <a:r>
              <a:rPr lang="en-US" altLang="zh-CN" sz="2400" dirty="0">
                <a:solidFill>
                  <a:srgbClr val="FF0000"/>
                </a:solidFill>
                <a:latin typeface="Times New Roman" panose="02020603050405020304" pitchFamily="18" charset="0"/>
                <a:cs typeface="Times New Roman" panose="02020603050405020304" pitchFamily="18" charset="0"/>
              </a:rPr>
              <a:t>Morph</a:t>
            </a:r>
          </a:p>
          <a:p>
            <a:pPr eaLnBrk="1" hangingPunct="1">
              <a:lnSpc>
                <a:spcPct val="100000"/>
              </a:lnSpc>
              <a:spcBef>
                <a:spcPts val="1200"/>
              </a:spcBef>
            </a:pPr>
            <a:r>
              <a:rPr lang="zh-CN" altLang="en-US" sz="2400" dirty="0">
                <a:latin typeface="Times New Roman" panose="02020603050405020304" pitchFamily="18" charset="0"/>
                <a:cs typeface="Times New Roman" panose="02020603050405020304" pitchFamily="18" charset="0"/>
              </a:rPr>
              <a:t>图像本身的变形称为</a:t>
            </a:r>
            <a:r>
              <a:rPr lang="en-US" altLang="zh-CN" sz="2400" dirty="0">
                <a:solidFill>
                  <a:srgbClr val="FF0000"/>
                </a:solidFill>
                <a:latin typeface="Times New Roman" panose="02020603050405020304" pitchFamily="18" charset="0"/>
                <a:cs typeface="Times New Roman" panose="02020603050405020304" pitchFamily="18" charset="0"/>
              </a:rPr>
              <a:t>Warp</a:t>
            </a:r>
          </a:p>
        </p:txBody>
      </p:sp>
      <p:pic>
        <p:nvPicPr>
          <p:cNvPr id="52228" name="Picture 6" descr="泰坦尼克号Morphing1">
            <a:extLst>
              <a:ext uri="{FF2B5EF4-FFF2-40B4-BE49-F238E27FC236}">
                <a16:creationId xmlns:a16="http://schemas.microsoft.com/office/drawing/2014/main" id="{31A3BF49-7D3B-4643-8A03-1BBB4CF32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3" y="3994150"/>
            <a:ext cx="2886075"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descr="泰坦尼克号Morphing2">
            <a:extLst>
              <a:ext uri="{FF2B5EF4-FFF2-40B4-BE49-F238E27FC236}">
                <a16:creationId xmlns:a16="http://schemas.microsoft.com/office/drawing/2014/main" id="{EF48ED36-0E04-40AA-B951-1C8E33BBE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850" y="3994150"/>
            <a:ext cx="2886075"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descr="泰坦尼克号Morphing3">
            <a:extLst>
              <a:ext uri="{FF2B5EF4-FFF2-40B4-BE49-F238E27FC236}">
                <a16:creationId xmlns:a16="http://schemas.microsoft.com/office/drawing/2014/main" id="{F27D7198-8757-423D-9C1E-C0EC3B4887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2663" y="3994150"/>
            <a:ext cx="286543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Text Box 9">
            <a:extLst>
              <a:ext uri="{FF2B5EF4-FFF2-40B4-BE49-F238E27FC236}">
                <a16:creationId xmlns:a16="http://schemas.microsoft.com/office/drawing/2014/main" id="{9329FCFE-FEE3-4A61-8B25-B2A7261FF173}"/>
              </a:ext>
            </a:extLst>
          </p:cNvPr>
          <p:cNvSpPr txBox="1">
            <a:spLocks noChangeArrowheads="1"/>
          </p:cNvSpPr>
          <p:nvPr/>
        </p:nvSpPr>
        <p:spPr bwMode="auto">
          <a:xfrm>
            <a:off x="1504950" y="5903913"/>
            <a:ext cx="5761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a:ea typeface="黑体" panose="02010609060101010101" pitchFamily="49" charset="-122"/>
              </a:rPr>
              <a:t>《</a:t>
            </a:r>
            <a:r>
              <a:rPr lang="zh-CN" altLang="en-US">
                <a:ea typeface="黑体" panose="02010609060101010101" pitchFamily="49" charset="-122"/>
              </a:rPr>
              <a:t>泰坦尼克号</a:t>
            </a:r>
            <a:r>
              <a:rPr lang="en-US" altLang="zh-CN">
                <a:ea typeface="黑体" panose="02010609060101010101" pitchFamily="49" charset="-122"/>
              </a:rPr>
              <a:t>》</a:t>
            </a:r>
            <a:r>
              <a:rPr lang="zh-CN" altLang="en-US">
                <a:ea typeface="黑体" panose="02010609060101010101" pitchFamily="49" charset="-122"/>
              </a:rPr>
              <a:t>中的图像</a:t>
            </a:r>
            <a:r>
              <a:rPr lang="en-US" altLang="zh-CN">
                <a:ea typeface="黑体" panose="02010609060101010101" pitchFamily="49" charset="-122"/>
              </a:rPr>
              <a:t>Morphing</a:t>
            </a:r>
            <a:r>
              <a:rPr lang="zh-CN" altLang="en-US">
                <a:ea typeface="黑体" panose="02010609060101010101" pitchFamily="49" charset="-122"/>
              </a:rPr>
              <a:t>效果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 calcmode="lin" valueType="num">
                                      <p:cBhvr additive="base">
                                        <p:cTn id="7" dur="500" fill="hold"/>
                                        <p:tgtEl>
                                          <p:spTgt spid="522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2227">
                                            <p:txEl>
                                              <p:pRg st="1" end="1"/>
                                            </p:txEl>
                                          </p:spTgt>
                                        </p:tgtEl>
                                        <p:attrNameLst>
                                          <p:attrName>style.visibility</p:attrName>
                                        </p:attrNameLst>
                                      </p:cBhvr>
                                      <p:to>
                                        <p:strVal val="visible"/>
                                      </p:to>
                                    </p:set>
                                    <p:anim calcmode="lin" valueType="num">
                                      <p:cBhvr additive="base">
                                        <p:cTn id="12" dur="500" fill="hold"/>
                                        <p:tgtEl>
                                          <p:spTgt spid="5222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222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2227">
                                            <p:txEl>
                                              <p:pRg st="2" end="2"/>
                                            </p:txEl>
                                          </p:spTgt>
                                        </p:tgtEl>
                                        <p:attrNameLst>
                                          <p:attrName>style.visibility</p:attrName>
                                        </p:attrNameLst>
                                      </p:cBhvr>
                                      <p:to>
                                        <p:strVal val="visible"/>
                                      </p:to>
                                    </p:set>
                                    <p:anim calcmode="lin" valueType="num">
                                      <p:cBhvr additive="base">
                                        <p:cTn id="17" dur="500" fill="hold"/>
                                        <p:tgtEl>
                                          <p:spTgt spid="522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2227">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2227">
                                            <p:txEl>
                                              <p:pRg st="3" end="3"/>
                                            </p:txEl>
                                          </p:spTgt>
                                        </p:tgtEl>
                                        <p:attrNameLst>
                                          <p:attrName>style.visibility</p:attrName>
                                        </p:attrNameLst>
                                      </p:cBhvr>
                                      <p:to>
                                        <p:strVal val="visible"/>
                                      </p:to>
                                    </p:set>
                                    <p:anim calcmode="lin" valueType="num">
                                      <p:cBhvr additive="base">
                                        <p:cTn id="22" dur="500" fill="hold"/>
                                        <p:tgtEl>
                                          <p:spTgt spid="52227">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22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2228"/>
                                        </p:tgtEl>
                                        <p:attrNameLst>
                                          <p:attrName>style.visibility</p:attrName>
                                        </p:attrNameLst>
                                      </p:cBhvr>
                                      <p:to>
                                        <p:strVal val="visible"/>
                                      </p:to>
                                    </p:set>
                                    <p:animEffect transition="in" filter="wipe(left)">
                                      <p:cBhvr>
                                        <p:cTn id="28" dur="500"/>
                                        <p:tgtEl>
                                          <p:spTgt spid="52228"/>
                                        </p:tgtEl>
                                      </p:cBhvr>
                                    </p:animEffect>
                                  </p:childTnLst>
                                </p:cTn>
                              </p:par>
                              <p:par>
                                <p:cTn id="29" presetID="22" presetClass="entr" presetSubtype="8" fill="hold" nodeType="withEffect">
                                  <p:stCondLst>
                                    <p:cond delay="0"/>
                                  </p:stCondLst>
                                  <p:childTnLst>
                                    <p:set>
                                      <p:cBhvr>
                                        <p:cTn id="30" dur="1" fill="hold">
                                          <p:stCondLst>
                                            <p:cond delay="0"/>
                                          </p:stCondLst>
                                        </p:cTn>
                                        <p:tgtEl>
                                          <p:spTgt spid="52229"/>
                                        </p:tgtEl>
                                        <p:attrNameLst>
                                          <p:attrName>style.visibility</p:attrName>
                                        </p:attrNameLst>
                                      </p:cBhvr>
                                      <p:to>
                                        <p:strVal val="visible"/>
                                      </p:to>
                                    </p:set>
                                    <p:animEffect transition="in" filter="wipe(left)">
                                      <p:cBhvr>
                                        <p:cTn id="31" dur="500"/>
                                        <p:tgtEl>
                                          <p:spTgt spid="52229"/>
                                        </p:tgtEl>
                                      </p:cBhvr>
                                    </p:animEffect>
                                  </p:childTnLst>
                                </p:cTn>
                              </p:par>
                              <p:par>
                                <p:cTn id="32" presetID="22" presetClass="entr" presetSubtype="8" fill="hold" nodeType="withEffect">
                                  <p:stCondLst>
                                    <p:cond delay="0"/>
                                  </p:stCondLst>
                                  <p:childTnLst>
                                    <p:set>
                                      <p:cBhvr>
                                        <p:cTn id="33" dur="1" fill="hold">
                                          <p:stCondLst>
                                            <p:cond delay="0"/>
                                          </p:stCondLst>
                                        </p:cTn>
                                        <p:tgtEl>
                                          <p:spTgt spid="52230"/>
                                        </p:tgtEl>
                                        <p:attrNameLst>
                                          <p:attrName>style.visibility</p:attrName>
                                        </p:attrNameLst>
                                      </p:cBhvr>
                                      <p:to>
                                        <p:strVal val="visible"/>
                                      </p:to>
                                    </p:set>
                                    <p:animEffect transition="in" filter="wipe(left)">
                                      <p:cBhvr>
                                        <p:cTn id="34"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C61B28B-EE66-4638-A205-B73765550A14}"/>
              </a:ext>
            </a:extLst>
          </p:cNvPr>
          <p:cNvSpPr>
            <a:spLocks noGrp="1" noChangeArrowheads="1"/>
          </p:cNvSpPr>
          <p:nvPr>
            <p:ph type="title"/>
          </p:nvPr>
        </p:nvSpPr>
        <p:spPr>
          <a:xfrm>
            <a:off x="798513" y="50800"/>
            <a:ext cx="8262937" cy="923925"/>
          </a:xfrm>
          <a:ln/>
        </p:spPr>
        <p:txBody>
          <a:bodyPr/>
          <a:lstStyle/>
          <a:p>
            <a:pPr eaLnBrk="1" hangingPunct="1"/>
            <a:r>
              <a:rPr lang="en-US" altLang="zh-CN" sz="5400">
                <a:latin typeface="Times New Roman" panose="02020603050405020304" pitchFamily="18" charset="0"/>
                <a:cs typeface="Times New Roman" panose="02020603050405020304" pitchFamily="18" charset="0"/>
              </a:rPr>
              <a:t>3.</a:t>
            </a:r>
            <a:r>
              <a:rPr lang="zh-CN" altLang="en-US" sz="5400">
                <a:latin typeface="Times New Roman" panose="02020603050405020304" pitchFamily="18" charset="0"/>
                <a:cs typeface="Times New Roman" panose="02020603050405020304" pitchFamily="18" charset="0"/>
              </a:rPr>
              <a:t>变形动画</a:t>
            </a:r>
          </a:p>
        </p:txBody>
      </p:sp>
      <p:sp>
        <p:nvSpPr>
          <p:cNvPr id="53251" name="Rectangle 3">
            <a:extLst>
              <a:ext uri="{FF2B5EF4-FFF2-40B4-BE49-F238E27FC236}">
                <a16:creationId xmlns:a16="http://schemas.microsoft.com/office/drawing/2014/main" id="{3C95FCAF-A833-4686-803C-9026EDE561E4}"/>
              </a:ext>
            </a:extLst>
          </p:cNvPr>
          <p:cNvSpPr>
            <a:spLocks noGrp="1" noChangeArrowheads="1"/>
          </p:cNvSpPr>
          <p:nvPr>
            <p:ph idx="4294967295"/>
          </p:nvPr>
        </p:nvSpPr>
        <p:spPr>
          <a:xfrm>
            <a:off x="611560" y="1196752"/>
            <a:ext cx="8150225" cy="4061805"/>
          </a:xfrm>
        </p:spPr>
        <p:txBody>
          <a:bodyPr/>
          <a:lstStyle/>
          <a:p>
            <a:pPr marL="439738" lvl="1" indent="-439738" eaLnBrk="1" hangingPunct="1">
              <a:spcBef>
                <a:spcPts val="1200"/>
              </a:spcBef>
            </a:pPr>
            <a:r>
              <a:rPr lang="zh-CN" altLang="en-US" sz="2400" dirty="0">
                <a:latin typeface="Times New Roman" panose="02020603050405020304" pitchFamily="18" charset="0"/>
                <a:cs typeface="Times New Roman" panose="02020603050405020304" pitchFamily="18" charset="0"/>
              </a:rPr>
              <a:t>对图像作</a:t>
            </a:r>
            <a:r>
              <a:rPr lang="en-US" altLang="zh-CN" sz="2400" dirty="0">
                <a:solidFill>
                  <a:srgbClr val="FF0000"/>
                </a:solidFill>
                <a:latin typeface="Times New Roman" panose="02020603050405020304" pitchFamily="18" charset="0"/>
                <a:cs typeface="Times New Roman" panose="02020603050405020304" pitchFamily="18" charset="0"/>
              </a:rPr>
              <a:t>Warp</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首先需要定义图像的</a:t>
            </a:r>
            <a:r>
              <a:rPr lang="zh-CN" altLang="en-US" sz="2400" dirty="0">
                <a:solidFill>
                  <a:srgbClr val="FF0000"/>
                </a:solidFill>
                <a:latin typeface="Times New Roman" panose="02020603050405020304" pitchFamily="18" charset="0"/>
                <a:cs typeface="Times New Roman" panose="02020603050405020304" pitchFamily="18" charset="0"/>
              </a:rPr>
              <a:t>特征结构</a:t>
            </a:r>
            <a:r>
              <a:rPr lang="zh-CN" altLang="en-US" sz="2400" dirty="0">
                <a:latin typeface="Times New Roman" panose="02020603050405020304" pitchFamily="18" charset="0"/>
                <a:cs typeface="Times New Roman" panose="02020603050405020304" pitchFamily="18" charset="0"/>
              </a:rPr>
              <a:t>，然后按特征结构变形图像</a:t>
            </a:r>
          </a:p>
          <a:p>
            <a:pPr marL="439738" lvl="1" indent="-439738" eaLnBrk="1" hangingPunct="1">
              <a:spcBef>
                <a:spcPts val="1200"/>
              </a:spcBef>
            </a:pPr>
            <a:r>
              <a:rPr lang="zh-CN" altLang="en-US" sz="2400" dirty="0">
                <a:latin typeface="Times New Roman" panose="02020603050405020304" pitchFamily="18" charset="0"/>
                <a:cs typeface="Times New Roman" panose="02020603050405020304" pitchFamily="18" charset="0"/>
              </a:rPr>
              <a:t>两幅图像间的</a:t>
            </a:r>
            <a:r>
              <a:rPr lang="en-US" altLang="zh-CN" sz="2400" dirty="0">
                <a:solidFill>
                  <a:srgbClr val="FF0000"/>
                </a:solidFill>
                <a:latin typeface="Times New Roman" panose="02020603050405020304" pitchFamily="18" charset="0"/>
                <a:cs typeface="Times New Roman" panose="02020603050405020304" pitchFamily="18" charset="0"/>
              </a:rPr>
              <a:t>Morph</a:t>
            </a:r>
            <a:r>
              <a:rPr lang="zh-CN" altLang="en-US" sz="2400" dirty="0">
                <a:latin typeface="Times New Roman" panose="02020603050405020304" pitchFamily="18" charset="0"/>
                <a:cs typeface="Times New Roman" panose="02020603050405020304" pitchFamily="18" charset="0"/>
              </a:rPr>
              <a:t>方法是首先分别按特征结构对两幅原图像</a:t>
            </a:r>
            <a:r>
              <a:rPr lang="en-US" altLang="zh-CN" sz="2400" dirty="0">
                <a:latin typeface="Times New Roman" panose="02020603050405020304" pitchFamily="18" charset="0"/>
                <a:cs typeface="Times New Roman" panose="02020603050405020304" pitchFamily="18" charset="0"/>
              </a:rPr>
              <a:t>Warp</a:t>
            </a:r>
            <a:r>
              <a:rPr lang="zh-CN" altLang="en-US" sz="2400" dirty="0">
                <a:latin typeface="Times New Roman" panose="02020603050405020304" pitchFamily="18" charset="0"/>
                <a:cs typeface="Times New Roman" panose="02020603050405020304" pitchFamily="18" charset="0"/>
              </a:rPr>
              <a:t>操作，然后从不同的方向渐隐渐显地得到两个</a:t>
            </a:r>
            <a:r>
              <a:rPr lang="zh-CN" altLang="en-US" sz="2400" dirty="0">
                <a:solidFill>
                  <a:srgbClr val="FF0000"/>
                </a:solidFill>
                <a:latin typeface="Times New Roman" panose="02020603050405020304" pitchFamily="18" charset="0"/>
                <a:cs typeface="Times New Roman" panose="02020603050405020304" pitchFamily="18" charset="0"/>
              </a:rPr>
              <a:t>图像系列</a:t>
            </a:r>
            <a:r>
              <a:rPr lang="zh-CN" altLang="en-US" sz="2400" dirty="0">
                <a:latin typeface="Times New Roman" panose="02020603050405020304" pitchFamily="18" charset="0"/>
                <a:cs typeface="Times New Roman" panose="02020603050405020304" pitchFamily="18" charset="0"/>
              </a:rPr>
              <a:t>，最后</a:t>
            </a:r>
            <a:r>
              <a:rPr lang="zh-CN" altLang="en-US" sz="2400" dirty="0">
                <a:solidFill>
                  <a:srgbClr val="FF0000"/>
                </a:solidFill>
                <a:latin typeface="Times New Roman" panose="02020603050405020304" pitchFamily="18" charset="0"/>
                <a:cs typeface="Times New Roman" panose="02020603050405020304" pitchFamily="18" charset="0"/>
              </a:rPr>
              <a:t>合成</a:t>
            </a:r>
            <a:r>
              <a:rPr lang="zh-CN" altLang="en-US" sz="2400" dirty="0">
                <a:latin typeface="Times New Roman" panose="02020603050405020304" pitchFamily="18" charset="0"/>
                <a:cs typeface="Times New Roman" panose="02020603050405020304" pitchFamily="18" charset="0"/>
              </a:rPr>
              <a:t>得到</a:t>
            </a:r>
            <a:r>
              <a:rPr lang="en-US" altLang="zh-CN" sz="2400" dirty="0">
                <a:latin typeface="Times New Roman" panose="02020603050405020304" pitchFamily="18" charset="0"/>
                <a:cs typeface="Times New Roman" panose="02020603050405020304" pitchFamily="18" charset="0"/>
              </a:rPr>
              <a:t>Morph</a:t>
            </a:r>
            <a:r>
              <a:rPr lang="zh-CN" altLang="en-US" sz="2400" dirty="0">
                <a:latin typeface="Times New Roman" panose="02020603050405020304" pitchFamily="18" charset="0"/>
                <a:cs typeface="Times New Roman" panose="02020603050405020304" pitchFamily="18" charset="0"/>
              </a:rPr>
              <a:t>结果</a:t>
            </a:r>
          </a:p>
          <a:p>
            <a:pPr marL="439738" lvl="1" indent="-439738" eaLnBrk="1" hangingPunct="1">
              <a:spcBef>
                <a:spcPts val="1200"/>
              </a:spcBef>
            </a:pPr>
            <a:r>
              <a:rPr lang="zh-CN" altLang="en-US" sz="2400" dirty="0">
                <a:latin typeface="Times New Roman" panose="02020603050405020304" pitchFamily="18" charset="0"/>
                <a:cs typeface="Times New Roman" panose="02020603050405020304" pitchFamily="18" charset="0"/>
              </a:rPr>
              <a:t>图像的特征结构是指由</a:t>
            </a:r>
            <a:r>
              <a:rPr lang="zh-CN" altLang="en-US" sz="2400" dirty="0">
                <a:solidFill>
                  <a:srgbClr val="FF0000"/>
                </a:solidFill>
                <a:latin typeface="Times New Roman" panose="02020603050405020304" pitchFamily="18" charset="0"/>
                <a:cs typeface="Times New Roman" panose="02020603050405020304" pitchFamily="18" charset="0"/>
              </a:rPr>
              <a:t>点或结构矢量</a:t>
            </a:r>
            <a:r>
              <a:rPr lang="zh-CN" altLang="en-US" sz="2400" dirty="0">
                <a:latin typeface="Times New Roman" panose="02020603050405020304" pitchFamily="18" charset="0"/>
                <a:cs typeface="Times New Roman" panose="02020603050405020304" pitchFamily="18" charset="0"/>
              </a:rPr>
              <a:t>构成的对图像的框架描述结构，如在两个画面之间建立起对应点关系</a:t>
            </a:r>
          </a:p>
          <a:p>
            <a:pPr marL="439738" lvl="1" indent="-439738" eaLnBrk="1" hangingPunct="1">
              <a:spcBef>
                <a:spcPts val="1200"/>
              </a:spcBef>
            </a:pPr>
            <a:r>
              <a:rPr lang="en-US" altLang="zh-CN" sz="2400" dirty="0">
                <a:latin typeface="Times New Roman" panose="02020603050405020304" pitchFamily="18" charset="0"/>
                <a:cs typeface="Times New Roman" panose="02020603050405020304" pitchFamily="18" charset="0"/>
              </a:rPr>
              <a:t>Morph</a:t>
            </a:r>
            <a:r>
              <a:rPr lang="zh-CN" altLang="en-US" sz="2400" dirty="0">
                <a:latin typeface="Times New Roman" panose="02020603050405020304" pitchFamily="18" charset="0"/>
                <a:cs typeface="Times New Roman" panose="02020603050405020304" pitchFamily="18" charset="0"/>
              </a:rPr>
              <a:t>技术在电影特技处理方面得到了广泛的应用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 calcmode="lin" valueType="num">
                                      <p:cBhvr additive="base">
                                        <p:cTn id="7" dur="500" fill="hold"/>
                                        <p:tgtEl>
                                          <p:spTgt spid="53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25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3251">
                                            <p:txEl>
                                              <p:pRg st="1" end="1"/>
                                            </p:txEl>
                                          </p:spTgt>
                                        </p:tgtEl>
                                        <p:attrNameLst>
                                          <p:attrName>style.visibility</p:attrName>
                                        </p:attrNameLst>
                                      </p:cBhvr>
                                      <p:to>
                                        <p:strVal val="visible"/>
                                      </p:to>
                                    </p:set>
                                    <p:anim calcmode="lin" valueType="num">
                                      <p:cBhvr additive="base">
                                        <p:cTn id="12" dur="500" fill="hold"/>
                                        <p:tgtEl>
                                          <p:spTgt spid="5325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3251">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3251">
                                            <p:txEl>
                                              <p:pRg st="2" end="2"/>
                                            </p:txEl>
                                          </p:spTgt>
                                        </p:tgtEl>
                                        <p:attrNameLst>
                                          <p:attrName>style.visibility</p:attrName>
                                        </p:attrNameLst>
                                      </p:cBhvr>
                                      <p:to>
                                        <p:strVal val="visible"/>
                                      </p:to>
                                    </p:set>
                                    <p:anim calcmode="lin" valueType="num">
                                      <p:cBhvr additive="base">
                                        <p:cTn id="17" dur="500" fill="hold"/>
                                        <p:tgtEl>
                                          <p:spTgt spid="532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3251">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3251">
                                            <p:txEl>
                                              <p:pRg st="3" end="3"/>
                                            </p:txEl>
                                          </p:spTgt>
                                        </p:tgtEl>
                                        <p:attrNameLst>
                                          <p:attrName>style.visibility</p:attrName>
                                        </p:attrNameLst>
                                      </p:cBhvr>
                                      <p:to>
                                        <p:strVal val="visible"/>
                                      </p:to>
                                    </p:set>
                                    <p:anim calcmode="lin" valueType="num">
                                      <p:cBhvr additive="base">
                                        <p:cTn id="22" dur="500" fill="hold"/>
                                        <p:tgtEl>
                                          <p:spTgt spid="53251">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325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2">
            <a:extLst>
              <a:ext uri="{FF2B5EF4-FFF2-40B4-BE49-F238E27FC236}">
                <a16:creationId xmlns:a16="http://schemas.microsoft.com/office/drawing/2014/main" id="{CE97A418-4539-4673-B21F-A719CCCED4C9}"/>
              </a:ext>
            </a:extLst>
          </p:cNvPr>
          <p:cNvSpPr>
            <a:spLocks noChangeArrowheads="1"/>
          </p:cNvSpPr>
          <p:nvPr/>
        </p:nvSpPr>
        <p:spPr bwMode="auto">
          <a:xfrm>
            <a:off x="0" y="2209800"/>
            <a:ext cx="9144000" cy="4108450"/>
          </a:xfrm>
          <a:prstGeom prst="rect">
            <a:avLst/>
          </a:prstGeom>
          <a:solidFill>
            <a:srgbClr val="5E9CDA"/>
          </a:solidFill>
          <a:ln w="9525">
            <a:noFill/>
            <a:miter lim="800000"/>
            <a:headEnd/>
            <a:tailEnd/>
          </a:ln>
          <a:effectLst/>
        </p:spPr>
        <p:txBody>
          <a:bodyPr wrap="none" lIns="91429" tIns="45714" rIns="91429" bIns="45714" anchor="ctr"/>
          <a:lstStyle/>
          <a:p>
            <a:pPr fontAlgn="auto">
              <a:spcBef>
                <a:spcPts val="0"/>
              </a:spcBef>
              <a:spcAft>
                <a:spcPts val="0"/>
              </a:spcAft>
              <a:defRPr/>
            </a:pPr>
            <a:endParaRPr lang="zh-CN" altLang="en-US" kern="0" dirty="0">
              <a:solidFill>
                <a:sysClr val="windowText" lastClr="000000"/>
              </a:solidFill>
            </a:endParaRPr>
          </a:p>
        </p:txBody>
      </p:sp>
      <p:sp>
        <p:nvSpPr>
          <p:cNvPr id="148484" name="Text Box 4">
            <a:extLst>
              <a:ext uri="{FF2B5EF4-FFF2-40B4-BE49-F238E27FC236}">
                <a16:creationId xmlns:a16="http://schemas.microsoft.com/office/drawing/2014/main" id="{6B3DDAF9-5397-4ACC-BD93-0F3A651CC8C3}"/>
              </a:ext>
            </a:extLst>
          </p:cNvPr>
          <p:cNvSpPr txBox="1">
            <a:spLocks noChangeArrowheads="1"/>
          </p:cNvSpPr>
          <p:nvPr/>
        </p:nvSpPr>
        <p:spPr bwMode="auto">
          <a:xfrm>
            <a:off x="762000" y="1447800"/>
            <a:ext cx="2057400" cy="396875"/>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 早期的动画</a:t>
            </a:r>
          </a:p>
        </p:txBody>
      </p:sp>
      <p:sp>
        <p:nvSpPr>
          <p:cNvPr id="148485" name="Rectangle 5">
            <a:extLst>
              <a:ext uri="{FF2B5EF4-FFF2-40B4-BE49-F238E27FC236}">
                <a16:creationId xmlns:a16="http://schemas.microsoft.com/office/drawing/2014/main" id="{D0D72C45-F48C-4B19-BC06-4C3BD025768D}"/>
              </a:ext>
            </a:extLst>
          </p:cNvPr>
          <p:cNvSpPr>
            <a:spLocks noGrp="1" noChangeArrowheads="1"/>
          </p:cNvSpPr>
          <p:nvPr>
            <p:ph type="title"/>
          </p:nvPr>
        </p:nvSpPr>
        <p:spPr>
          <a:xfrm>
            <a:off x="798513" y="50800"/>
            <a:ext cx="8262937" cy="584200"/>
          </a:xfrm>
          <a:ln/>
        </p:spPr>
        <p:txBody>
          <a:bodyPr anchor="t"/>
          <a:lstStyle/>
          <a:p>
            <a:pPr eaLnBrk="1" hangingPunct="1">
              <a:spcBef>
                <a:spcPct val="50000"/>
              </a:spcBef>
              <a:defRPr/>
            </a:pPr>
            <a:r>
              <a:rPr lang="en-US" altLang="zh-CN" sz="3200" dirty="0">
                <a:effectLst>
                  <a:outerShdw blurRad="38100" dist="38100" dir="2700000" algn="tl">
                    <a:srgbClr val="C0C0C0"/>
                  </a:outerShdw>
                </a:effectLst>
                <a:latin typeface="Times New Roman" pitchFamily="18" charset="0"/>
                <a:cs typeface="Times New Roman" pitchFamily="18" charset="0"/>
              </a:rPr>
              <a:t>1. </a:t>
            </a:r>
            <a:r>
              <a:rPr lang="zh-CN" altLang="en-US" sz="3200" dirty="0">
                <a:effectLst>
                  <a:outerShdw blurRad="38100" dist="38100" dir="2700000" algn="tl">
                    <a:srgbClr val="C0C0C0"/>
                  </a:outerShdw>
                </a:effectLst>
                <a:latin typeface="Times New Roman" pitchFamily="18" charset="0"/>
                <a:cs typeface="Times New Roman" pitchFamily="18" charset="0"/>
              </a:rPr>
              <a:t>动画原理</a:t>
            </a:r>
          </a:p>
        </p:txBody>
      </p:sp>
      <p:grpSp>
        <p:nvGrpSpPr>
          <p:cNvPr id="1031" name="Group 7">
            <a:extLst>
              <a:ext uri="{FF2B5EF4-FFF2-40B4-BE49-F238E27FC236}">
                <a16:creationId xmlns:a16="http://schemas.microsoft.com/office/drawing/2014/main" id="{1FE9FBFE-9D5B-49A6-A05E-DE374BF06CAB}"/>
              </a:ext>
            </a:extLst>
          </p:cNvPr>
          <p:cNvGrpSpPr>
            <a:grpSpLocks/>
          </p:cNvGrpSpPr>
          <p:nvPr/>
        </p:nvGrpSpPr>
        <p:grpSpPr bwMode="auto">
          <a:xfrm>
            <a:off x="533400" y="2209800"/>
            <a:ext cx="8077200" cy="4065588"/>
            <a:chOff x="288" y="1392"/>
            <a:chExt cx="5088" cy="2688"/>
          </a:xfrm>
        </p:grpSpPr>
        <p:graphicFrame>
          <p:nvGraphicFramePr>
            <p:cNvPr id="1026" name="Object 8">
              <a:extLst>
                <a:ext uri="{FF2B5EF4-FFF2-40B4-BE49-F238E27FC236}">
                  <a16:creationId xmlns:a16="http://schemas.microsoft.com/office/drawing/2014/main" id="{0E861EB0-8B9D-45F2-9332-AC06C24E52C9}"/>
                </a:ext>
              </a:extLst>
            </p:cNvPr>
            <p:cNvGraphicFramePr>
              <a:graphicFrameLocks noChangeAspect="1"/>
            </p:cNvGraphicFramePr>
            <p:nvPr/>
          </p:nvGraphicFramePr>
          <p:xfrm>
            <a:off x="3744" y="1584"/>
            <a:ext cx="268" cy="432"/>
          </p:xfrm>
          <a:graphic>
            <a:graphicData uri="http://schemas.openxmlformats.org/presentationml/2006/ole">
              <mc:AlternateContent xmlns:mc="http://schemas.openxmlformats.org/markup-compatibility/2006">
                <mc:Choice xmlns:v="urn:schemas-microsoft-com:vml" Requires="v">
                  <p:oleObj name="剪辑" r:id="rId2" imgW="2478240" imgH="4461120" progId="MS_ClipArt_Gallery.2">
                    <p:embed/>
                  </p:oleObj>
                </mc:Choice>
                <mc:Fallback>
                  <p:oleObj name="剪辑" r:id="rId2" imgW="2478240" imgH="4461120" progId="MS_ClipArt_Gallery.2">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4" y="1584"/>
                          <a:ext cx="268"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7" name="AutoShape 9">
              <a:extLst>
                <a:ext uri="{FF2B5EF4-FFF2-40B4-BE49-F238E27FC236}">
                  <a16:creationId xmlns:a16="http://schemas.microsoft.com/office/drawing/2014/main" id="{FEADB514-3961-40C8-99DC-67F37F38B645}"/>
                </a:ext>
              </a:extLst>
            </p:cNvPr>
            <p:cNvSpPr>
              <a:spLocks noChangeArrowheads="1"/>
            </p:cNvSpPr>
            <p:nvPr/>
          </p:nvSpPr>
          <p:spPr bwMode="auto">
            <a:xfrm rot="4585763">
              <a:off x="2766" y="1238"/>
              <a:ext cx="864" cy="1297"/>
            </a:xfrm>
            <a:prstGeom prst="triangle">
              <a:avLst>
                <a:gd name="adj" fmla="val 50000"/>
              </a:avLst>
            </a:prstGeom>
            <a:gradFill rotWithShape="0">
              <a:gsLst>
                <a:gs pos="0">
                  <a:srgbClr val="0033CC"/>
                </a:gs>
                <a:gs pos="100000">
                  <a:srgbClr val="66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38" name="Oval 10">
              <a:extLst>
                <a:ext uri="{FF2B5EF4-FFF2-40B4-BE49-F238E27FC236}">
                  <a16:creationId xmlns:a16="http://schemas.microsoft.com/office/drawing/2014/main" id="{F8B4C0B7-30DF-405C-8AE3-6A78E1B8D65A}"/>
                </a:ext>
              </a:extLst>
            </p:cNvPr>
            <p:cNvSpPr>
              <a:spLocks noChangeArrowheads="1"/>
            </p:cNvSpPr>
            <p:nvPr/>
          </p:nvSpPr>
          <p:spPr bwMode="auto">
            <a:xfrm>
              <a:off x="864" y="1536"/>
              <a:ext cx="2400" cy="2400"/>
            </a:xfrm>
            <a:prstGeom prst="ellipse">
              <a:avLst/>
            </a:prstGeom>
            <a:gradFill rotWithShape="0">
              <a:gsLst>
                <a:gs pos="0">
                  <a:srgbClr val="FFCC99"/>
                </a:gs>
                <a:gs pos="100000">
                  <a:srgbClr val="765E47"/>
                </a:gs>
              </a:gsLst>
              <a:path path="shape">
                <a:fillToRect l="50000" t="50000" r="50000" b="50000"/>
              </a:path>
            </a:gradFill>
            <a:ln w="9525">
              <a:solidFill>
                <a:schemeClr val="bg1"/>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39" name="Oval 11">
              <a:extLst>
                <a:ext uri="{FF2B5EF4-FFF2-40B4-BE49-F238E27FC236}">
                  <a16:creationId xmlns:a16="http://schemas.microsoft.com/office/drawing/2014/main" id="{EAA88A9E-B439-439B-B543-67D9A57B7BD8}"/>
                </a:ext>
              </a:extLst>
            </p:cNvPr>
            <p:cNvSpPr>
              <a:spLocks noChangeArrowheads="1"/>
            </p:cNvSpPr>
            <p:nvPr/>
          </p:nvSpPr>
          <p:spPr bwMode="auto">
            <a:xfrm>
              <a:off x="1458" y="1566"/>
              <a:ext cx="1056" cy="1056"/>
            </a:xfrm>
            <a:prstGeom prst="ellipse">
              <a:avLst/>
            </a:prstGeom>
            <a:solidFill>
              <a:srgbClr val="0099FF"/>
            </a:solidFill>
            <a:ln w="9525">
              <a:solidFill>
                <a:schemeClr val="tx1"/>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0" name="Oval 12">
              <a:extLst>
                <a:ext uri="{FF2B5EF4-FFF2-40B4-BE49-F238E27FC236}">
                  <a16:creationId xmlns:a16="http://schemas.microsoft.com/office/drawing/2014/main" id="{B9088E23-95CF-4CC3-8906-C19B1B74A3BF}"/>
                </a:ext>
              </a:extLst>
            </p:cNvPr>
            <p:cNvSpPr>
              <a:spLocks noChangeArrowheads="1"/>
            </p:cNvSpPr>
            <p:nvPr/>
          </p:nvSpPr>
          <p:spPr bwMode="auto">
            <a:xfrm>
              <a:off x="4368" y="2592"/>
              <a:ext cx="288" cy="288"/>
            </a:xfrm>
            <a:prstGeom prst="ellipse">
              <a:avLst/>
            </a:prstGeom>
            <a:gradFill rotWithShape="0">
              <a:gsLst>
                <a:gs pos="0">
                  <a:srgbClr val="FFCC99"/>
                </a:gs>
                <a:gs pos="100000">
                  <a:srgbClr val="765E47"/>
                </a:gs>
              </a:gsLst>
              <a:path path="shape">
                <a:fillToRect l="50000" t="50000" r="50000" b="50000"/>
              </a:path>
            </a:gradFill>
            <a:ln w="9525">
              <a:solidFill>
                <a:schemeClr val="bg1"/>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1" name="Line 13">
              <a:extLst>
                <a:ext uri="{FF2B5EF4-FFF2-40B4-BE49-F238E27FC236}">
                  <a16:creationId xmlns:a16="http://schemas.microsoft.com/office/drawing/2014/main" id="{3117CAE9-FBE3-427C-A057-BE9AB15A1872}"/>
                </a:ext>
              </a:extLst>
            </p:cNvPr>
            <p:cNvSpPr>
              <a:spLocks noChangeShapeType="1"/>
            </p:cNvSpPr>
            <p:nvPr/>
          </p:nvSpPr>
          <p:spPr bwMode="auto">
            <a:xfrm flipV="1">
              <a:off x="2640" y="2880"/>
              <a:ext cx="1920" cy="912"/>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2" name="Line 14">
              <a:extLst>
                <a:ext uri="{FF2B5EF4-FFF2-40B4-BE49-F238E27FC236}">
                  <a16:creationId xmlns:a16="http://schemas.microsoft.com/office/drawing/2014/main" id="{840E8C7F-57A0-4AA0-BB3B-5DA384DDFAD0}"/>
                </a:ext>
              </a:extLst>
            </p:cNvPr>
            <p:cNvSpPr>
              <a:spLocks noChangeShapeType="1"/>
            </p:cNvSpPr>
            <p:nvPr/>
          </p:nvSpPr>
          <p:spPr bwMode="auto">
            <a:xfrm flipH="1" flipV="1">
              <a:off x="2640" y="1680"/>
              <a:ext cx="1920" cy="912"/>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3" name="AutoShape 15">
              <a:extLst>
                <a:ext uri="{FF2B5EF4-FFF2-40B4-BE49-F238E27FC236}">
                  <a16:creationId xmlns:a16="http://schemas.microsoft.com/office/drawing/2014/main" id="{01854212-A966-453E-9579-1BAAEC15A73F}"/>
                </a:ext>
              </a:extLst>
            </p:cNvPr>
            <p:cNvSpPr>
              <a:spLocks noChangeArrowheads="1"/>
            </p:cNvSpPr>
            <p:nvPr/>
          </p:nvSpPr>
          <p:spPr bwMode="auto">
            <a:xfrm rot="5602287">
              <a:off x="4624" y="2480"/>
              <a:ext cx="639"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7 w 21600"/>
                <a:gd name="T19" fmla="*/ 3150 h 21600"/>
                <a:gd name="T20" fmla="*/ 18423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388" y="6395"/>
                  </a:moveTo>
                  <a:cubicBezTo>
                    <a:pt x="16818" y="3690"/>
                    <a:pt x="13927" y="2026"/>
                    <a:pt x="10800" y="2026"/>
                  </a:cubicBezTo>
                  <a:cubicBezTo>
                    <a:pt x="9630" y="2025"/>
                    <a:pt x="8471" y="2259"/>
                    <a:pt x="7393" y="2714"/>
                  </a:cubicBezTo>
                  <a:lnTo>
                    <a:pt x="6607" y="847"/>
                  </a:lnTo>
                  <a:cubicBezTo>
                    <a:pt x="7934" y="288"/>
                    <a:pt x="9359" y="-1"/>
                    <a:pt x="10800" y="0"/>
                  </a:cubicBezTo>
                  <a:cubicBezTo>
                    <a:pt x="14649" y="0"/>
                    <a:pt x="18208" y="2049"/>
                    <a:pt x="20140" y="5378"/>
                  </a:cubicBezTo>
                  <a:lnTo>
                    <a:pt x="22475" y="4022"/>
                  </a:lnTo>
                  <a:lnTo>
                    <a:pt x="21128" y="9097"/>
                  </a:lnTo>
                  <a:lnTo>
                    <a:pt x="16053" y="7750"/>
                  </a:lnTo>
                  <a:lnTo>
                    <a:pt x="18388" y="6395"/>
                  </a:lnTo>
                  <a:close/>
                </a:path>
              </a:pathLst>
            </a:cu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8496" name="Text Box 16">
              <a:extLst>
                <a:ext uri="{FF2B5EF4-FFF2-40B4-BE49-F238E27FC236}">
                  <a16:creationId xmlns:a16="http://schemas.microsoft.com/office/drawing/2014/main" id="{2B5C2532-5489-4DF3-981C-8328EFA8AD93}"/>
                </a:ext>
              </a:extLst>
            </p:cNvPr>
            <p:cNvSpPr txBox="1">
              <a:spLocks noChangeArrowheads="1"/>
            </p:cNvSpPr>
            <p:nvPr/>
          </p:nvSpPr>
          <p:spPr bwMode="auto">
            <a:xfrm>
              <a:off x="3840" y="3609"/>
              <a:ext cx="1392" cy="468"/>
            </a:xfrm>
            <a:prstGeom prst="rect">
              <a:avLst/>
            </a:prstGeom>
            <a:noFill/>
            <a:ln w="9525">
              <a:noFill/>
              <a:miter lim="800000"/>
              <a:headEnd/>
              <a:tailEnd/>
            </a:ln>
            <a:effectLst/>
          </p:spPr>
          <p:txBody>
            <a:bodyPr>
              <a:spAutoFit/>
            </a:bodyPr>
            <a:lstStyle/>
            <a:p>
              <a:pPr algn="ctr">
                <a:spcBef>
                  <a:spcPct val="50000"/>
                </a:spcBef>
                <a:defRPr/>
              </a:pPr>
              <a:r>
                <a:rPr kumimoji="1" lang="zh-CN" altLang="en-US" sz="2000" b="1" dirty="0">
                  <a:solidFill>
                    <a:schemeClr val="bg1"/>
                  </a:solidFill>
                  <a:effectLst>
                    <a:outerShdw blurRad="38100" dist="38100" dir="2700000" algn="tl">
                      <a:srgbClr val="C0C0C0"/>
                    </a:outerShdw>
                  </a:effectLst>
                  <a:latin typeface="Times New Roman" pitchFamily="18" charset="0"/>
                </a:rPr>
                <a:t>观看动画的机器</a:t>
              </a:r>
              <a:r>
                <a:rPr kumimoji="1" lang="en-US" altLang="zh-CN" sz="2000" b="1" dirty="0">
                  <a:solidFill>
                    <a:schemeClr val="bg1"/>
                  </a:solidFill>
                  <a:effectLst>
                    <a:outerShdw blurRad="38100" dist="38100" dir="2700000" algn="tl">
                      <a:srgbClr val="C0C0C0"/>
                    </a:outerShdw>
                  </a:effectLst>
                  <a:latin typeface="Times New Roman" pitchFamily="18" charset="0"/>
                </a:rPr>
                <a:t>-1906</a:t>
              </a:r>
            </a:p>
          </p:txBody>
        </p:sp>
        <p:graphicFrame>
          <p:nvGraphicFramePr>
            <p:cNvPr id="1027" name="Object 17">
              <a:extLst>
                <a:ext uri="{FF2B5EF4-FFF2-40B4-BE49-F238E27FC236}">
                  <a16:creationId xmlns:a16="http://schemas.microsoft.com/office/drawing/2014/main" id="{ABDD3066-CE46-4BDF-9520-1AF3FBFC047E}"/>
                </a:ext>
              </a:extLst>
            </p:cNvPr>
            <p:cNvGraphicFramePr>
              <a:graphicFrameLocks noChangeAspect="1"/>
            </p:cNvGraphicFramePr>
            <p:nvPr/>
          </p:nvGraphicFramePr>
          <p:xfrm>
            <a:off x="384" y="1632"/>
            <a:ext cx="612" cy="768"/>
          </p:xfrm>
          <a:graphic>
            <a:graphicData uri="http://schemas.openxmlformats.org/presentationml/2006/ole">
              <mc:AlternateContent xmlns:mc="http://schemas.openxmlformats.org/markup-compatibility/2006">
                <mc:Choice xmlns:v="urn:schemas-microsoft-com:vml" Requires="v">
                  <p:oleObj name="剪辑" r:id="rId4" imgW="3131640" imgH="3926880" progId="MS_ClipArt_Gallery.2">
                    <p:embed/>
                  </p:oleObj>
                </mc:Choice>
                <mc:Fallback>
                  <p:oleObj name="剪辑" r:id="rId4" imgW="3131640" imgH="3926880" progId="MS_ClipArt_Gallery.2">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1632"/>
                          <a:ext cx="612" cy="768"/>
                        </a:xfrm>
                        <a:prstGeom prst="rect">
                          <a:avLst/>
                        </a:prstGeom>
                        <a:solidFill>
                          <a:srgbClr val="CCFFCC"/>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5" name="AutoShape 18">
              <a:extLst>
                <a:ext uri="{FF2B5EF4-FFF2-40B4-BE49-F238E27FC236}">
                  <a16:creationId xmlns:a16="http://schemas.microsoft.com/office/drawing/2014/main" id="{C7247D70-27D6-4D5A-8BA8-10B6AD7EC3AE}"/>
                </a:ext>
              </a:extLst>
            </p:cNvPr>
            <p:cNvSpPr>
              <a:spLocks noChangeArrowheads="1"/>
            </p:cNvSpPr>
            <p:nvPr/>
          </p:nvSpPr>
          <p:spPr bwMode="auto">
            <a:xfrm>
              <a:off x="288" y="1392"/>
              <a:ext cx="5088" cy="2688"/>
            </a:xfrm>
            <a:prstGeom prst="roundRect">
              <a:avLst>
                <a:gd name="adj" fmla="val 7440"/>
              </a:avLst>
            </a:prstGeom>
            <a:noFill/>
            <a:ln w="9525">
              <a:solidFill>
                <a:srgbClr val="33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6" name="AutoShape 19">
              <a:extLst>
                <a:ext uri="{FF2B5EF4-FFF2-40B4-BE49-F238E27FC236}">
                  <a16:creationId xmlns:a16="http://schemas.microsoft.com/office/drawing/2014/main" id="{82F9CAF2-3261-473D-846F-F4E436363042}"/>
                </a:ext>
              </a:extLst>
            </p:cNvPr>
            <p:cNvSpPr>
              <a:spLocks noChangeArrowheads="1"/>
            </p:cNvSpPr>
            <p:nvPr/>
          </p:nvSpPr>
          <p:spPr bwMode="auto">
            <a:xfrm>
              <a:off x="4491" y="2709"/>
              <a:ext cx="432" cy="48"/>
            </a:xfrm>
            <a:prstGeom prst="roundRect">
              <a:avLst>
                <a:gd name="adj" fmla="val 50000"/>
              </a:avLst>
            </a:prstGeom>
            <a:solidFill>
              <a:srgbClr val="996633"/>
            </a:solidFill>
            <a:ln w="9525">
              <a:solidFill>
                <a:schemeClr val="bg1"/>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7" name="Oval 20">
              <a:extLst>
                <a:ext uri="{FF2B5EF4-FFF2-40B4-BE49-F238E27FC236}">
                  <a16:creationId xmlns:a16="http://schemas.microsoft.com/office/drawing/2014/main" id="{33DB66F2-CBA7-409B-B964-D7BE3427BEAD}"/>
                </a:ext>
              </a:extLst>
            </p:cNvPr>
            <p:cNvSpPr>
              <a:spLocks noChangeArrowheads="1"/>
            </p:cNvSpPr>
            <p:nvPr/>
          </p:nvSpPr>
          <p:spPr bwMode="auto">
            <a:xfrm>
              <a:off x="4848" y="2681"/>
              <a:ext cx="96" cy="96"/>
            </a:xfrm>
            <a:prstGeom prst="ellipse">
              <a:avLst/>
            </a:prstGeom>
            <a:gradFill rotWithShape="0">
              <a:gsLst>
                <a:gs pos="0">
                  <a:srgbClr val="FFCC99"/>
                </a:gs>
                <a:gs pos="100000">
                  <a:srgbClr val="765E47"/>
                </a:gs>
              </a:gsLst>
              <a:path path="shape">
                <a:fillToRect l="50000" t="50000" r="50000" b="50000"/>
              </a:path>
            </a:gradFill>
            <a:ln w="9525">
              <a:solidFill>
                <a:schemeClr val="bg1"/>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8" name="Oval 21">
              <a:extLst>
                <a:ext uri="{FF2B5EF4-FFF2-40B4-BE49-F238E27FC236}">
                  <a16:creationId xmlns:a16="http://schemas.microsoft.com/office/drawing/2014/main" id="{BC919FD2-5BC3-4A45-B6AD-86C014CFF6BC}"/>
                </a:ext>
              </a:extLst>
            </p:cNvPr>
            <p:cNvSpPr>
              <a:spLocks noChangeArrowheads="1"/>
            </p:cNvSpPr>
            <p:nvPr/>
          </p:nvSpPr>
          <p:spPr bwMode="auto">
            <a:xfrm>
              <a:off x="1026" y="2598"/>
              <a:ext cx="1056" cy="1056"/>
            </a:xfrm>
            <a:prstGeom prst="ellipse">
              <a:avLst/>
            </a:prstGeom>
            <a:solidFill>
              <a:srgbClr val="333399"/>
            </a:solidFill>
            <a:ln w="9525">
              <a:solidFill>
                <a:schemeClr val="tx1"/>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49" name="Oval 22">
              <a:extLst>
                <a:ext uri="{FF2B5EF4-FFF2-40B4-BE49-F238E27FC236}">
                  <a16:creationId xmlns:a16="http://schemas.microsoft.com/office/drawing/2014/main" id="{01446D79-D4AC-4B14-83F5-656A301C3A6F}"/>
                </a:ext>
              </a:extLst>
            </p:cNvPr>
            <p:cNvSpPr>
              <a:spLocks noChangeArrowheads="1"/>
            </p:cNvSpPr>
            <p:nvPr/>
          </p:nvSpPr>
          <p:spPr bwMode="auto">
            <a:xfrm>
              <a:off x="2130" y="2454"/>
              <a:ext cx="1056" cy="1056"/>
            </a:xfrm>
            <a:prstGeom prst="ellipse">
              <a:avLst/>
            </a:prstGeom>
            <a:solidFill>
              <a:srgbClr val="333399"/>
            </a:solidFill>
            <a:ln w="9525">
              <a:solidFill>
                <a:schemeClr val="tx1"/>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1050" name="Group 23">
              <a:extLst>
                <a:ext uri="{FF2B5EF4-FFF2-40B4-BE49-F238E27FC236}">
                  <a16:creationId xmlns:a16="http://schemas.microsoft.com/office/drawing/2014/main" id="{FF878FD8-D6DD-415A-B21C-8717D57D32BA}"/>
                </a:ext>
              </a:extLst>
            </p:cNvPr>
            <p:cNvGrpSpPr>
              <a:grpSpLocks/>
            </p:cNvGrpSpPr>
            <p:nvPr/>
          </p:nvGrpSpPr>
          <p:grpSpPr bwMode="auto">
            <a:xfrm>
              <a:off x="2467" y="2461"/>
              <a:ext cx="269" cy="688"/>
              <a:chOff x="931" y="1328"/>
              <a:chExt cx="269" cy="688"/>
            </a:xfrm>
          </p:grpSpPr>
          <p:sp>
            <p:nvSpPr>
              <p:cNvPr id="1161" name="Freeform 24">
                <a:extLst>
                  <a:ext uri="{FF2B5EF4-FFF2-40B4-BE49-F238E27FC236}">
                    <a16:creationId xmlns:a16="http://schemas.microsoft.com/office/drawing/2014/main" id="{E39C8E36-9CA9-4481-8B00-9A3FF5D5DDE0}"/>
                  </a:ext>
                </a:extLst>
              </p:cNvPr>
              <p:cNvSpPr>
                <a:spLocks/>
              </p:cNvSpPr>
              <p:nvPr/>
            </p:nvSpPr>
            <p:spPr bwMode="auto">
              <a:xfrm>
                <a:off x="1000" y="1328"/>
                <a:ext cx="118" cy="109"/>
              </a:xfrm>
              <a:custGeom>
                <a:avLst/>
                <a:gdLst>
                  <a:gd name="T0" fmla="*/ 1 w 235"/>
                  <a:gd name="T1" fmla="*/ 1 h 218"/>
                  <a:gd name="T2" fmla="*/ 1 w 235"/>
                  <a:gd name="T3" fmla="*/ 1 h 218"/>
                  <a:gd name="T4" fmla="*/ 1 w 235"/>
                  <a:gd name="T5" fmla="*/ 1 h 218"/>
                  <a:gd name="T6" fmla="*/ 1 w 235"/>
                  <a:gd name="T7" fmla="*/ 1 h 218"/>
                  <a:gd name="T8" fmla="*/ 1 w 235"/>
                  <a:gd name="T9" fmla="*/ 1 h 218"/>
                  <a:gd name="T10" fmla="*/ 1 w 235"/>
                  <a:gd name="T11" fmla="*/ 1 h 218"/>
                  <a:gd name="T12" fmla="*/ 1 w 235"/>
                  <a:gd name="T13" fmla="*/ 1 h 218"/>
                  <a:gd name="T14" fmla="*/ 1 w 235"/>
                  <a:gd name="T15" fmla="*/ 1 h 218"/>
                  <a:gd name="T16" fmla="*/ 1 w 235"/>
                  <a:gd name="T17" fmla="*/ 1 h 218"/>
                  <a:gd name="T18" fmla="*/ 1 w 235"/>
                  <a:gd name="T19" fmla="*/ 1 h 218"/>
                  <a:gd name="T20" fmla="*/ 1 w 235"/>
                  <a:gd name="T21" fmla="*/ 1 h 218"/>
                  <a:gd name="T22" fmla="*/ 1 w 235"/>
                  <a:gd name="T23" fmla="*/ 1 h 218"/>
                  <a:gd name="T24" fmla="*/ 1 w 235"/>
                  <a:gd name="T25" fmla="*/ 1 h 218"/>
                  <a:gd name="T26" fmla="*/ 1 w 235"/>
                  <a:gd name="T27" fmla="*/ 1 h 218"/>
                  <a:gd name="T28" fmla="*/ 1 w 235"/>
                  <a:gd name="T29" fmla="*/ 1 h 218"/>
                  <a:gd name="T30" fmla="*/ 1 w 235"/>
                  <a:gd name="T31" fmla="*/ 1 h 218"/>
                  <a:gd name="T32" fmla="*/ 1 w 235"/>
                  <a:gd name="T33" fmla="*/ 1 h 218"/>
                  <a:gd name="T34" fmla="*/ 1 w 235"/>
                  <a:gd name="T35" fmla="*/ 1 h 218"/>
                  <a:gd name="T36" fmla="*/ 1 w 235"/>
                  <a:gd name="T37" fmla="*/ 1 h 218"/>
                  <a:gd name="T38" fmla="*/ 1 w 235"/>
                  <a:gd name="T39" fmla="*/ 1 h 218"/>
                  <a:gd name="T40" fmla="*/ 1 w 235"/>
                  <a:gd name="T41" fmla="*/ 1 h 218"/>
                  <a:gd name="T42" fmla="*/ 1 w 235"/>
                  <a:gd name="T43" fmla="*/ 1 h 218"/>
                  <a:gd name="T44" fmla="*/ 1 w 235"/>
                  <a:gd name="T45" fmla="*/ 1 h 218"/>
                  <a:gd name="T46" fmla="*/ 1 w 235"/>
                  <a:gd name="T47" fmla="*/ 0 h 218"/>
                  <a:gd name="T48" fmla="*/ 1 w 235"/>
                  <a:gd name="T49" fmla="*/ 1 h 218"/>
                  <a:gd name="T50" fmla="*/ 1 w 235"/>
                  <a:gd name="T51" fmla="*/ 1 h 218"/>
                  <a:gd name="T52" fmla="*/ 1 w 235"/>
                  <a:gd name="T53" fmla="*/ 1 h 218"/>
                  <a:gd name="T54" fmla="*/ 1 w 235"/>
                  <a:gd name="T55" fmla="*/ 1 h 218"/>
                  <a:gd name="T56" fmla="*/ 1 w 235"/>
                  <a:gd name="T57" fmla="*/ 1 h 218"/>
                  <a:gd name="T58" fmla="*/ 1 w 235"/>
                  <a:gd name="T59" fmla="*/ 1 h 218"/>
                  <a:gd name="T60" fmla="*/ 1 w 235"/>
                  <a:gd name="T61" fmla="*/ 1 h 218"/>
                  <a:gd name="T62" fmla="*/ 1 w 235"/>
                  <a:gd name="T63" fmla="*/ 1 h 218"/>
                  <a:gd name="T64" fmla="*/ 1 w 235"/>
                  <a:gd name="T65" fmla="*/ 1 h 218"/>
                  <a:gd name="T66" fmla="*/ 1 w 235"/>
                  <a:gd name="T67" fmla="*/ 1 h 218"/>
                  <a:gd name="T68" fmla="*/ 1 w 235"/>
                  <a:gd name="T69" fmla="*/ 1 h 218"/>
                  <a:gd name="T70" fmla="*/ 1 w 235"/>
                  <a:gd name="T71" fmla="*/ 1 h 218"/>
                  <a:gd name="T72" fmla="*/ 1 w 235"/>
                  <a:gd name="T73" fmla="*/ 1 h 218"/>
                  <a:gd name="T74" fmla="*/ 1 w 235"/>
                  <a:gd name="T75" fmla="*/ 1 h 218"/>
                  <a:gd name="T76" fmla="*/ 1 w 235"/>
                  <a:gd name="T77" fmla="*/ 1 h 218"/>
                  <a:gd name="T78" fmla="*/ 1 w 235"/>
                  <a:gd name="T79" fmla="*/ 1 h 218"/>
                  <a:gd name="T80" fmla="*/ 1 w 235"/>
                  <a:gd name="T81" fmla="*/ 1 h 218"/>
                  <a:gd name="T82" fmla="*/ 1 w 235"/>
                  <a:gd name="T83" fmla="*/ 1 h 218"/>
                  <a:gd name="T84" fmla="*/ 1 w 235"/>
                  <a:gd name="T85" fmla="*/ 1 h 218"/>
                  <a:gd name="T86" fmla="*/ 1 w 235"/>
                  <a:gd name="T87" fmla="*/ 1 h 218"/>
                  <a:gd name="T88" fmla="*/ 1 w 235"/>
                  <a:gd name="T89" fmla="*/ 1 h 218"/>
                  <a:gd name="T90" fmla="*/ 1 w 235"/>
                  <a:gd name="T91" fmla="*/ 1 h 218"/>
                  <a:gd name="T92" fmla="*/ 1 w 235"/>
                  <a:gd name="T93" fmla="*/ 1 h 218"/>
                  <a:gd name="T94" fmla="*/ 1 w 235"/>
                  <a:gd name="T95" fmla="*/ 1 h 218"/>
                  <a:gd name="T96" fmla="*/ 1 w 235"/>
                  <a:gd name="T97" fmla="*/ 1 h 218"/>
                  <a:gd name="T98" fmla="*/ 1 w 235"/>
                  <a:gd name="T99" fmla="*/ 1 h 218"/>
                  <a:gd name="T100" fmla="*/ 1 w 235"/>
                  <a:gd name="T101" fmla="*/ 1 h 218"/>
                  <a:gd name="T102" fmla="*/ 1 w 235"/>
                  <a:gd name="T103" fmla="*/ 1 h 218"/>
                  <a:gd name="T104" fmla="*/ 1 w 235"/>
                  <a:gd name="T105" fmla="*/ 1 h 218"/>
                  <a:gd name="T106" fmla="*/ 1 w 235"/>
                  <a:gd name="T107" fmla="*/ 1 h 2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5"/>
                  <a:gd name="T163" fmla="*/ 0 h 218"/>
                  <a:gd name="T164" fmla="*/ 235 w 235"/>
                  <a:gd name="T165" fmla="*/ 218 h 2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5" h="218">
                    <a:moveTo>
                      <a:pt x="65" y="209"/>
                    </a:moveTo>
                    <a:lnTo>
                      <a:pt x="54" y="204"/>
                    </a:lnTo>
                    <a:lnTo>
                      <a:pt x="46" y="197"/>
                    </a:lnTo>
                    <a:lnTo>
                      <a:pt x="41" y="189"/>
                    </a:lnTo>
                    <a:lnTo>
                      <a:pt x="39" y="180"/>
                    </a:lnTo>
                    <a:lnTo>
                      <a:pt x="38" y="171"/>
                    </a:lnTo>
                    <a:lnTo>
                      <a:pt x="39" y="162"/>
                    </a:lnTo>
                    <a:lnTo>
                      <a:pt x="42" y="155"/>
                    </a:lnTo>
                    <a:lnTo>
                      <a:pt x="47" y="149"/>
                    </a:lnTo>
                    <a:lnTo>
                      <a:pt x="57" y="143"/>
                    </a:lnTo>
                    <a:lnTo>
                      <a:pt x="68" y="143"/>
                    </a:lnTo>
                    <a:lnTo>
                      <a:pt x="75" y="145"/>
                    </a:lnTo>
                    <a:lnTo>
                      <a:pt x="78" y="147"/>
                    </a:lnTo>
                    <a:lnTo>
                      <a:pt x="75" y="148"/>
                    </a:lnTo>
                    <a:lnTo>
                      <a:pt x="69" y="151"/>
                    </a:lnTo>
                    <a:lnTo>
                      <a:pt x="61" y="157"/>
                    </a:lnTo>
                    <a:lnTo>
                      <a:pt x="56" y="165"/>
                    </a:lnTo>
                    <a:lnTo>
                      <a:pt x="54" y="178"/>
                    </a:lnTo>
                    <a:lnTo>
                      <a:pt x="56" y="186"/>
                    </a:lnTo>
                    <a:lnTo>
                      <a:pt x="60" y="192"/>
                    </a:lnTo>
                    <a:lnTo>
                      <a:pt x="65" y="195"/>
                    </a:lnTo>
                    <a:lnTo>
                      <a:pt x="71" y="197"/>
                    </a:lnTo>
                    <a:lnTo>
                      <a:pt x="78" y="197"/>
                    </a:lnTo>
                    <a:lnTo>
                      <a:pt x="86" y="196"/>
                    </a:lnTo>
                    <a:lnTo>
                      <a:pt x="94" y="190"/>
                    </a:lnTo>
                    <a:lnTo>
                      <a:pt x="100" y="182"/>
                    </a:lnTo>
                    <a:lnTo>
                      <a:pt x="103" y="171"/>
                    </a:lnTo>
                    <a:lnTo>
                      <a:pt x="103" y="159"/>
                    </a:lnTo>
                    <a:lnTo>
                      <a:pt x="102" y="145"/>
                    </a:lnTo>
                    <a:lnTo>
                      <a:pt x="102" y="132"/>
                    </a:lnTo>
                    <a:lnTo>
                      <a:pt x="102" y="120"/>
                    </a:lnTo>
                    <a:lnTo>
                      <a:pt x="101" y="106"/>
                    </a:lnTo>
                    <a:lnTo>
                      <a:pt x="101" y="84"/>
                    </a:lnTo>
                    <a:lnTo>
                      <a:pt x="102" y="67"/>
                    </a:lnTo>
                    <a:lnTo>
                      <a:pt x="103" y="48"/>
                    </a:lnTo>
                    <a:lnTo>
                      <a:pt x="99" y="29"/>
                    </a:lnTo>
                    <a:lnTo>
                      <a:pt x="85" y="14"/>
                    </a:lnTo>
                    <a:lnTo>
                      <a:pt x="79" y="12"/>
                    </a:lnTo>
                    <a:lnTo>
                      <a:pt x="72" y="12"/>
                    </a:lnTo>
                    <a:lnTo>
                      <a:pt x="64" y="13"/>
                    </a:lnTo>
                    <a:lnTo>
                      <a:pt x="57" y="15"/>
                    </a:lnTo>
                    <a:lnTo>
                      <a:pt x="49" y="19"/>
                    </a:lnTo>
                    <a:lnTo>
                      <a:pt x="42" y="23"/>
                    </a:lnTo>
                    <a:lnTo>
                      <a:pt x="35" y="28"/>
                    </a:lnTo>
                    <a:lnTo>
                      <a:pt x="30" y="33"/>
                    </a:lnTo>
                    <a:lnTo>
                      <a:pt x="24" y="41"/>
                    </a:lnTo>
                    <a:lnTo>
                      <a:pt x="19" y="51"/>
                    </a:lnTo>
                    <a:lnTo>
                      <a:pt x="15" y="64"/>
                    </a:lnTo>
                    <a:lnTo>
                      <a:pt x="12" y="74"/>
                    </a:lnTo>
                    <a:lnTo>
                      <a:pt x="11" y="86"/>
                    </a:lnTo>
                    <a:lnTo>
                      <a:pt x="15" y="98"/>
                    </a:lnTo>
                    <a:lnTo>
                      <a:pt x="22" y="109"/>
                    </a:lnTo>
                    <a:lnTo>
                      <a:pt x="32" y="114"/>
                    </a:lnTo>
                    <a:lnTo>
                      <a:pt x="40" y="114"/>
                    </a:lnTo>
                    <a:lnTo>
                      <a:pt x="47" y="113"/>
                    </a:lnTo>
                    <a:lnTo>
                      <a:pt x="53" y="111"/>
                    </a:lnTo>
                    <a:lnTo>
                      <a:pt x="57" y="109"/>
                    </a:lnTo>
                    <a:lnTo>
                      <a:pt x="61" y="105"/>
                    </a:lnTo>
                    <a:lnTo>
                      <a:pt x="63" y="102"/>
                    </a:lnTo>
                    <a:lnTo>
                      <a:pt x="65" y="98"/>
                    </a:lnTo>
                    <a:lnTo>
                      <a:pt x="68" y="96"/>
                    </a:lnTo>
                    <a:lnTo>
                      <a:pt x="72" y="88"/>
                    </a:lnTo>
                    <a:lnTo>
                      <a:pt x="77" y="79"/>
                    </a:lnTo>
                    <a:lnTo>
                      <a:pt x="81" y="69"/>
                    </a:lnTo>
                    <a:lnTo>
                      <a:pt x="83" y="66"/>
                    </a:lnTo>
                    <a:lnTo>
                      <a:pt x="83" y="71"/>
                    </a:lnTo>
                    <a:lnTo>
                      <a:pt x="83" y="80"/>
                    </a:lnTo>
                    <a:lnTo>
                      <a:pt x="81" y="92"/>
                    </a:lnTo>
                    <a:lnTo>
                      <a:pt x="78" y="104"/>
                    </a:lnTo>
                    <a:lnTo>
                      <a:pt x="76" y="107"/>
                    </a:lnTo>
                    <a:lnTo>
                      <a:pt x="73" y="111"/>
                    </a:lnTo>
                    <a:lnTo>
                      <a:pt x="69" y="114"/>
                    </a:lnTo>
                    <a:lnTo>
                      <a:pt x="64" y="118"/>
                    </a:lnTo>
                    <a:lnTo>
                      <a:pt x="58" y="121"/>
                    </a:lnTo>
                    <a:lnTo>
                      <a:pt x="52" y="125"/>
                    </a:lnTo>
                    <a:lnTo>
                      <a:pt x="46" y="126"/>
                    </a:lnTo>
                    <a:lnTo>
                      <a:pt x="39" y="126"/>
                    </a:lnTo>
                    <a:lnTo>
                      <a:pt x="34" y="125"/>
                    </a:lnTo>
                    <a:lnTo>
                      <a:pt x="28" y="124"/>
                    </a:lnTo>
                    <a:lnTo>
                      <a:pt x="24" y="121"/>
                    </a:lnTo>
                    <a:lnTo>
                      <a:pt x="19" y="119"/>
                    </a:lnTo>
                    <a:lnTo>
                      <a:pt x="15" y="115"/>
                    </a:lnTo>
                    <a:lnTo>
                      <a:pt x="10" y="111"/>
                    </a:lnTo>
                    <a:lnTo>
                      <a:pt x="7" y="105"/>
                    </a:lnTo>
                    <a:lnTo>
                      <a:pt x="3" y="99"/>
                    </a:lnTo>
                    <a:lnTo>
                      <a:pt x="0" y="84"/>
                    </a:lnTo>
                    <a:lnTo>
                      <a:pt x="0" y="69"/>
                    </a:lnTo>
                    <a:lnTo>
                      <a:pt x="3" y="54"/>
                    </a:lnTo>
                    <a:lnTo>
                      <a:pt x="9" y="38"/>
                    </a:lnTo>
                    <a:lnTo>
                      <a:pt x="13" y="31"/>
                    </a:lnTo>
                    <a:lnTo>
                      <a:pt x="19" y="23"/>
                    </a:lnTo>
                    <a:lnTo>
                      <a:pt x="25" y="18"/>
                    </a:lnTo>
                    <a:lnTo>
                      <a:pt x="33" y="11"/>
                    </a:lnTo>
                    <a:lnTo>
                      <a:pt x="42" y="6"/>
                    </a:lnTo>
                    <a:lnTo>
                      <a:pt x="53" y="3"/>
                    </a:lnTo>
                    <a:lnTo>
                      <a:pt x="64" y="0"/>
                    </a:lnTo>
                    <a:lnTo>
                      <a:pt x="77" y="0"/>
                    </a:lnTo>
                    <a:lnTo>
                      <a:pt x="86" y="1"/>
                    </a:lnTo>
                    <a:lnTo>
                      <a:pt x="94" y="4"/>
                    </a:lnTo>
                    <a:lnTo>
                      <a:pt x="101" y="7"/>
                    </a:lnTo>
                    <a:lnTo>
                      <a:pt x="106" y="11"/>
                    </a:lnTo>
                    <a:lnTo>
                      <a:pt x="110" y="14"/>
                    </a:lnTo>
                    <a:lnTo>
                      <a:pt x="114" y="19"/>
                    </a:lnTo>
                    <a:lnTo>
                      <a:pt x="116" y="22"/>
                    </a:lnTo>
                    <a:lnTo>
                      <a:pt x="117" y="26"/>
                    </a:lnTo>
                    <a:lnTo>
                      <a:pt x="118" y="22"/>
                    </a:lnTo>
                    <a:lnTo>
                      <a:pt x="121" y="19"/>
                    </a:lnTo>
                    <a:lnTo>
                      <a:pt x="124" y="14"/>
                    </a:lnTo>
                    <a:lnTo>
                      <a:pt x="128" y="11"/>
                    </a:lnTo>
                    <a:lnTo>
                      <a:pt x="133" y="7"/>
                    </a:lnTo>
                    <a:lnTo>
                      <a:pt x="140" y="4"/>
                    </a:lnTo>
                    <a:lnTo>
                      <a:pt x="148" y="1"/>
                    </a:lnTo>
                    <a:lnTo>
                      <a:pt x="158" y="0"/>
                    </a:lnTo>
                    <a:lnTo>
                      <a:pt x="170" y="0"/>
                    </a:lnTo>
                    <a:lnTo>
                      <a:pt x="182" y="3"/>
                    </a:lnTo>
                    <a:lnTo>
                      <a:pt x="192" y="6"/>
                    </a:lnTo>
                    <a:lnTo>
                      <a:pt x="201" y="11"/>
                    </a:lnTo>
                    <a:lnTo>
                      <a:pt x="208" y="18"/>
                    </a:lnTo>
                    <a:lnTo>
                      <a:pt x="215" y="24"/>
                    </a:lnTo>
                    <a:lnTo>
                      <a:pt x="220" y="31"/>
                    </a:lnTo>
                    <a:lnTo>
                      <a:pt x="224" y="39"/>
                    </a:lnTo>
                    <a:lnTo>
                      <a:pt x="231" y="54"/>
                    </a:lnTo>
                    <a:lnTo>
                      <a:pt x="235" y="69"/>
                    </a:lnTo>
                    <a:lnTo>
                      <a:pt x="235" y="86"/>
                    </a:lnTo>
                    <a:lnTo>
                      <a:pt x="231" y="99"/>
                    </a:lnTo>
                    <a:lnTo>
                      <a:pt x="228" y="105"/>
                    </a:lnTo>
                    <a:lnTo>
                      <a:pt x="224" y="111"/>
                    </a:lnTo>
                    <a:lnTo>
                      <a:pt x="220" y="115"/>
                    </a:lnTo>
                    <a:lnTo>
                      <a:pt x="215" y="119"/>
                    </a:lnTo>
                    <a:lnTo>
                      <a:pt x="211" y="121"/>
                    </a:lnTo>
                    <a:lnTo>
                      <a:pt x="206" y="124"/>
                    </a:lnTo>
                    <a:lnTo>
                      <a:pt x="200" y="125"/>
                    </a:lnTo>
                    <a:lnTo>
                      <a:pt x="196" y="126"/>
                    </a:lnTo>
                    <a:lnTo>
                      <a:pt x="189" y="126"/>
                    </a:lnTo>
                    <a:lnTo>
                      <a:pt x="183" y="125"/>
                    </a:lnTo>
                    <a:lnTo>
                      <a:pt x="176" y="121"/>
                    </a:lnTo>
                    <a:lnTo>
                      <a:pt x="170" y="118"/>
                    </a:lnTo>
                    <a:lnTo>
                      <a:pt x="164" y="114"/>
                    </a:lnTo>
                    <a:lnTo>
                      <a:pt x="161" y="111"/>
                    </a:lnTo>
                    <a:lnTo>
                      <a:pt x="158" y="107"/>
                    </a:lnTo>
                    <a:lnTo>
                      <a:pt x="155" y="104"/>
                    </a:lnTo>
                    <a:lnTo>
                      <a:pt x="152" y="94"/>
                    </a:lnTo>
                    <a:lnTo>
                      <a:pt x="151" y="81"/>
                    </a:lnTo>
                    <a:lnTo>
                      <a:pt x="151" y="71"/>
                    </a:lnTo>
                    <a:lnTo>
                      <a:pt x="151" y="66"/>
                    </a:lnTo>
                    <a:lnTo>
                      <a:pt x="152" y="69"/>
                    </a:lnTo>
                    <a:lnTo>
                      <a:pt x="156" y="79"/>
                    </a:lnTo>
                    <a:lnTo>
                      <a:pt x="161" y="88"/>
                    </a:lnTo>
                    <a:lnTo>
                      <a:pt x="166" y="96"/>
                    </a:lnTo>
                    <a:lnTo>
                      <a:pt x="168" y="99"/>
                    </a:lnTo>
                    <a:lnTo>
                      <a:pt x="170" y="102"/>
                    </a:lnTo>
                    <a:lnTo>
                      <a:pt x="173" y="105"/>
                    </a:lnTo>
                    <a:lnTo>
                      <a:pt x="177" y="109"/>
                    </a:lnTo>
                    <a:lnTo>
                      <a:pt x="181" y="112"/>
                    </a:lnTo>
                    <a:lnTo>
                      <a:pt x="186" y="114"/>
                    </a:lnTo>
                    <a:lnTo>
                      <a:pt x="193" y="114"/>
                    </a:lnTo>
                    <a:lnTo>
                      <a:pt x="201" y="114"/>
                    </a:lnTo>
                    <a:lnTo>
                      <a:pt x="213" y="109"/>
                    </a:lnTo>
                    <a:lnTo>
                      <a:pt x="220" y="98"/>
                    </a:lnTo>
                    <a:lnTo>
                      <a:pt x="222" y="86"/>
                    </a:lnTo>
                    <a:lnTo>
                      <a:pt x="221" y="75"/>
                    </a:lnTo>
                    <a:lnTo>
                      <a:pt x="219" y="64"/>
                    </a:lnTo>
                    <a:lnTo>
                      <a:pt x="214" y="52"/>
                    </a:lnTo>
                    <a:lnTo>
                      <a:pt x="209" y="41"/>
                    </a:lnTo>
                    <a:lnTo>
                      <a:pt x="204" y="33"/>
                    </a:lnTo>
                    <a:lnTo>
                      <a:pt x="198" y="28"/>
                    </a:lnTo>
                    <a:lnTo>
                      <a:pt x="192" y="23"/>
                    </a:lnTo>
                    <a:lnTo>
                      <a:pt x="184" y="19"/>
                    </a:lnTo>
                    <a:lnTo>
                      <a:pt x="177" y="15"/>
                    </a:lnTo>
                    <a:lnTo>
                      <a:pt x="169" y="13"/>
                    </a:lnTo>
                    <a:lnTo>
                      <a:pt x="162" y="12"/>
                    </a:lnTo>
                    <a:lnTo>
                      <a:pt x="155" y="12"/>
                    </a:lnTo>
                    <a:lnTo>
                      <a:pt x="149" y="14"/>
                    </a:lnTo>
                    <a:lnTo>
                      <a:pt x="136" y="29"/>
                    </a:lnTo>
                    <a:lnTo>
                      <a:pt x="131" y="48"/>
                    </a:lnTo>
                    <a:lnTo>
                      <a:pt x="131" y="67"/>
                    </a:lnTo>
                    <a:lnTo>
                      <a:pt x="132" y="84"/>
                    </a:lnTo>
                    <a:lnTo>
                      <a:pt x="132" y="106"/>
                    </a:lnTo>
                    <a:lnTo>
                      <a:pt x="132" y="120"/>
                    </a:lnTo>
                    <a:lnTo>
                      <a:pt x="131" y="132"/>
                    </a:lnTo>
                    <a:lnTo>
                      <a:pt x="131" y="145"/>
                    </a:lnTo>
                    <a:lnTo>
                      <a:pt x="130" y="159"/>
                    </a:lnTo>
                    <a:lnTo>
                      <a:pt x="131" y="171"/>
                    </a:lnTo>
                    <a:lnTo>
                      <a:pt x="133" y="181"/>
                    </a:lnTo>
                    <a:lnTo>
                      <a:pt x="140" y="188"/>
                    </a:lnTo>
                    <a:lnTo>
                      <a:pt x="148" y="193"/>
                    </a:lnTo>
                    <a:lnTo>
                      <a:pt x="155" y="196"/>
                    </a:lnTo>
                    <a:lnTo>
                      <a:pt x="162" y="196"/>
                    </a:lnTo>
                    <a:lnTo>
                      <a:pt x="169" y="195"/>
                    </a:lnTo>
                    <a:lnTo>
                      <a:pt x="175" y="192"/>
                    </a:lnTo>
                    <a:lnTo>
                      <a:pt x="179" y="185"/>
                    </a:lnTo>
                    <a:lnTo>
                      <a:pt x="181" y="177"/>
                    </a:lnTo>
                    <a:lnTo>
                      <a:pt x="182" y="166"/>
                    </a:lnTo>
                    <a:lnTo>
                      <a:pt x="178" y="157"/>
                    </a:lnTo>
                    <a:lnTo>
                      <a:pt x="169" y="151"/>
                    </a:lnTo>
                    <a:lnTo>
                      <a:pt x="160" y="148"/>
                    </a:lnTo>
                    <a:lnTo>
                      <a:pt x="156" y="147"/>
                    </a:lnTo>
                    <a:lnTo>
                      <a:pt x="160" y="145"/>
                    </a:lnTo>
                    <a:lnTo>
                      <a:pt x="168" y="143"/>
                    </a:lnTo>
                    <a:lnTo>
                      <a:pt x="177" y="143"/>
                    </a:lnTo>
                    <a:lnTo>
                      <a:pt x="186" y="149"/>
                    </a:lnTo>
                    <a:lnTo>
                      <a:pt x="192" y="156"/>
                    </a:lnTo>
                    <a:lnTo>
                      <a:pt x="197" y="163"/>
                    </a:lnTo>
                    <a:lnTo>
                      <a:pt x="198" y="171"/>
                    </a:lnTo>
                    <a:lnTo>
                      <a:pt x="197" y="181"/>
                    </a:lnTo>
                    <a:lnTo>
                      <a:pt x="191" y="193"/>
                    </a:lnTo>
                    <a:lnTo>
                      <a:pt x="183" y="202"/>
                    </a:lnTo>
                    <a:lnTo>
                      <a:pt x="177" y="207"/>
                    </a:lnTo>
                    <a:lnTo>
                      <a:pt x="175" y="209"/>
                    </a:lnTo>
                    <a:lnTo>
                      <a:pt x="171" y="209"/>
                    </a:lnTo>
                    <a:lnTo>
                      <a:pt x="163" y="210"/>
                    </a:lnTo>
                    <a:lnTo>
                      <a:pt x="152" y="211"/>
                    </a:lnTo>
                    <a:lnTo>
                      <a:pt x="140" y="213"/>
                    </a:lnTo>
                    <a:lnTo>
                      <a:pt x="130" y="215"/>
                    </a:lnTo>
                    <a:lnTo>
                      <a:pt x="123" y="216"/>
                    </a:lnTo>
                    <a:lnTo>
                      <a:pt x="122" y="217"/>
                    </a:lnTo>
                    <a:lnTo>
                      <a:pt x="130" y="218"/>
                    </a:lnTo>
                    <a:lnTo>
                      <a:pt x="65" y="2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62" name="Freeform 25">
                <a:extLst>
                  <a:ext uri="{FF2B5EF4-FFF2-40B4-BE49-F238E27FC236}">
                    <a16:creationId xmlns:a16="http://schemas.microsoft.com/office/drawing/2014/main" id="{E95794CB-31D2-4EA8-B07B-7ACB35BE742B}"/>
                  </a:ext>
                </a:extLst>
              </p:cNvPr>
              <p:cNvSpPr>
                <a:spLocks/>
              </p:cNvSpPr>
              <p:nvPr/>
            </p:nvSpPr>
            <p:spPr bwMode="auto">
              <a:xfrm>
                <a:off x="931" y="1427"/>
                <a:ext cx="141" cy="589"/>
              </a:xfrm>
              <a:custGeom>
                <a:avLst/>
                <a:gdLst>
                  <a:gd name="T0" fmla="*/ 0 w 283"/>
                  <a:gd name="T1" fmla="*/ 1 h 1178"/>
                  <a:gd name="T2" fmla="*/ 0 w 283"/>
                  <a:gd name="T3" fmla="*/ 1 h 1178"/>
                  <a:gd name="T4" fmla="*/ 0 w 283"/>
                  <a:gd name="T5" fmla="*/ 1 h 1178"/>
                  <a:gd name="T6" fmla="*/ 0 w 283"/>
                  <a:gd name="T7" fmla="*/ 1 h 1178"/>
                  <a:gd name="T8" fmla="*/ 0 w 283"/>
                  <a:gd name="T9" fmla="*/ 1 h 1178"/>
                  <a:gd name="T10" fmla="*/ 0 w 283"/>
                  <a:gd name="T11" fmla="*/ 1 h 1178"/>
                  <a:gd name="T12" fmla="*/ 0 w 283"/>
                  <a:gd name="T13" fmla="*/ 1 h 1178"/>
                  <a:gd name="T14" fmla="*/ 0 w 283"/>
                  <a:gd name="T15" fmla="*/ 1 h 1178"/>
                  <a:gd name="T16" fmla="*/ 0 w 283"/>
                  <a:gd name="T17" fmla="*/ 1 h 1178"/>
                  <a:gd name="T18" fmla="*/ 0 w 283"/>
                  <a:gd name="T19" fmla="*/ 1 h 1178"/>
                  <a:gd name="T20" fmla="*/ 0 w 283"/>
                  <a:gd name="T21" fmla="*/ 1 h 1178"/>
                  <a:gd name="T22" fmla="*/ 0 w 283"/>
                  <a:gd name="T23" fmla="*/ 1 h 1178"/>
                  <a:gd name="T24" fmla="*/ 0 w 283"/>
                  <a:gd name="T25" fmla="*/ 1 h 1178"/>
                  <a:gd name="T26" fmla="*/ 0 w 283"/>
                  <a:gd name="T27" fmla="*/ 1 h 1178"/>
                  <a:gd name="T28" fmla="*/ 0 w 283"/>
                  <a:gd name="T29" fmla="*/ 1 h 1178"/>
                  <a:gd name="T30" fmla="*/ 0 w 283"/>
                  <a:gd name="T31" fmla="*/ 1 h 1178"/>
                  <a:gd name="T32" fmla="*/ 0 w 283"/>
                  <a:gd name="T33" fmla="*/ 1 h 1178"/>
                  <a:gd name="T34" fmla="*/ 0 w 283"/>
                  <a:gd name="T35" fmla="*/ 1 h 1178"/>
                  <a:gd name="T36" fmla="*/ 0 w 283"/>
                  <a:gd name="T37" fmla="*/ 1 h 1178"/>
                  <a:gd name="T38" fmla="*/ 0 w 283"/>
                  <a:gd name="T39" fmla="*/ 1 h 1178"/>
                  <a:gd name="T40" fmla="*/ 0 w 283"/>
                  <a:gd name="T41" fmla="*/ 1 h 1178"/>
                  <a:gd name="T42" fmla="*/ 0 w 283"/>
                  <a:gd name="T43" fmla="*/ 1 h 1178"/>
                  <a:gd name="T44" fmla="*/ 0 w 283"/>
                  <a:gd name="T45" fmla="*/ 1 h 1178"/>
                  <a:gd name="T46" fmla="*/ 0 w 283"/>
                  <a:gd name="T47" fmla="*/ 1 h 1178"/>
                  <a:gd name="T48" fmla="*/ 0 w 283"/>
                  <a:gd name="T49" fmla="*/ 1 h 1178"/>
                  <a:gd name="T50" fmla="*/ 0 w 283"/>
                  <a:gd name="T51" fmla="*/ 1 h 1178"/>
                  <a:gd name="T52" fmla="*/ 0 w 283"/>
                  <a:gd name="T53" fmla="*/ 1 h 1178"/>
                  <a:gd name="T54" fmla="*/ 0 w 283"/>
                  <a:gd name="T55" fmla="*/ 1 h 1178"/>
                  <a:gd name="T56" fmla="*/ 0 w 283"/>
                  <a:gd name="T57" fmla="*/ 1 h 1178"/>
                  <a:gd name="T58" fmla="*/ 0 w 283"/>
                  <a:gd name="T59" fmla="*/ 1 h 1178"/>
                  <a:gd name="T60" fmla="*/ 0 w 283"/>
                  <a:gd name="T61" fmla="*/ 1 h 1178"/>
                  <a:gd name="T62" fmla="*/ 0 w 283"/>
                  <a:gd name="T63" fmla="*/ 1 h 1178"/>
                  <a:gd name="T64" fmla="*/ 0 w 283"/>
                  <a:gd name="T65" fmla="*/ 1 h 11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3"/>
                  <a:gd name="T100" fmla="*/ 0 h 1178"/>
                  <a:gd name="T101" fmla="*/ 283 w 283"/>
                  <a:gd name="T102" fmla="*/ 1178 h 11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3" h="1178">
                    <a:moveTo>
                      <a:pt x="283" y="1178"/>
                    </a:moveTo>
                    <a:lnTo>
                      <a:pt x="254" y="1174"/>
                    </a:lnTo>
                    <a:lnTo>
                      <a:pt x="225" y="1164"/>
                    </a:lnTo>
                    <a:lnTo>
                      <a:pt x="197" y="1147"/>
                    </a:lnTo>
                    <a:lnTo>
                      <a:pt x="172" y="1125"/>
                    </a:lnTo>
                    <a:lnTo>
                      <a:pt x="147" y="1096"/>
                    </a:lnTo>
                    <a:lnTo>
                      <a:pt x="123" y="1061"/>
                    </a:lnTo>
                    <a:lnTo>
                      <a:pt x="99" y="1023"/>
                    </a:lnTo>
                    <a:lnTo>
                      <a:pt x="80" y="980"/>
                    </a:lnTo>
                    <a:lnTo>
                      <a:pt x="60" y="931"/>
                    </a:lnTo>
                    <a:lnTo>
                      <a:pt x="44" y="879"/>
                    </a:lnTo>
                    <a:lnTo>
                      <a:pt x="30" y="824"/>
                    </a:lnTo>
                    <a:lnTo>
                      <a:pt x="19" y="765"/>
                    </a:lnTo>
                    <a:lnTo>
                      <a:pt x="10" y="704"/>
                    </a:lnTo>
                    <a:lnTo>
                      <a:pt x="3" y="640"/>
                    </a:lnTo>
                    <a:lnTo>
                      <a:pt x="0" y="574"/>
                    </a:lnTo>
                    <a:lnTo>
                      <a:pt x="0" y="506"/>
                    </a:lnTo>
                    <a:lnTo>
                      <a:pt x="4" y="439"/>
                    </a:lnTo>
                    <a:lnTo>
                      <a:pt x="10" y="378"/>
                    </a:lnTo>
                    <a:lnTo>
                      <a:pt x="18" y="322"/>
                    </a:lnTo>
                    <a:lnTo>
                      <a:pt x="27" y="271"/>
                    </a:lnTo>
                    <a:lnTo>
                      <a:pt x="40" y="225"/>
                    </a:lnTo>
                    <a:lnTo>
                      <a:pt x="53" y="182"/>
                    </a:lnTo>
                    <a:lnTo>
                      <a:pt x="70" y="146"/>
                    </a:lnTo>
                    <a:lnTo>
                      <a:pt x="87" y="113"/>
                    </a:lnTo>
                    <a:lnTo>
                      <a:pt x="105" y="86"/>
                    </a:lnTo>
                    <a:lnTo>
                      <a:pt x="126" y="61"/>
                    </a:lnTo>
                    <a:lnTo>
                      <a:pt x="148" y="42"/>
                    </a:lnTo>
                    <a:lnTo>
                      <a:pt x="170" y="26"/>
                    </a:lnTo>
                    <a:lnTo>
                      <a:pt x="194" y="14"/>
                    </a:lnTo>
                    <a:lnTo>
                      <a:pt x="218" y="6"/>
                    </a:lnTo>
                    <a:lnTo>
                      <a:pt x="244" y="2"/>
                    </a:lnTo>
                    <a:lnTo>
                      <a:pt x="269" y="0"/>
                    </a:lnTo>
                    <a:lnTo>
                      <a:pt x="269" y="53"/>
                    </a:lnTo>
                    <a:lnTo>
                      <a:pt x="246" y="55"/>
                    </a:lnTo>
                    <a:lnTo>
                      <a:pt x="223" y="59"/>
                    </a:lnTo>
                    <a:lnTo>
                      <a:pt x="201" y="67"/>
                    </a:lnTo>
                    <a:lnTo>
                      <a:pt x="180" y="78"/>
                    </a:lnTo>
                    <a:lnTo>
                      <a:pt x="161" y="94"/>
                    </a:lnTo>
                    <a:lnTo>
                      <a:pt x="141" y="112"/>
                    </a:lnTo>
                    <a:lnTo>
                      <a:pt x="123" y="134"/>
                    </a:lnTo>
                    <a:lnTo>
                      <a:pt x="106" y="161"/>
                    </a:lnTo>
                    <a:lnTo>
                      <a:pt x="90" y="192"/>
                    </a:lnTo>
                    <a:lnTo>
                      <a:pt x="76" y="225"/>
                    </a:lnTo>
                    <a:lnTo>
                      <a:pt x="64" y="264"/>
                    </a:lnTo>
                    <a:lnTo>
                      <a:pt x="53" y="306"/>
                    </a:lnTo>
                    <a:lnTo>
                      <a:pt x="44" y="353"/>
                    </a:lnTo>
                    <a:lnTo>
                      <a:pt x="37" y="404"/>
                    </a:lnTo>
                    <a:lnTo>
                      <a:pt x="31" y="459"/>
                    </a:lnTo>
                    <a:lnTo>
                      <a:pt x="29" y="519"/>
                    </a:lnTo>
                    <a:lnTo>
                      <a:pt x="29" y="580"/>
                    </a:lnTo>
                    <a:lnTo>
                      <a:pt x="33" y="640"/>
                    </a:lnTo>
                    <a:lnTo>
                      <a:pt x="38" y="697"/>
                    </a:lnTo>
                    <a:lnTo>
                      <a:pt x="46" y="754"/>
                    </a:lnTo>
                    <a:lnTo>
                      <a:pt x="58" y="807"/>
                    </a:lnTo>
                    <a:lnTo>
                      <a:pt x="71" y="857"/>
                    </a:lnTo>
                    <a:lnTo>
                      <a:pt x="87" y="905"/>
                    </a:lnTo>
                    <a:lnTo>
                      <a:pt x="104" y="947"/>
                    </a:lnTo>
                    <a:lnTo>
                      <a:pt x="123" y="988"/>
                    </a:lnTo>
                    <a:lnTo>
                      <a:pt x="142" y="1023"/>
                    </a:lnTo>
                    <a:lnTo>
                      <a:pt x="163" y="1054"/>
                    </a:lnTo>
                    <a:lnTo>
                      <a:pt x="186" y="1081"/>
                    </a:lnTo>
                    <a:lnTo>
                      <a:pt x="208" y="1102"/>
                    </a:lnTo>
                    <a:lnTo>
                      <a:pt x="231" y="1118"/>
                    </a:lnTo>
                    <a:lnTo>
                      <a:pt x="255" y="1128"/>
                    </a:lnTo>
                    <a:lnTo>
                      <a:pt x="278" y="1132"/>
                    </a:lnTo>
                    <a:lnTo>
                      <a:pt x="283" y="11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63" name="Freeform 26">
                <a:extLst>
                  <a:ext uri="{FF2B5EF4-FFF2-40B4-BE49-F238E27FC236}">
                    <a16:creationId xmlns:a16="http://schemas.microsoft.com/office/drawing/2014/main" id="{00D22DFE-9184-499D-B804-6986431E0D93}"/>
                  </a:ext>
                </a:extLst>
              </p:cNvPr>
              <p:cNvSpPr>
                <a:spLocks/>
              </p:cNvSpPr>
              <p:nvPr/>
            </p:nvSpPr>
            <p:spPr bwMode="auto">
              <a:xfrm>
                <a:off x="1065" y="1427"/>
                <a:ext cx="135" cy="589"/>
              </a:xfrm>
              <a:custGeom>
                <a:avLst/>
                <a:gdLst>
                  <a:gd name="T0" fmla="*/ 1 w 269"/>
                  <a:gd name="T1" fmla="*/ 1 h 1178"/>
                  <a:gd name="T2" fmla="*/ 1 w 269"/>
                  <a:gd name="T3" fmla="*/ 1 h 1178"/>
                  <a:gd name="T4" fmla="*/ 1 w 269"/>
                  <a:gd name="T5" fmla="*/ 1 h 1178"/>
                  <a:gd name="T6" fmla="*/ 1 w 269"/>
                  <a:gd name="T7" fmla="*/ 1 h 1178"/>
                  <a:gd name="T8" fmla="*/ 1 w 269"/>
                  <a:gd name="T9" fmla="*/ 1 h 1178"/>
                  <a:gd name="T10" fmla="*/ 1 w 269"/>
                  <a:gd name="T11" fmla="*/ 1 h 1178"/>
                  <a:gd name="T12" fmla="*/ 1 w 269"/>
                  <a:gd name="T13" fmla="*/ 1 h 1178"/>
                  <a:gd name="T14" fmla="*/ 1 w 269"/>
                  <a:gd name="T15" fmla="*/ 1 h 1178"/>
                  <a:gd name="T16" fmla="*/ 1 w 269"/>
                  <a:gd name="T17" fmla="*/ 1 h 1178"/>
                  <a:gd name="T18" fmla="*/ 1 w 269"/>
                  <a:gd name="T19" fmla="*/ 1 h 1178"/>
                  <a:gd name="T20" fmla="*/ 1 w 269"/>
                  <a:gd name="T21" fmla="*/ 1 h 1178"/>
                  <a:gd name="T22" fmla="*/ 1 w 269"/>
                  <a:gd name="T23" fmla="*/ 1 h 1178"/>
                  <a:gd name="T24" fmla="*/ 1 w 269"/>
                  <a:gd name="T25" fmla="*/ 1 h 1178"/>
                  <a:gd name="T26" fmla="*/ 1 w 269"/>
                  <a:gd name="T27" fmla="*/ 1 h 1178"/>
                  <a:gd name="T28" fmla="*/ 1 w 269"/>
                  <a:gd name="T29" fmla="*/ 1 h 1178"/>
                  <a:gd name="T30" fmla="*/ 1 w 269"/>
                  <a:gd name="T31" fmla="*/ 1 h 1178"/>
                  <a:gd name="T32" fmla="*/ 0 w 269"/>
                  <a:gd name="T33" fmla="*/ 0 h 1178"/>
                  <a:gd name="T34" fmla="*/ 1 w 269"/>
                  <a:gd name="T35" fmla="*/ 1 h 1178"/>
                  <a:gd name="T36" fmla="*/ 1 w 269"/>
                  <a:gd name="T37" fmla="*/ 1 h 1178"/>
                  <a:gd name="T38" fmla="*/ 1 w 269"/>
                  <a:gd name="T39" fmla="*/ 1 h 1178"/>
                  <a:gd name="T40" fmla="*/ 1 w 269"/>
                  <a:gd name="T41" fmla="*/ 1 h 1178"/>
                  <a:gd name="T42" fmla="*/ 1 w 269"/>
                  <a:gd name="T43" fmla="*/ 1 h 1178"/>
                  <a:gd name="T44" fmla="*/ 1 w 269"/>
                  <a:gd name="T45" fmla="*/ 1 h 1178"/>
                  <a:gd name="T46" fmla="*/ 1 w 269"/>
                  <a:gd name="T47" fmla="*/ 1 h 1178"/>
                  <a:gd name="T48" fmla="*/ 1 w 269"/>
                  <a:gd name="T49" fmla="*/ 1 h 1178"/>
                  <a:gd name="T50" fmla="*/ 1 w 269"/>
                  <a:gd name="T51" fmla="*/ 1 h 1178"/>
                  <a:gd name="T52" fmla="*/ 1 w 269"/>
                  <a:gd name="T53" fmla="*/ 1 h 1178"/>
                  <a:gd name="T54" fmla="*/ 1 w 269"/>
                  <a:gd name="T55" fmla="*/ 1 h 1178"/>
                  <a:gd name="T56" fmla="*/ 1 w 269"/>
                  <a:gd name="T57" fmla="*/ 1 h 1178"/>
                  <a:gd name="T58" fmla="*/ 1 w 269"/>
                  <a:gd name="T59" fmla="*/ 1 h 1178"/>
                  <a:gd name="T60" fmla="*/ 1 w 269"/>
                  <a:gd name="T61" fmla="*/ 1 h 1178"/>
                  <a:gd name="T62" fmla="*/ 1 w 269"/>
                  <a:gd name="T63" fmla="*/ 1 h 1178"/>
                  <a:gd name="T64" fmla="*/ 1 w 269"/>
                  <a:gd name="T65" fmla="*/ 1 h 11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9"/>
                  <a:gd name="T100" fmla="*/ 0 h 1178"/>
                  <a:gd name="T101" fmla="*/ 269 w 269"/>
                  <a:gd name="T102" fmla="*/ 1178 h 11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9" h="1178">
                    <a:moveTo>
                      <a:pt x="10" y="1132"/>
                    </a:moveTo>
                    <a:lnTo>
                      <a:pt x="33" y="1129"/>
                    </a:lnTo>
                    <a:lnTo>
                      <a:pt x="55" y="1120"/>
                    </a:lnTo>
                    <a:lnTo>
                      <a:pt x="77" y="1106"/>
                    </a:lnTo>
                    <a:lnTo>
                      <a:pt x="98" y="1087"/>
                    </a:lnTo>
                    <a:lnTo>
                      <a:pt x="117" y="1061"/>
                    </a:lnTo>
                    <a:lnTo>
                      <a:pt x="137" y="1031"/>
                    </a:lnTo>
                    <a:lnTo>
                      <a:pt x="154" y="998"/>
                    </a:lnTo>
                    <a:lnTo>
                      <a:pt x="170" y="959"/>
                    </a:lnTo>
                    <a:lnTo>
                      <a:pt x="185" y="916"/>
                    </a:lnTo>
                    <a:lnTo>
                      <a:pt x="199" y="870"/>
                    </a:lnTo>
                    <a:lnTo>
                      <a:pt x="211" y="822"/>
                    </a:lnTo>
                    <a:lnTo>
                      <a:pt x="221" y="769"/>
                    </a:lnTo>
                    <a:lnTo>
                      <a:pt x="230" y="715"/>
                    </a:lnTo>
                    <a:lnTo>
                      <a:pt x="236" y="657"/>
                    </a:lnTo>
                    <a:lnTo>
                      <a:pt x="242" y="597"/>
                    </a:lnTo>
                    <a:lnTo>
                      <a:pt x="244" y="536"/>
                    </a:lnTo>
                    <a:lnTo>
                      <a:pt x="244" y="476"/>
                    </a:lnTo>
                    <a:lnTo>
                      <a:pt x="242" y="420"/>
                    </a:lnTo>
                    <a:lnTo>
                      <a:pt x="236" y="369"/>
                    </a:lnTo>
                    <a:lnTo>
                      <a:pt x="228" y="321"/>
                    </a:lnTo>
                    <a:lnTo>
                      <a:pt x="216" y="278"/>
                    </a:lnTo>
                    <a:lnTo>
                      <a:pt x="204" y="239"/>
                    </a:lnTo>
                    <a:lnTo>
                      <a:pt x="189" y="203"/>
                    </a:lnTo>
                    <a:lnTo>
                      <a:pt x="173" y="172"/>
                    </a:lnTo>
                    <a:lnTo>
                      <a:pt x="154" y="144"/>
                    </a:lnTo>
                    <a:lnTo>
                      <a:pt x="135" y="120"/>
                    </a:lnTo>
                    <a:lnTo>
                      <a:pt x="114" y="101"/>
                    </a:lnTo>
                    <a:lnTo>
                      <a:pt x="93" y="83"/>
                    </a:lnTo>
                    <a:lnTo>
                      <a:pt x="70" y="71"/>
                    </a:lnTo>
                    <a:lnTo>
                      <a:pt x="47" y="61"/>
                    </a:lnTo>
                    <a:lnTo>
                      <a:pt x="24" y="56"/>
                    </a:lnTo>
                    <a:lnTo>
                      <a:pt x="1" y="53"/>
                    </a:lnTo>
                    <a:lnTo>
                      <a:pt x="0" y="0"/>
                    </a:lnTo>
                    <a:lnTo>
                      <a:pt x="26" y="3"/>
                    </a:lnTo>
                    <a:lnTo>
                      <a:pt x="52" y="10"/>
                    </a:lnTo>
                    <a:lnTo>
                      <a:pt x="77" y="19"/>
                    </a:lnTo>
                    <a:lnTo>
                      <a:pt x="102" y="33"/>
                    </a:lnTo>
                    <a:lnTo>
                      <a:pt x="127" y="51"/>
                    </a:lnTo>
                    <a:lnTo>
                      <a:pt x="148" y="73"/>
                    </a:lnTo>
                    <a:lnTo>
                      <a:pt x="170" y="98"/>
                    </a:lnTo>
                    <a:lnTo>
                      <a:pt x="190" y="128"/>
                    </a:lnTo>
                    <a:lnTo>
                      <a:pt x="208" y="163"/>
                    </a:lnTo>
                    <a:lnTo>
                      <a:pt x="224" y="201"/>
                    </a:lnTo>
                    <a:lnTo>
                      <a:pt x="239" y="243"/>
                    </a:lnTo>
                    <a:lnTo>
                      <a:pt x="251" y="291"/>
                    </a:lnTo>
                    <a:lnTo>
                      <a:pt x="260" y="343"/>
                    </a:lnTo>
                    <a:lnTo>
                      <a:pt x="266" y="398"/>
                    </a:lnTo>
                    <a:lnTo>
                      <a:pt x="269" y="459"/>
                    </a:lnTo>
                    <a:lnTo>
                      <a:pt x="269" y="523"/>
                    </a:lnTo>
                    <a:lnTo>
                      <a:pt x="266" y="591"/>
                    </a:lnTo>
                    <a:lnTo>
                      <a:pt x="261" y="657"/>
                    </a:lnTo>
                    <a:lnTo>
                      <a:pt x="254" y="720"/>
                    </a:lnTo>
                    <a:lnTo>
                      <a:pt x="245" y="781"/>
                    </a:lnTo>
                    <a:lnTo>
                      <a:pt x="234" y="840"/>
                    </a:lnTo>
                    <a:lnTo>
                      <a:pt x="221" y="894"/>
                    </a:lnTo>
                    <a:lnTo>
                      <a:pt x="206" y="945"/>
                    </a:lnTo>
                    <a:lnTo>
                      <a:pt x="190" y="991"/>
                    </a:lnTo>
                    <a:lnTo>
                      <a:pt x="173" y="1034"/>
                    </a:lnTo>
                    <a:lnTo>
                      <a:pt x="153" y="1071"/>
                    </a:lnTo>
                    <a:lnTo>
                      <a:pt x="133" y="1104"/>
                    </a:lnTo>
                    <a:lnTo>
                      <a:pt x="112" y="1130"/>
                    </a:lnTo>
                    <a:lnTo>
                      <a:pt x="88" y="1152"/>
                    </a:lnTo>
                    <a:lnTo>
                      <a:pt x="65" y="1167"/>
                    </a:lnTo>
                    <a:lnTo>
                      <a:pt x="40" y="1175"/>
                    </a:lnTo>
                    <a:lnTo>
                      <a:pt x="15" y="1178"/>
                    </a:lnTo>
                    <a:lnTo>
                      <a:pt x="10" y="1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051" name="Group 27">
              <a:extLst>
                <a:ext uri="{FF2B5EF4-FFF2-40B4-BE49-F238E27FC236}">
                  <a16:creationId xmlns:a16="http://schemas.microsoft.com/office/drawing/2014/main" id="{35514406-1698-40D5-9E5C-17C6ACC67BF7}"/>
                </a:ext>
              </a:extLst>
            </p:cNvPr>
            <p:cNvGrpSpPr>
              <a:grpSpLocks/>
            </p:cNvGrpSpPr>
            <p:nvPr/>
          </p:nvGrpSpPr>
          <p:grpSpPr bwMode="auto">
            <a:xfrm>
              <a:off x="1824" y="1597"/>
              <a:ext cx="269" cy="688"/>
              <a:chOff x="931" y="1328"/>
              <a:chExt cx="269" cy="688"/>
            </a:xfrm>
          </p:grpSpPr>
          <p:sp>
            <p:nvSpPr>
              <p:cNvPr id="1158" name="Freeform 28">
                <a:extLst>
                  <a:ext uri="{FF2B5EF4-FFF2-40B4-BE49-F238E27FC236}">
                    <a16:creationId xmlns:a16="http://schemas.microsoft.com/office/drawing/2014/main" id="{67A5B627-47E2-4F96-8DA1-EB3C7EE8E7E0}"/>
                  </a:ext>
                </a:extLst>
              </p:cNvPr>
              <p:cNvSpPr>
                <a:spLocks/>
              </p:cNvSpPr>
              <p:nvPr/>
            </p:nvSpPr>
            <p:spPr bwMode="auto">
              <a:xfrm>
                <a:off x="1000" y="1328"/>
                <a:ext cx="118" cy="109"/>
              </a:xfrm>
              <a:custGeom>
                <a:avLst/>
                <a:gdLst>
                  <a:gd name="T0" fmla="*/ 1 w 235"/>
                  <a:gd name="T1" fmla="*/ 1 h 218"/>
                  <a:gd name="T2" fmla="*/ 1 w 235"/>
                  <a:gd name="T3" fmla="*/ 1 h 218"/>
                  <a:gd name="T4" fmla="*/ 1 w 235"/>
                  <a:gd name="T5" fmla="*/ 1 h 218"/>
                  <a:gd name="T6" fmla="*/ 1 w 235"/>
                  <a:gd name="T7" fmla="*/ 1 h 218"/>
                  <a:gd name="T8" fmla="*/ 1 w 235"/>
                  <a:gd name="T9" fmla="*/ 1 h 218"/>
                  <a:gd name="T10" fmla="*/ 1 w 235"/>
                  <a:gd name="T11" fmla="*/ 1 h 218"/>
                  <a:gd name="T12" fmla="*/ 1 w 235"/>
                  <a:gd name="T13" fmla="*/ 1 h 218"/>
                  <a:gd name="T14" fmla="*/ 1 w 235"/>
                  <a:gd name="T15" fmla="*/ 1 h 218"/>
                  <a:gd name="T16" fmla="*/ 1 w 235"/>
                  <a:gd name="T17" fmla="*/ 1 h 218"/>
                  <a:gd name="T18" fmla="*/ 1 w 235"/>
                  <a:gd name="T19" fmla="*/ 1 h 218"/>
                  <a:gd name="T20" fmla="*/ 1 w 235"/>
                  <a:gd name="T21" fmla="*/ 1 h 218"/>
                  <a:gd name="T22" fmla="*/ 1 w 235"/>
                  <a:gd name="T23" fmla="*/ 1 h 218"/>
                  <a:gd name="T24" fmla="*/ 1 w 235"/>
                  <a:gd name="T25" fmla="*/ 1 h 218"/>
                  <a:gd name="T26" fmla="*/ 1 w 235"/>
                  <a:gd name="T27" fmla="*/ 1 h 218"/>
                  <a:gd name="T28" fmla="*/ 1 w 235"/>
                  <a:gd name="T29" fmla="*/ 1 h 218"/>
                  <a:gd name="T30" fmla="*/ 1 w 235"/>
                  <a:gd name="T31" fmla="*/ 1 h 218"/>
                  <a:gd name="T32" fmla="*/ 1 w 235"/>
                  <a:gd name="T33" fmla="*/ 1 h 218"/>
                  <a:gd name="T34" fmla="*/ 1 w 235"/>
                  <a:gd name="T35" fmla="*/ 1 h 218"/>
                  <a:gd name="T36" fmla="*/ 1 w 235"/>
                  <a:gd name="T37" fmla="*/ 1 h 218"/>
                  <a:gd name="T38" fmla="*/ 1 w 235"/>
                  <a:gd name="T39" fmla="*/ 1 h 218"/>
                  <a:gd name="T40" fmla="*/ 1 w 235"/>
                  <a:gd name="T41" fmla="*/ 1 h 218"/>
                  <a:gd name="T42" fmla="*/ 1 w 235"/>
                  <a:gd name="T43" fmla="*/ 1 h 218"/>
                  <a:gd name="T44" fmla="*/ 1 w 235"/>
                  <a:gd name="T45" fmla="*/ 1 h 218"/>
                  <a:gd name="T46" fmla="*/ 1 w 235"/>
                  <a:gd name="T47" fmla="*/ 0 h 218"/>
                  <a:gd name="T48" fmla="*/ 1 w 235"/>
                  <a:gd name="T49" fmla="*/ 1 h 218"/>
                  <a:gd name="T50" fmla="*/ 1 w 235"/>
                  <a:gd name="T51" fmla="*/ 1 h 218"/>
                  <a:gd name="T52" fmla="*/ 1 w 235"/>
                  <a:gd name="T53" fmla="*/ 1 h 218"/>
                  <a:gd name="T54" fmla="*/ 1 w 235"/>
                  <a:gd name="T55" fmla="*/ 1 h 218"/>
                  <a:gd name="T56" fmla="*/ 1 w 235"/>
                  <a:gd name="T57" fmla="*/ 1 h 218"/>
                  <a:gd name="T58" fmla="*/ 1 w 235"/>
                  <a:gd name="T59" fmla="*/ 1 h 218"/>
                  <a:gd name="T60" fmla="*/ 1 w 235"/>
                  <a:gd name="T61" fmla="*/ 1 h 218"/>
                  <a:gd name="T62" fmla="*/ 1 w 235"/>
                  <a:gd name="T63" fmla="*/ 1 h 218"/>
                  <a:gd name="T64" fmla="*/ 1 w 235"/>
                  <a:gd name="T65" fmla="*/ 1 h 218"/>
                  <a:gd name="T66" fmla="*/ 1 w 235"/>
                  <a:gd name="T67" fmla="*/ 1 h 218"/>
                  <a:gd name="T68" fmla="*/ 1 w 235"/>
                  <a:gd name="T69" fmla="*/ 1 h 218"/>
                  <a:gd name="T70" fmla="*/ 1 w 235"/>
                  <a:gd name="T71" fmla="*/ 1 h 218"/>
                  <a:gd name="T72" fmla="*/ 1 w 235"/>
                  <a:gd name="T73" fmla="*/ 1 h 218"/>
                  <a:gd name="T74" fmla="*/ 1 w 235"/>
                  <a:gd name="T75" fmla="*/ 1 h 218"/>
                  <a:gd name="T76" fmla="*/ 1 w 235"/>
                  <a:gd name="T77" fmla="*/ 1 h 218"/>
                  <a:gd name="T78" fmla="*/ 1 w 235"/>
                  <a:gd name="T79" fmla="*/ 1 h 218"/>
                  <a:gd name="T80" fmla="*/ 1 w 235"/>
                  <a:gd name="T81" fmla="*/ 1 h 218"/>
                  <a:gd name="T82" fmla="*/ 1 w 235"/>
                  <a:gd name="T83" fmla="*/ 1 h 218"/>
                  <a:gd name="T84" fmla="*/ 1 w 235"/>
                  <a:gd name="T85" fmla="*/ 1 h 218"/>
                  <a:gd name="T86" fmla="*/ 1 w 235"/>
                  <a:gd name="T87" fmla="*/ 1 h 218"/>
                  <a:gd name="T88" fmla="*/ 1 w 235"/>
                  <a:gd name="T89" fmla="*/ 1 h 218"/>
                  <a:gd name="T90" fmla="*/ 1 w 235"/>
                  <a:gd name="T91" fmla="*/ 1 h 218"/>
                  <a:gd name="T92" fmla="*/ 1 w 235"/>
                  <a:gd name="T93" fmla="*/ 1 h 218"/>
                  <a:gd name="T94" fmla="*/ 1 w 235"/>
                  <a:gd name="T95" fmla="*/ 1 h 218"/>
                  <a:gd name="T96" fmla="*/ 1 w 235"/>
                  <a:gd name="T97" fmla="*/ 1 h 218"/>
                  <a:gd name="T98" fmla="*/ 1 w 235"/>
                  <a:gd name="T99" fmla="*/ 1 h 218"/>
                  <a:gd name="T100" fmla="*/ 1 w 235"/>
                  <a:gd name="T101" fmla="*/ 1 h 218"/>
                  <a:gd name="T102" fmla="*/ 1 w 235"/>
                  <a:gd name="T103" fmla="*/ 1 h 218"/>
                  <a:gd name="T104" fmla="*/ 1 w 235"/>
                  <a:gd name="T105" fmla="*/ 1 h 218"/>
                  <a:gd name="T106" fmla="*/ 1 w 235"/>
                  <a:gd name="T107" fmla="*/ 1 h 2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5"/>
                  <a:gd name="T163" fmla="*/ 0 h 218"/>
                  <a:gd name="T164" fmla="*/ 235 w 235"/>
                  <a:gd name="T165" fmla="*/ 218 h 2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5" h="218">
                    <a:moveTo>
                      <a:pt x="65" y="209"/>
                    </a:moveTo>
                    <a:lnTo>
                      <a:pt x="54" y="204"/>
                    </a:lnTo>
                    <a:lnTo>
                      <a:pt x="46" y="197"/>
                    </a:lnTo>
                    <a:lnTo>
                      <a:pt x="41" y="189"/>
                    </a:lnTo>
                    <a:lnTo>
                      <a:pt x="39" y="180"/>
                    </a:lnTo>
                    <a:lnTo>
                      <a:pt x="38" y="171"/>
                    </a:lnTo>
                    <a:lnTo>
                      <a:pt x="39" y="162"/>
                    </a:lnTo>
                    <a:lnTo>
                      <a:pt x="42" y="155"/>
                    </a:lnTo>
                    <a:lnTo>
                      <a:pt x="47" y="149"/>
                    </a:lnTo>
                    <a:lnTo>
                      <a:pt x="57" y="143"/>
                    </a:lnTo>
                    <a:lnTo>
                      <a:pt x="68" y="143"/>
                    </a:lnTo>
                    <a:lnTo>
                      <a:pt x="75" y="145"/>
                    </a:lnTo>
                    <a:lnTo>
                      <a:pt x="78" y="147"/>
                    </a:lnTo>
                    <a:lnTo>
                      <a:pt x="75" y="148"/>
                    </a:lnTo>
                    <a:lnTo>
                      <a:pt x="69" y="151"/>
                    </a:lnTo>
                    <a:lnTo>
                      <a:pt x="61" y="157"/>
                    </a:lnTo>
                    <a:lnTo>
                      <a:pt x="56" y="165"/>
                    </a:lnTo>
                    <a:lnTo>
                      <a:pt x="54" y="178"/>
                    </a:lnTo>
                    <a:lnTo>
                      <a:pt x="56" y="186"/>
                    </a:lnTo>
                    <a:lnTo>
                      <a:pt x="60" y="192"/>
                    </a:lnTo>
                    <a:lnTo>
                      <a:pt x="65" y="195"/>
                    </a:lnTo>
                    <a:lnTo>
                      <a:pt x="71" y="197"/>
                    </a:lnTo>
                    <a:lnTo>
                      <a:pt x="78" y="197"/>
                    </a:lnTo>
                    <a:lnTo>
                      <a:pt x="86" y="196"/>
                    </a:lnTo>
                    <a:lnTo>
                      <a:pt x="94" y="190"/>
                    </a:lnTo>
                    <a:lnTo>
                      <a:pt x="100" y="182"/>
                    </a:lnTo>
                    <a:lnTo>
                      <a:pt x="103" y="171"/>
                    </a:lnTo>
                    <a:lnTo>
                      <a:pt x="103" y="159"/>
                    </a:lnTo>
                    <a:lnTo>
                      <a:pt x="102" y="145"/>
                    </a:lnTo>
                    <a:lnTo>
                      <a:pt x="102" y="132"/>
                    </a:lnTo>
                    <a:lnTo>
                      <a:pt x="102" y="120"/>
                    </a:lnTo>
                    <a:lnTo>
                      <a:pt x="101" y="106"/>
                    </a:lnTo>
                    <a:lnTo>
                      <a:pt x="101" y="84"/>
                    </a:lnTo>
                    <a:lnTo>
                      <a:pt x="102" y="67"/>
                    </a:lnTo>
                    <a:lnTo>
                      <a:pt x="103" y="48"/>
                    </a:lnTo>
                    <a:lnTo>
                      <a:pt x="99" y="29"/>
                    </a:lnTo>
                    <a:lnTo>
                      <a:pt x="85" y="14"/>
                    </a:lnTo>
                    <a:lnTo>
                      <a:pt x="79" y="12"/>
                    </a:lnTo>
                    <a:lnTo>
                      <a:pt x="72" y="12"/>
                    </a:lnTo>
                    <a:lnTo>
                      <a:pt x="64" y="13"/>
                    </a:lnTo>
                    <a:lnTo>
                      <a:pt x="57" y="15"/>
                    </a:lnTo>
                    <a:lnTo>
                      <a:pt x="49" y="19"/>
                    </a:lnTo>
                    <a:lnTo>
                      <a:pt x="42" y="23"/>
                    </a:lnTo>
                    <a:lnTo>
                      <a:pt x="35" y="28"/>
                    </a:lnTo>
                    <a:lnTo>
                      <a:pt x="30" y="33"/>
                    </a:lnTo>
                    <a:lnTo>
                      <a:pt x="24" y="41"/>
                    </a:lnTo>
                    <a:lnTo>
                      <a:pt x="19" y="51"/>
                    </a:lnTo>
                    <a:lnTo>
                      <a:pt x="15" y="64"/>
                    </a:lnTo>
                    <a:lnTo>
                      <a:pt x="12" y="74"/>
                    </a:lnTo>
                    <a:lnTo>
                      <a:pt x="11" y="86"/>
                    </a:lnTo>
                    <a:lnTo>
                      <a:pt x="15" y="98"/>
                    </a:lnTo>
                    <a:lnTo>
                      <a:pt x="22" y="109"/>
                    </a:lnTo>
                    <a:lnTo>
                      <a:pt x="32" y="114"/>
                    </a:lnTo>
                    <a:lnTo>
                      <a:pt x="40" y="114"/>
                    </a:lnTo>
                    <a:lnTo>
                      <a:pt x="47" y="113"/>
                    </a:lnTo>
                    <a:lnTo>
                      <a:pt x="53" y="111"/>
                    </a:lnTo>
                    <a:lnTo>
                      <a:pt x="57" y="109"/>
                    </a:lnTo>
                    <a:lnTo>
                      <a:pt x="61" y="105"/>
                    </a:lnTo>
                    <a:lnTo>
                      <a:pt x="63" y="102"/>
                    </a:lnTo>
                    <a:lnTo>
                      <a:pt x="65" y="98"/>
                    </a:lnTo>
                    <a:lnTo>
                      <a:pt x="68" y="96"/>
                    </a:lnTo>
                    <a:lnTo>
                      <a:pt x="72" y="88"/>
                    </a:lnTo>
                    <a:lnTo>
                      <a:pt x="77" y="79"/>
                    </a:lnTo>
                    <a:lnTo>
                      <a:pt x="81" y="69"/>
                    </a:lnTo>
                    <a:lnTo>
                      <a:pt x="83" y="66"/>
                    </a:lnTo>
                    <a:lnTo>
                      <a:pt x="83" y="71"/>
                    </a:lnTo>
                    <a:lnTo>
                      <a:pt x="83" y="80"/>
                    </a:lnTo>
                    <a:lnTo>
                      <a:pt x="81" y="92"/>
                    </a:lnTo>
                    <a:lnTo>
                      <a:pt x="78" y="104"/>
                    </a:lnTo>
                    <a:lnTo>
                      <a:pt x="76" y="107"/>
                    </a:lnTo>
                    <a:lnTo>
                      <a:pt x="73" y="111"/>
                    </a:lnTo>
                    <a:lnTo>
                      <a:pt x="69" y="114"/>
                    </a:lnTo>
                    <a:lnTo>
                      <a:pt x="64" y="118"/>
                    </a:lnTo>
                    <a:lnTo>
                      <a:pt x="58" y="121"/>
                    </a:lnTo>
                    <a:lnTo>
                      <a:pt x="52" y="125"/>
                    </a:lnTo>
                    <a:lnTo>
                      <a:pt x="46" y="126"/>
                    </a:lnTo>
                    <a:lnTo>
                      <a:pt x="39" y="126"/>
                    </a:lnTo>
                    <a:lnTo>
                      <a:pt x="34" y="125"/>
                    </a:lnTo>
                    <a:lnTo>
                      <a:pt x="28" y="124"/>
                    </a:lnTo>
                    <a:lnTo>
                      <a:pt x="24" y="121"/>
                    </a:lnTo>
                    <a:lnTo>
                      <a:pt x="19" y="119"/>
                    </a:lnTo>
                    <a:lnTo>
                      <a:pt x="15" y="115"/>
                    </a:lnTo>
                    <a:lnTo>
                      <a:pt x="10" y="111"/>
                    </a:lnTo>
                    <a:lnTo>
                      <a:pt x="7" y="105"/>
                    </a:lnTo>
                    <a:lnTo>
                      <a:pt x="3" y="99"/>
                    </a:lnTo>
                    <a:lnTo>
                      <a:pt x="0" y="84"/>
                    </a:lnTo>
                    <a:lnTo>
                      <a:pt x="0" y="69"/>
                    </a:lnTo>
                    <a:lnTo>
                      <a:pt x="3" y="54"/>
                    </a:lnTo>
                    <a:lnTo>
                      <a:pt x="9" y="38"/>
                    </a:lnTo>
                    <a:lnTo>
                      <a:pt x="13" y="31"/>
                    </a:lnTo>
                    <a:lnTo>
                      <a:pt x="19" y="23"/>
                    </a:lnTo>
                    <a:lnTo>
                      <a:pt x="25" y="18"/>
                    </a:lnTo>
                    <a:lnTo>
                      <a:pt x="33" y="11"/>
                    </a:lnTo>
                    <a:lnTo>
                      <a:pt x="42" y="6"/>
                    </a:lnTo>
                    <a:lnTo>
                      <a:pt x="53" y="3"/>
                    </a:lnTo>
                    <a:lnTo>
                      <a:pt x="64" y="0"/>
                    </a:lnTo>
                    <a:lnTo>
                      <a:pt x="77" y="0"/>
                    </a:lnTo>
                    <a:lnTo>
                      <a:pt x="86" y="1"/>
                    </a:lnTo>
                    <a:lnTo>
                      <a:pt x="94" y="4"/>
                    </a:lnTo>
                    <a:lnTo>
                      <a:pt x="101" y="7"/>
                    </a:lnTo>
                    <a:lnTo>
                      <a:pt x="106" y="11"/>
                    </a:lnTo>
                    <a:lnTo>
                      <a:pt x="110" y="14"/>
                    </a:lnTo>
                    <a:lnTo>
                      <a:pt x="114" y="19"/>
                    </a:lnTo>
                    <a:lnTo>
                      <a:pt x="116" y="22"/>
                    </a:lnTo>
                    <a:lnTo>
                      <a:pt x="117" y="26"/>
                    </a:lnTo>
                    <a:lnTo>
                      <a:pt x="118" y="22"/>
                    </a:lnTo>
                    <a:lnTo>
                      <a:pt x="121" y="19"/>
                    </a:lnTo>
                    <a:lnTo>
                      <a:pt x="124" y="14"/>
                    </a:lnTo>
                    <a:lnTo>
                      <a:pt x="128" y="11"/>
                    </a:lnTo>
                    <a:lnTo>
                      <a:pt x="133" y="7"/>
                    </a:lnTo>
                    <a:lnTo>
                      <a:pt x="140" y="4"/>
                    </a:lnTo>
                    <a:lnTo>
                      <a:pt x="148" y="1"/>
                    </a:lnTo>
                    <a:lnTo>
                      <a:pt x="158" y="0"/>
                    </a:lnTo>
                    <a:lnTo>
                      <a:pt x="170" y="0"/>
                    </a:lnTo>
                    <a:lnTo>
                      <a:pt x="182" y="3"/>
                    </a:lnTo>
                    <a:lnTo>
                      <a:pt x="192" y="6"/>
                    </a:lnTo>
                    <a:lnTo>
                      <a:pt x="201" y="11"/>
                    </a:lnTo>
                    <a:lnTo>
                      <a:pt x="208" y="18"/>
                    </a:lnTo>
                    <a:lnTo>
                      <a:pt x="215" y="24"/>
                    </a:lnTo>
                    <a:lnTo>
                      <a:pt x="220" y="31"/>
                    </a:lnTo>
                    <a:lnTo>
                      <a:pt x="224" y="39"/>
                    </a:lnTo>
                    <a:lnTo>
                      <a:pt x="231" y="54"/>
                    </a:lnTo>
                    <a:lnTo>
                      <a:pt x="235" y="69"/>
                    </a:lnTo>
                    <a:lnTo>
                      <a:pt x="235" y="86"/>
                    </a:lnTo>
                    <a:lnTo>
                      <a:pt x="231" y="99"/>
                    </a:lnTo>
                    <a:lnTo>
                      <a:pt x="228" y="105"/>
                    </a:lnTo>
                    <a:lnTo>
                      <a:pt x="224" y="111"/>
                    </a:lnTo>
                    <a:lnTo>
                      <a:pt x="220" y="115"/>
                    </a:lnTo>
                    <a:lnTo>
                      <a:pt x="215" y="119"/>
                    </a:lnTo>
                    <a:lnTo>
                      <a:pt x="211" y="121"/>
                    </a:lnTo>
                    <a:lnTo>
                      <a:pt x="206" y="124"/>
                    </a:lnTo>
                    <a:lnTo>
                      <a:pt x="200" y="125"/>
                    </a:lnTo>
                    <a:lnTo>
                      <a:pt x="196" y="126"/>
                    </a:lnTo>
                    <a:lnTo>
                      <a:pt x="189" y="126"/>
                    </a:lnTo>
                    <a:lnTo>
                      <a:pt x="183" y="125"/>
                    </a:lnTo>
                    <a:lnTo>
                      <a:pt x="176" y="121"/>
                    </a:lnTo>
                    <a:lnTo>
                      <a:pt x="170" y="118"/>
                    </a:lnTo>
                    <a:lnTo>
                      <a:pt x="164" y="114"/>
                    </a:lnTo>
                    <a:lnTo>
                      <a:pt x="161" y="111"/>
                    </a:lnTo>
                    <a:lnTo>
                      <a:pt x="158" y="107"/>
                    </a:lnTo>
                    <a:lnTo>
                      <a:pt x="155" y="104"/>
                    </a:lnTo>
                    <a:lnTo>
                      <a:pt x="152" y="94"/>
                    </a:lnTo>
                    <a:lnTo>
                      <a:pt x="151" y="81"/>
                    </a:lnTo>
                    <a:lnTo>
                      <a:pt x="151" y="71"/>
                    </a:lnTo>
                    <a:lnTo>
                      <a:pt x="151" y="66"/>
                    </a:lnTo>
                    <a:lnTo>
                      <a:pt x="152" y="69"/>
                    </a:lnTo>
                    <a:lnTo>
                      <a:pt x="156" y="79"/>
                    </a:lnTo>
                    <a:lnTo>
                      <a:pt x="161" y="88"/>
                    </a:lnTo>
                    <a:lnTo>
                      <a:pt x="166" y="96"/>
                    </a:lnTo>
                    <a:lnTo>
                      <a:pt x="168" y="99"/>
                    </a:lnTo>
                    <a:lnTo>
                      <a:pt x="170" y="102"/>
                    </a:lnTo>
                    <a:lnTo>
                      <a:pt x="173" y="105"/>
                    </a:lnTo>
                    <a:lnTo>
                      <a:pt x="177" y="109"/>
                    </a:lnTo>
                    <a:lnTo>
                      <a:pt x="181" y="112"/>
                    </a:lnTo>
                    <a:lnTo>
                      <a:pt x="186" y="114"/>
                    </a:lnTo>
                    <a:lnTo>
                      <a:pt x="193" y="114"/>
                    </a:lnTo>
                    <a:lnTo>
                      <a:pt x="201" y="114"/>
                    </a:lnTo>
                    <a:lnTo>
                      <a:pt x="213" y="109"/>
                    </a:lnTo>
                    <a:lnTo>
                      <a:pt x="220" y="98"/>
                    </a:lnTo>
                    <a:lnTo>
                      <a:pt x="222" y="86"/>
                    </a:lnTo>
                    <a:lnTo>
                      <a:pt x="221" y="75"/>
                    </a:lnTo>
                    <a:lnTo>
                      <a:pt x="219" y="64"/>
                    </a:lnTo>
                    <a:lnTo>
                      <a:pt x="214" y="52"/>
                    </a:lnTo>
                    <a:lnTo>
                      <a:pt x="209" y="41"/>
                    </a:lnTo>
                    <a:lnTo>
                      <a:pt x="204" y="33"/>
                    </a:lnTo>
                    <a:lnTo>
                      <a:pt x="198" y="28"/>
                    </a:lnTo>
                    <a:lnTo>
                      <a:pt x="192" y="23"/>
                    </a:lnTo>
                    <a:lnTo>
                      <a:pt x="184" y="19"/>
                    </a:lnTo>
                    <a:lnTo>
                      <a:pt x="177" y="15"/>
                    </a:lnTo>
                    <a:lnTo>
                      <a:pt x="169" y="13"/>
                    </a:lnTo>
                    <a:lnTo>
                      <a:pt x="162" y="12"/>
                    </a:lnTo>
                    <a:lnTo>
                      <a:pt x="155" y="12"/>
                    </a:lnTo>
                    <a:lnTo>
                      <a:pt x="149" y="14"/>
                    </a:lnTo>
                    <a:lnTo>
                      <a:pt x="136" y="29"/>
                    </a:lnTo>
                    <a:lnTo>
                      <a:pt x="131" y="48"/>
                    </a:lnTo>
                    <a:lnTo>
                      <a:pt x="131" y="67"/>
                    </a:lnTo>
                    <a:lnTo>
                      <a:pt x="132" y="84"/>
                    </a:lnTo>
                    <a:lnTo>
                      <a:pt x="132" y="106"/>
                    </a:lnTo>
                    <a:lnTo>
                      <a:pt x="132" y="120"/>
                    </a:lnTo>
                    <a:lnTo>
                      <a:pt x="131" y="132"/>
                    </a:lnTo>
                    <a:lnTo>
                      <a:pt x="131" y="145"/>
                    </a:lnTo>
                    <a:lnTo>
                      <a:pt x="130" y="159"/>
                    </a:lnTo>
                    <a:lnTo>
                      <a:pt x="131" y="171"/>
                    </a:lnTo>
                    <a:lnTo>
                      <a:pt x="133" y="181"/>
                    </a:lnTo>
                    <a:lnTo>
                      <a:pt x="140" y="188"/>
                    </a:lnTo>
                    <a:lnTo>
                      <a:pt x="148" y="193"/>
                    </a:lnTo>
                    <a:lnTo>
                      <a:pt x="155" y="196"/>
                    </a:lnTo>
                    <a:lnTo>
                      <a:pt x="162" y="196"/>
                    </a:lnTo>
                    <a:lnTo>
                      <a:pt x="169" y="195"/>
                    </a:lnTo>
                    <a:lnTo>
                      <a:pt x="175" y="192"/>
                    </a:lnTo>
                    <a:lnTo>
                      <a:pt x="179" y="185"/>
                    </a:lnTo>
                    <a:lnTo>
                      <a:pt x="181" y="177"/>
                    </a:lnTo>
                    <a:lnTo>
                      <a:pt x="182" y="166"/>
                    </a:lnTo>
                    <a:lnTo>
                      <a:pt x="178" y="157"/>
                    </a:lnTo>
                    <a:lnTo>
                      <a:pt x="169" y="151"/>
                    </a:lnTo>
                    <a:lnTo>
                      <a:pt x="160" y="148"/>
                    </a:lnTo>
                    <a:lnTo>
                      <a:pt x="156" y="147"/>
                    </a:lnTo>
                    <a:lnTo>
                      <a:pt x="160" y="145"/>
                    </a:lnTo>
                    <a:lnTo>
                      <a:pt x="168" y="143"/>
                    </a:lnTo>
                    <a:lnTo>
                      <a:pt x="177" y="143"/>
                    </a:lnTo>
                    <a:lnTo>
                      <a:pt x="186" y="149"/>
                    </a:lnTo>
                    <a:lnTo>
                      <a:pt x="192" y="156"/>
                    </a:lnTo>
                    <a:lnTo>
                      <a:pt x="197" y="163"/>
                    </a:lnTo>
                    <a:lnTo>
                      <a:pt x="198" y="171"/>
                    </a:lnTo>
                    <a:lnTo>
                      <a:pt x="197" y="181"/>
                    </a:lnTo>
                    <a:lnTo>
                      <a:pt x="191" y="193"/>
                    </a:lnTo>
                    <a:lnTo>
                      <a:pt x="183" y="202"/>
                    </a:lnTo>
                    <a:lnTo>
                      <a:pt x="177" y="207"/>
                    </a:lnTo>
                    <a:lnTo>
                      <a:pt x="175" y="209"/>
                    </a:lnTo>
                    <a:lnTo>
                      <a:pt x="171" y="209"/>
                    </a:lnTo>
                    <a:lnTo>
                      <a:pt x="163" y="210"/>
                    </a:lnTo>
                    <a:lnTo>
                      <a:pt x="152" y="211"/>
                    </a:lnTo>
                    <a:lnTo>
                      <a:pt x="140" y="213"/>
                    </a:lnTo>
                    <a:lnTo>
                      <a:pt x="130" y="215"/>
                    </a:lnTo>
                    <a:lnTo>
                      <a:pt x="123" y="216"/>
                    </a:lnTo>
                    <a:lnTo>
                      <a:pt x="122" y="217"/>
                    </a:lnTo>
                    <a:lnTo>
                      <a:pt x="130" y="218"/>
                    </a:lnTo>
                    <a:lnTo>
                      <a:pt x="65" y="2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59" name="Freeform 29">
                <a:extLst>
                  <a:ext uri="{FF2B5EF4-FFF2-40B4-BE49-F238E27FC236}">
                    <a16:creationId xmlns:a16="http://schemas.microsoft.com/office/drawing/2014/main" id="{8C9352F3-2EEF-4489-B973-C0C777BD5F95}"/>
                  </a:ext>
                </a:extLst>
              </p:cNvPr>
              <p:cNvSpPr>
                <a:spLocks/>
              </p:cNvSpPr>
              <p:nvPr/>
            </p:nvSpPr>
            <p:spPr bwMode="auto">
              <a:xfrm>
                <a:off x="931" y="1427"/>
                <a:ext cx="141" cy="589"/>
              </a:xfrm>
              <a:custGeom>
                <a:avLst/>
                <a:gdLst>
                  <a:gd name="T0" fmla="*/ 0 w 283"/>
                  <a:gd name="T1" fmla="*/ 1 h 1178"/>
                  <a:gd name="T2" fmla="*/ 0 w 283"/>
                  <a:gd name="T3" fmla="*/ 1 h 1178"/>
                  <a:gd name="T4" fmla="*/ 0 w 283"/>
                  <a:gd name="T5" fmla="*/ 1 h 1178"/>
                  <a:gd name="T6" fmla="*/ 0 w 283"/>
                  <a:gd name="T7" fmla="*/ 1 h 1178"/>
                  <a:gd name="T8" fmla="*/ 0 w 283"/>
                  <a:gd name="T9" fmla="*/ 1 h 1178"/>
                  <a:gd name="T10" fmla="*/ 0 w 283"/>
                  <a:gd name="T11" fmla="*/ 1 h 1178"/>
                  <a:gd name="T12" fmla="*/ 0 w 283"/>
                  <a:gd name="T13" fmla="*/ 1 h 1178"/>
                  <a:gd name="T14" fmla="*/ 0 w 283"/>
                  <a:gd name="T15" fmla="*/ 1 h 1178"/>
                  <a:gd name="T16" fmla="*/ 0 w 283"/>
                  <a:gd name="T17" fmla="*/ 1 h 1178"/>
                  <a:gd name="T18" fmla="*/ 0 w 283"/>
                  <a:gd name="T19" fmla="*/ 1 h 1178"/>
                  <a:gd name="T20" fmla="*/ 0 w 283"/>
                  <a:gd name="T21" fmla="*/ 1 h 1178"/>
                  <a:gd name="T22" fmla="*/ 0 w 283"/>
                  <a:gd name="T23" fmla="*/ 1 h 1178"/>
                  <a:gd name="T24" fmla="*/ 0 w 283"/>
                  <a:gd name="T25" fmla="*/ 1 h 1178"/>
                  <a:gd name="T26" fmla="*/ 0 w 283"/>
                  <a:gd name="T27" fmla="*/ 1 h 1178"/>
                  <a:gd name="T28" fmla="*/ 0 w 283"/>
                  <a:gd name="T29" fmla="*/ 1 h 1178"/>
                  <a:gd name="T30" fmla="*/ 0 w 283"/>
                  <a:gd name="T31" fmla="*/ 1 h 1178"/>
                  <a:gd name="T32" fmla="*/ 0 w 283"/>
                  <a:gd name="T33" fmla="*/ 1 h 1178"/>
                  <a:gd name="T34" fmla="*/ 0 w 283"/>
                  <a:gd name="T35" fmla="*/ 1 h 1178"/>
                  <a:gd name="T36" fmla="*/ 0 w 283"/>
                  <a:gd name="T37" fmla="*/ 1 h 1178"/>
                  <a:gd name="T38" fmla="*/ 0 w 283"/>
                  <a:gd name="T39" fmla="*/ 1 h 1178"/>
                  <a:gd name="T40" fmla="*/ 0 w 283"/>
                  <a:gd name="T41" fmla="*/ 1 h 1178"/>
                  <a:gd name="T42" fmla="*/ 0 w 283"/>
                  <a:gd name="T43" fmla="*/ 1 h 1178"/>
                  <a:gd name="T44" fmla="*/ 0 w 283"/>
                  <a:gd name="T45" fmla="*/ 1 h 1178"/>
                  <a:gd name="T46" fmla="*/ 0 w 283"/>
                  <a:gd name="T47" fmla="*/ 1 h 1178"/>
                  <a:gd name="T48" fmla="*/ 0 w 283"/>
                  <a:gd name="T49" fmla="*/ 1 h 1178"/>
                  <a:gd name="T50" fmla="*/ 0 w 283"/>
                  <a:gd name="T51" fmla="*/ 1 h 1178"/>
                  <a:gd name="T52" fmla="*/ 0 w 283"/>
                  <a:gd name="T53" fmla="*/ 1 h 1178"/>
                  <a:gd name="T54" fmla="*/ 0 w 283"/>
                  <a:gd name="T55" fmla="*/ 1 h 1178"/>
                  <a:gd name="T56" fmla="*/ 0 w 283"/>
                  <a:gd name="T57" fmla="*/ 1 h 1178"/>
                  <a:gd name="T58" fmla="*/ 0 w 283"/>
                  <a:gd name="T59" fmla="*/ 1 h 1178"/>
                  <a:gd name="T60" fmla="*/ 0 w 283"/>
                  <a:gd name="T61" fmla="*/ 1 h 1178"/>
                  <a:gd name="T62" fmla="*/ 0 w 283"/>
                  <a:gd name="T63" fmla="*/ 1 h 1178"/>
                  <a:gd name="T64" fmla="*/ 0 w 283"/>
                  <a:gd name="T65" fmla="*/ 1 h 11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3"/>
                  <a:gd name="T100" fmla="*/ 0 h 1178"/>
                  <a:gd name="T101" fmla="*/ 283 w 283"/>
                  <a:gd name="T102" fmla="*/ 1178 h 11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3" h="1178">
                    <a:moveTo>
                      <a:pt x="283" y="1178"/>
                    </a:moveTo>
                    <a:lnTo>
                      <a:pt x="254" y="1174"/>
                    </a:lnTo>
                    <a:lnTo>
                      <a:pt x="225" y="1164"/>
                    </a:lnTo>
                    <a:lnTo>
                      <a:pt x="197" y="1147"/>
                    </a:lnTo>
                    <a:lnTo>
                      <a:pt x="172" y="1125"/>
                    </a:lnTo>
                    <a:lnTo>
                      <a:pt x="147" y="1096"/>
                    </a:lnTo>
                    <a:lnTo>
                      <a:pt x="123" y="1061"/>
                    </a:lnTo>
                    <a:lnTo>
                      <a:pt x="99" y="1023"/>
                    </a:lnTo>
                    <a:lnTo>
                      <a:pt x="80" y="980"/>
                    </a:lnTo>
                    <a:lnTo>
                      <a:pt x="60" y="931"/>
                    </a:lnTo>
                    <a:lnTo>
                      <a:pt x="44" y="879"/>
                    </a:lnTo>
                    <a:lnTo>
                      <a:pt x="30" y="824"/>
                    </a:lnTo>
                    <a:lnTo>
                      <a:pt x="19" y="765"/>
                    </a:lnTo>
                    <a:lnTo>
                      <a:pt x="10" y="704"/>
                    </a:lnTo>
                    <a:lnTo>
                      <a:pt x="3" y="640"/>
                    </a:lnTo>
                    <a:lnTo>
                      <a:pt x="0" y="574"/>
                    </a:lnTo>
                    <a:lnTo>
                      <a:pt x="0" y="506"/>
                    </a:lnTo>
                    <a:lnTo>
                      <a:pt x="4" y="439"/>
                    </a:lnTo>
                    <a:lnTo>
                      <a:pt x="10" y="378"/>
                    </a:lnTo>
                    <a:lnTo>
                      <a:pt x="18" y="322"/>
                    </a:lnTo>
                    <a:lnTo>
                      <a:pt x="27" y="271"/>
                    </a:lnTo>
                    <a:lnTo>
                      <a:pt x="40" y="225"/>
                    </a:lnTo>
                    <a:lnTo>
                      <a:pt x="53" y="182"/>
                    </a:lnTo>
                    <a:lnTo>
                      <a:pt x="70" y="146"/>
                    </a:lnTo>
                    <a:lnTo>
                      <a:pt x="87" y="113"/>
                    </a:lnTo>
                    <a:lnTo>
                      <a:pt x="105" y="86"/>
                    </a:lnTo>
                    <a:lnTo>
                      <a:pt x="126" y="61"/>
                    </a:lnTo>
                    <a:lnTo>
                      <a:pt x="148" y="42"/>
                    </a:lnTo>
                    <a:lnTo>
                      <a:pt x="170" y="26"/>
                    </a:lnTo>
                    <a:lnTo>
                      <a:pt x="194" y="14"/>
                    </a:lnTo>
                    <a:lnTo>
                      <a:pt x="218" y="6"/>
                    </a:lnTo>
                    <a:lnTo>
                      <a:pt x="244" y="2"/>
                    </a:lnTo>
                    <a:lnTo>
                      <a:pt x="269" y="0"/>
                    </a:lnTo>
                    <a:lnTo>
                      <a:pt x="269" y="53"/>
                    </a:lnTo>
                    <a:lnTo>
                      <a:pt x="246" y="55"/>
                    </a:lnTo>
                    <a:lnTo>
                      <a:pt x="223" y="59"/>
                    </a:lnTo>
                    <a:lnTo>
                      <a:pt x="201" y="67"/>
                    </a:lnTo>
                    <a:lnTo>
                      <a:pt x="180" y="78"/>
                    </a:lnTo>
                    <a:lnTo>
                      <a:pt x="161" y="94"/>
                    </a:lnTo>
                    <a:lnTo>
                      <a:pt x="141" y="112"/>
                    </a:lnTo>
                    <a:lnTo>
                      <a:pt x="123" y="134"/>
                    </a:lnTo>
                    <a:lnTo>
                      <a:pt x="106" y="161"/>
                    </a:lnTo>
                    <a:lnTo>
                      <a:pt x="90" y="192"/>
                    </a:lnTo>
                    <a:lnTo>
                      <a:pt x="76" y="225"/>
                    </a:lnTo>
                    <a:lnTo>
                      <a:pt x="64" y="264"/>
                    </a:lnTo>
                    <a:lnTo>
                      <a:pt x="53" y="306"/>
                    </a:lnTo>
                    <a:lnTo>
                      <a:pt x="44" y="353"/>
                    </a:lnTo>
                    <a:lnTo>
                      <a:pt x="37" y="404"/>
                    </a:lnTo>
                    <a:lnTo>
                      <a:pt x="31" y="459"/>
                    </a:lnTo>
                    <a:lnTo>
                      <a:pt x="29" y="519"/>
                    </a:lnTo>
                    <a:lnTo>
                      <a:pt x="29" y="580"/>
                    </a:lnTo>
                    <a:lnTo>
                      <a:pt x="33" y="640"/>
                    </a:lnTo>
                    <a:lnTo>
                      <a:pt x="38" y="697"/>
                    </a:lnTo>
                    <a:lnTo>
                      <a:pt x="46" y="754"/>
                    </a:lnTo>
                    <a:lnTo>
                      <a:pt x="58" y="807"/>
                    </a:lnTo>
                    <a:lnTo>
                      <a:pt x="71" y="857"/>
                    </a:lnTo>
                    <a:lnTo>
                      <a:pt x="87" y="905"/>
                    </a:lnTo>
                    <a:lnTo>
                      <a:pt x="104" y="947"/>
                    </a:lnTo>
                    <a:lnTo>
                      <a:pt x="123" y="988"/>
                    </a:lnTo>
                    <a:lnTo>
                      <a:pt x="142" y="1023"/>
                    </a:lnTo>
                    <a:lnTo>
                      <a:pt x="163" y="1054"/>
                    </a:lnTo>
                    <a:lnTo>
                      <a:pt x="186" y="1081"/>
                    </a:lnTo>
                    <a:lnTo>
                      <a:pt x="208" y="1102"/>
                    </a:lnTo>
                    <a:lnTo>
                      <a:pt x="231" y="1118"/>
                    </a:lnTo>
                    <a:lnTo>
                      <a:pt x="255" y="1128"/>
                    </a:lnTo>
                    <a:lnTo>
                      <a:pt x="278" y="1132"/>
                    </a:lnTo>
                    <a:lnTo>
                      <a:pt x="283" y="11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60" name="Freeform 30">
                <a:extLst>
                  <a:ext uri="{FF2B5EF4-FFF2-40B4-BE49-F238E27FC236}">
                    <a16:creationId xmlns:a16="http://schemas.microsoft.com/office/drawing/2014/main" id="{B7E77332-BA0E-4747-B181-7C7EFC4F233E}"/>
                  </a:ext>
                </a:extLst>
              </p:cNvPr>
              <p:cNvSpPr>
                <a:spLocks/>
              </p:cNvSpPr>
              <p:nvPr/>
            </p:nvSpPr>
            <p:spPr bwMode="auto">
              <a:xfrm>
                <a:off x="1065" y="1427"/>
                <a:ext cx="135" cy="589"/>
              </a:xfrm>
              <a:custGeom>
                <a:avLst/>
                <a:gdLst>
                  <a:gd name="T0" fmla="*/ 1 w 269"/>
                  <a:gd name="T1" fmla="*/ 1 h 1178"/>
                  <a:gd name="T2" fmla="*/ 1 w 269"/>
                  <a:gd name="T3" fmla="*/ 1 h 1178"/>
                  <a:gd name="T4" fmla="*/ 1 w 269"/>
                  <a:gd name="T5" fmla="*/ 1 h 1178"/>
                  <a:gd name="T6" fmla="*/ 1 w 269"/>
                  <a:gd name="T7" fmla="*/ 1 h 1178"/>
                  <a:gd name="T8" fmla="*/ 1 w 269"/>
                  <a:gd name="T9" fmla="*/ 1 h 1178"/>
                  <a:gd name="T10" fmla="*/ 1 w 269"/>
                  <a:gd name="T11" fmla="*/ 1 h 1178"/>
                  <a:gd name="T12" fmla="*/ 1 w 269"/>
                  <a:gd name="T13" fmla="*/ 1 h 1178"/>
                  <a:gd name="T14" fmla="*/ 1 w 269"/>
                  <a:gd name="T15" fmla="*/ 1 h 1178"/>
                  <a:gd name="T16" fmla="*/ 1 w 269"/>
                  <a:gd name="T17" fmla="*/ 1 h 1178"/>
                  <a:gd name="T18" fmla="*/ 1 w 269"/>
                  <a:gd name="T19" fmla="*/ 1 h 1178"/>
                  <a:gd name="T20" fmla="*/ 1 w 269"/>
                  <a:gd name="T21" fmla="*/ 1 h 1178"/>
                  <a:gd name="T22" fmla="*/ 1 w 269"/>
                  <a:gd name="T23" fmla="*/ 1 h 1178"/>
                  <a:gd name="T24" fmla="*/ 1 w 269"/>
                  <a:gd name="T25" fmla="*/ 1 h 1178"/>
                  <a:gd name="T26" fmla="*/ 1 w 269"/>
                  <a:gd name="T27" fmla="*/ 1 h 1178"/>
                  <a:gd name="T28" fmla="*/ 1 w 269"/>
                  <a:gd name="T29" fmla="*/ 1 h 1178"/>
                  <a:gd name="T30" fmla="*/ 1 w 269"/>
                  <a:gd name="T31" fmla="*/ 1 h 1178"/>
                  <a:gd name="T32" fmla="*/ 0 w 269"/>
                  <a:gd name="T33" fmla="*/ 0 h 1178"/>
                  <a:gd name="T34" fmla="*/ 1 w 269"/>
                  <a:gd name="T35" fmla="*/ 1 h 1178"/>
                  <a:gd name="T36" fmla="*/ 1 w 269"/>
                  <a:gd name="T37" fmla="*/ 1 h 1178"/>
                  <a:gd name="T38" fmla="*/ 1 w 269"/>
                  <a:gd name="T39" fmla="*/ 1 h 1178"/>
                  <a:gd name="T40" fmla="*/ 1 w 269"/>
                  <a:gd name="T41" fmla="*/ 1 h 1178"/>
                  <a:gd name="T42" fmla="*/ 1 w 269"/>
                  <a:gd name="T43" fmla="*/ 1 h 1178"/>
                  <a:gd name="T44" fmla="*/ 1 w 269"/>
                  <a:gd name="T45" fmla="*/ 1 h 1178"/>
                  <a:gd name="T46" fmla="*/ 1 w 269"/>
                  <a:gd name="T47" fmla="*/ 1 h 1178"/>
                  <a:gd name="T48" fmla="*/ 1 w 269"/>
                  <a:gd name="T49" fmla="*/ 1 h 1178"/>
                  <a:gd name="T50" fmla="*/ 1 w 269"/>
                  <a:gd name="T51" fmla="*/ 1 h 1178"/>
                  <a:gd name="T52" fmla="*/ 1 w 269"/>
                  <a:gd name="T53" fmla="*/ 1 h 1178"/>
                  <a:gd name="T54" fmla="*/ 1 w 269"/>
                  <a:gd name="T55" fmla="*/ 1 h 1178"/>
                  <a:gd name="T56" fmla="*/ 1 w 269"/>
                  <a:gd name="T57" fmla="*/ 1 h 1178"/>
                  <a:gd name="T58" fmla="*/ 1 w 269"/>
                  <a:gd name="T59" fmla="*/ 1 h 1178"/>
                  <a:gd name="T60" fmla="*/ 1 w 269"/>
                  <a:gd name="T61" fmla="*/ 1 h 1178"/>
                  <a:gd name="T62" fmla="*/ 1 w 269"/>
                  <a:gd name="T63" fmla="*/ 1 h 1178"/>
                  <a:gd name="T64" fmla="*/ 1 w 269"/>
                  <a:gd name="T65" fmla="*/ 1 h 11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9"/>
                  <a:gd name="T100" fmla="*/ 0 h 1178"/>
                  <a:gd name="T101" fmla="*/ 269 w 269"/>
                  <a:gd name="T102" fmla="*/ 1178 h 11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9" h="1178">
                    <a:moveTo>
                      <a:pt x="10" y="1132"/>
                    </a:moveTo>
                    <a:lnTo>
                      <a:pt x="33" y="1129"/>
                    </a:lnTo>
                    <a:lnTo>
                      <a:pt x="55" y="1120"/>
                    </a:lnTo>
                    <a:lnTo>
                      <a:pt x="77" y="1106"/>
                    </a:lnTo>
                    <a:lnTo>
                      <a:pt x="98" y="1087"/>
                    </a:lnTo>
                    <a:lnTo>
                      <a:pt x="117" y="1061"/>
                    </a:lnTo>
                    <a:lnTo>
                      <a:pt x="137" y="1031"/>
                    </a:lnTo>
                    <a:lnTo>
                      <a:pt x="154" y="998"/>
                    </a:lnTo>
                    <a:lnTo>
                      <a:pt x="170" y="959"/>
                    </a:lnTo>
                    <a:lnTo>
                      <a:pt x="185" y="916"/>
                    </a:lnTo>
                    <a:lnTo>
                      <a:pt x="199" y="870"/>
                    </a:lnTo>
                    <a:lnTo>
                      <a:pt x="211" y="822"/>
                    </a:lnTo>
                    <a:lnTo>
                      <a:pt x="221" y="769"/>
                    </a:lnTo>
                    <a:lnTo>
                      <a:pt x="230" y="715"/>
                    </a:lnTo>
                    <a:lnTo>
                      <a:pt x="236" y="657"/>
                    </a:lnTo>
                    <a:lnTo>
                      <a:pt x="242" y="597"/>
                    </a:lnTo>
                    <a:lnTo>
                      <a:pt x="244" y="536"/>
                    </a:lnTo>
                    <a:lnTo>
                      <a:pt x="244" y="476"/>
                    </a:lnTo>
                    <a:lnTo>
                      <a:pt x="242" y="420"/>
                    </a:lnTo>
                    <a:lnTo>
                      <a:pt x="236" y="369"/>
                    </a:lnTo>
                    <a:lnTo>
                      <a:pt x="228" y="321"/>
                    </a:lnTo>
                    <a:lnTo>
                      <a:pt x="216" y="278"/>
                    </a:lnTo>
                    <a:lnTo>
                      <a:pt x="204" y="239"/>
                    </a:lnTo>
                    <a:lnTo>
                      <a:pt x="189" y="203"/>
                    </a:lnTo>
                    <a:lnTo>
                      <a:pt x="173" y="172"/>
                    </a:lnTo>
                    <a:lnTo>
                      <a:pt x="154" y="144"/>
                    </a:lnTo>
                    <a:lnTo>
                      <a:pt x="135" y="120"/>
                    </a:lnTo>
                    <a:lnTo>
                      <a:pt x="114" y="101"/>
                    </a:lnTo>
                    <a:lnTo>
                      <a:pt x="93" y="83"/>
                    </a:lnTo>
                    <a:lnTo>
                      <a:pt x="70" y="71"/>
                    </a:lnTo>
                    <a:lnTo>
                      <a:pt x="47" y="61"/>
                    </a:lnTo>
                    <a:lnTo>
                      <a:pt x="24" y="56"/>
                    </a:lnTo>
                    <a:lnTo>
                      <a:pt x="1" y="53"/>
                    </a:lnTo>
                    <a:lnTo>
                      <a:pt x="0" y="0"/>
                    </a:lnTo>
                    <a:lnTo>
                      <a:pt x="26" y="3"/>
                    </a:lnTo>
                    <a:lnTo>
                      <a:pt x="52" y="10"/>
                    </a:lnTo>
                    <a:lnTo>
                      <a:pt x="77" y="19"/>
                    </a:lnTo>
                    <a:lnTo>
                      <a:pt x="102" y="33"/>
                    </a:lnTo>
                    <a:lnTo>
                      <a:pt x="127" y="51"/>
                    </a:lnTo>
                    <a:lnTo>
                      <a:pt x="148" y="73"/>
                    </a:lnTo>
                    <a:lnTo>
                      <a:pt x="170" y="98"/>
                    </a:lnTo>
                    <a:lnTo>
                      <a:pt x="190" y="128"/>
                    </a:lnTo>
                    <a:lnTo>
                      <a:pt x="208" y="163"/>
                    </a:lnTo>
                    <a:lnTo>
                      <a:pt x="224" y="201"/>
                    </a:lnTo>
                    <a:lnTo>
                      <a:pt x="239" y="243"/>
                    </a:lnTo>
                    <a:lnTo>
                      <a:pt x="251" y="291"/>
                    </a:lnTo>
                    <a:lnTo>
                      <a:pt x="260" y="343"/>
                    </a:lnTo>
                    <a:lnTo>
                      <a:pt x="266" y="398"/>
                    </a:lnTo>
                    <a:lnTo>
                      <a:pt x="269" y="459"/>
                    </a:lnTo>
                    <a:lnTo>
                      <a:pt x="269" y="523"/>
                    </a:lnTo>
                    <a:lnTo>
                      <a:pt x="266" y="591"/>
                    </a:lnTo>
                    <a:lnTo>
                      <a:pt x="261" y="657"/>
                    </a:lnTo>
                    <a:lnTo>
                      <a:pt x="254" y="720"/>
                    </a:lnTo>
                    <a:lnTo>
                      <a:pt x="245" y="781"/>
                    </a:lnTo>
                    <a:lnTo>
                      <a:pt x="234" y="840"/>
                    </a:lnTo>
                    <a:lnTo>
                      <a:pt x="221" y="894"/>
                    </a:lnTo>
                    <a:lnTo>
                      <a:pt x="206" y="945"/>
                    </a:lnTo>
                    <a:lnTo>
                      <a:pt x="190" y="991"/>
                    </a:lnTo>
                    <a:lnTo>
                      <a:pt x="173" y="1034"/>
                    </a:lnTo>
                    <a:lnTo>
                      <a:pt x="153" y="1071"/>
                    </a:lnTo>
                    <a:lnTo>
                      <a:pt x="133" y="1104"/>
                    </a:lnTo>
                    <a:lnTo>
                      <a:pt x="112" y="1130"/>
                    </a:lnTo>
                    <a:lnTo>
                      <a:pt x="88" y="1152"/>
                    </a:lnTo>
                    <a:lnTo>
                      <a:pt x="65" y="1167"/>
                    </a:lnTo>
                    <a:lnTo>
                      <a:pt x="40" y="1175"/>
                    </a:lnTo>
                    <a:lnTo>
                      <a:pt x="15" y="1178"/>
                    </a:lnTo>
                    <a:lnTo>
                      <a:pt x="10" y="1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052" name="Group 31">
              <a:extLst>
                <a:ext uri="{FF2B5EF4-FFF2-40B4-BE49-F238E27FC236}">
                  <a16:creationId xmlns:a16="http://schemas.microsoft.com/office/drawing/2014/main" id="{E542DD0F-A8C8-4414-BB95-262D71C86472}"/>
                </a:ext>
              </a:extLst>
            </p:cNvPr>
            <p:cNvGrpSpPr>
              <a:grpSpLocks/>
            </p:cNvGrpSpPr>
            <p:nvPr/>
          </p:nvGrpSpPr>
          <p:grpSpPr bwMode="auto">
            <a:xfrm>
              <a:off x="1920" y="1597"/>
              <a:ext cx="481" cy="593"/>
              <a:chOff x="417" y="1744"/>
              <a:chExt cx="481" cy="593"/>
            </a:xfrm>
          </p:grpSpPr>
          <p:sp>
            <p:nvSpPr>
              <p:cNvPr id="1125" name="Freeform 32">
                <a:extLst>
                  <a:ext uri="{FF2B5EF4-FFF2-40B4-BE49-F238E27FC236}">
                    <a16:creationId xmlns:a16="http://schemas.microsoft.com/office/drawing/2014/main" id="{CEA0CBED-4A98-49FF-972E-24B5530B75D3}"/>
                  </a:ext>
                </a:extLst>
              </p:cNvPr>
              <p:cNvSpPr>
                <a:spLocks/>
              </p:cNvSpPr>
              <p:nvPr/>
            </p:nvSpPr>
            <p:spPr bwMode="auto">
              <a:xfrm>
                <a:off x="417" y="1744"/>
                <a:ext cx="481" cy="593"/>
              </a:xfrm>
              <a:custGeom>
                <a:avLst/>
                <a:gdLst>
                  <a:gd name="T0" fmla="*/ 1 w 961"/>
                  <a:gd name="T1" fmla="*/ 0 h 1187"/>
                  <a:gd name="T2" fmla="*/ 1 w 961"/>
                  <a:gd name="T3" fmla="*/ 0 h 1187"/>
                  <a:gd name="T4" fmla="*/ 1 w 961"/>
                  <a:gd name="T5" fmla="*/ 0 h 1187"/>
                  <a:gd name="T6" fmla="*/ 1 w 961"/>
                  <a:gd name="T7" fmla="*/ 0 h 1187"/>
                  <a:gd name="T8" fmla="*/ 1 w 961"/>
                  <a:gd name="T9" fmla="*/ 0 h 1187"/>
                  <a:gd name="T10" fmla="*/ 1 w 961"/>
                  <a:gd name="T11" fmla="*/ 0 h 1187"/>
                  <a:gd name="T12" fmla="*/ 1 w 961"/>
                  <a:gd name="T13" fmla="*/ 0 h 1187"/>
                  <a:gd name="T14" fmla="*/ 1 w 961"/>
                  <a:gd name="T15" fmla="*/ 0 h 1187"/>
                  <a:gd name="T16" fmla="*/ 1 w 961"/>
                  <a:gd name="T17" fmla="*/ 0 h 1187"/>
                  <a:gd name="T18" fmla="*/ 1 w 961"/>
                  <a:gd name="T19" fmla="*/ 0 h 1187"/>
                  <a:gd name="T20" fmla="*/ 1 w 961"/>
                  <a:gd name="T21" fmla="*/ 0 h 1187"/>
                  <a:gd name="T22" fmla="*/ 1 w 961"/>
                  <a:gd name="T23" fmla="*/ 0 h 1187"/>
                  <a:gd name="T24" fmla="*/ 1 w 961"/>
                  <a:gd name="T25" fmla="*/ 0 h 1187"/>
                  <a:gd name="T26" fmla="*/ 1 w 961"/>
                  <a:gd name="T27" fmla="*/ 0 h 1187"/>
                  <a:gd name="T28" fmla="*/ 1 w 961"/>
                  <a:gd name="T29" fmla="*/ 0 h 1187"/>
                  <a:gd name="T30" fmla="*/ 1 w 961"/>
                  <a:gd name="T31" fmla="*/ 0 h 1187"/>
                  <a:gd name="T32" fmla="*/ 1 w 961"/>
                  <a:gd name="T33" fmla="*/ 0 h 1187"/>
                  <a:gd name="T34" fmla="*/ 1 w 961"/>
                  <a:gd name="T35" fmla="*/ 0 h 1187"/>
                  <a:gd name="T36" fmla="*/ 1 w 961"/>
                  <a:gd name="T37" fmla="*/ 0 h 1187"/>
                  <a:gd name="T38" fmla="*/ 1 w 961"/>
                  <a:gd name="T39" fmla="*/ 0 h 1187"/>
                  <a:gd name="T40" fmla="*/ 1 w 961"/>
                  <a:gd name="T41" fmla="*/ 0 h 1187"/>
                  <a:gd name="T42" fmla="*/ 1 w 961"/>
                  <a:gd name="T43" fmla="*/ 0 h 1187"/>
                  <a:gd name="T44" fmla="*/ 1 w 961"/>
                  <a:gd name="T45" fmla="*/ 0 h 1187"/>
                  <a:gd name="T46" fmla="*/ 1 w 961"/>
                  <a:gd name="T47" fmla="*/ 0 h 1187"/>
                  <a:gd name="T48" fmla="*/ 1 w 961"/>
                  <a:gd name="T49" fmla="*/ 0 h 1187"/>
                  <a:gd name="T50" fmla="*/ 1 w 961"/>
                  <a:gd name="T51" fmla="*/ 0 h 1187"/>
                  <a:gd name="T52" fmla="*/ 1 w 961"/>
                  <a:gd name="T53" fmla="*/ 0 h 1187"/>
                  <a:gd name="T54" fmla="*/ 1 w 961"/>
                  <a:gd name="T55" fmla="*/ 0 h 1187"/>
                  <a:gd name="T56" fmla="*/ 1 w 961"/>
                  <a:gd name="T57" fmla="*/ 0 h 1187"/>
                  <a:gd name="T58" fmla="*/ 1 w 961"/>
                  <a:gd name="T59" fmla="*/ 0 h 1187"/>
                  <a:gd name="T60" fmla="*/ 1 w 961"/>
                  <a:gd name="T61" fmla="*/ 0 h 1187"/>
                  <a:gd name="T62" fmla="*/ 1 w 961"/>
                  <a:gd name="T63" fmla="*/ 0 h 1187"/>
                  <a:gd name="T64" fmla="*/ 1 w 961"/>
                  <a:gd name="T65" fmla="*/ 0 h 1187"/>
                  <a:gd name="T66" fmla="*/ 1 w 961"/>
                  <a:gd name="T67" fmla="*/ 0 h 1187"/>
                  <a:gd name="T68" fmla="*/ 1 w 961"/>
                  <a:gd name="T69" fmla="*/ 0 h 1187"/>
                  <a:gd name="T70" fmla="*/ 1 w 961"/>
                  <a:gd name="T71" fmla="*/ 0 h 1187"/>
                  <a:gd name="T72" fmla="*/ 1 w 961"/>
                  <a:gd name="T73" fmla="*/ 0 h 1187"/>
                  <a:gd name="T74" fmla="*/ 1 w 961"/>
                  <a:gd name="T75" fmla="*/ 0 h 1187"/>
                  <a:gd name="T76" fmla="*/ 1 w 961"/>
                  <a:gd name="T77" fmla="*/ 0 h 1187"/>
                  <a:gd name="T78" fmla="*/ 1 w 961"/>
                  <a:gd name="T79" fmla="*/ 0 h 1187"/>
                  <a:gd name="T80" fmla="*/ 1 w 961"/>
                  <a:gd name="T81" fmla="*/ 0 h 1187"/>
                  <a:gd name="T82" fmla="*/ 1 w 961"/>
                  <a:gd name="T83" fmla="*/ 0 h 1187"/>
                  <a:gd name="T84" fmla="*/ 1 w 961"/>
                  <a:gd name="T85" fmla="*/ 0 h 1187"/>
                  <a:gd name="T86" fmla="*/ 1 w 961"/>
                  <a:gd name="T87" fmla="*/ 0 h 1187"/>
                  <a:gd name="T88" fmla="*/ 1 w 961"/>
                  <a:gd name="T89" fmla="*/ 0 h 1187"/>
                  <a:gd name="T90" fmla="*/ 1 w 961"/>
                  <a:gd name="T91" fmla="*/ 0 h 1187"/>
                  <a:gd name="T92" fmla="*/ 1 w 961"/>
                  <a:gd name="T93" fmla="*/ 0 h 1187"/>
                  <a:gd name="T94" fmla="*/ 1 w 961"/>
                  <a:gd name="T95" fmla="*/ 0 h 1187"/>
                  <a:gd name="T96" fmla="*/ 1 w 961"/>
                  <a:gd name="T97" fmla="*/ 0 h 1187"/>
                  <a:gd name="T98" fmla="*/ 1 w 961"/>
                  <a:gd name="T99" fmla="*/ 0 h 1187"/>
                  <a:gd name="T100" fmla="*/ 1 w 961"/>
                  <a:gd name="T101" fmla="*/ 0 h 1187"/>
                  <a:gd name="T102" fmla="*/ 1 w 961"/>
                  <a:gd name="T103" fmla="*/ 0 h 1187"/>
                  <a:gd name="T104" fmla="*/ 1 w 961"/>
                  <a:gd name="T105" fmla="*/ 0 h 11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61"/>
                  <a:gd name="T160" fmla="*/ 0 h 1187"/>
                  <a:gd name="T161" fmla="*/ 961 w 961"/>
                  <a:gd name="T162" fmla="*/ 1187 h 11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61" h="1187">
                    <a:moveTo>
                      <a:pt x="220" y="635"/>
                    </a:moveTo>
                    <a:lnTo>
                      <a:pt x="214" y="630"/>
                    </a:lnTo>
                    <a:lnTo>
                      <a:pt x="205" y="623"/>
                    </a:lnTo>
                    <a:lnTo>
                      <a:pt x="195" y="616"/>
                    </a:lnTo>
                    <a:lnTo>
                      <a:pt x="182" y="609"/>
                    </a:lnTo>
                    <a:lnTo>
                      <a:pt x="169" y="603"/>
                    </a:lnTo>
                    <a:lnTo>
                      <a:pt x="158" y="596"/>
                    </a:lnTo>
                    <a:lnTo>
                      <a:pt x="147" y="591"/>
                    </a:lnTo>
                    <a:lnTo>
                      <a:pt x="140" y="589"/>
                    </a:lnTo>
                    <a:lnTo>
                      <a:pt x="125" y="584"/>
                    </a:lnTo>
                    <a:lnTo>
                      <a:pt x="110" y="576"/>
                    </a:lnTo>
                    <a:lnTo>
                      <a:pt x="97" y="565"/>
                    </a:lnTo>
                    <a:lnTo>
                      <a:pt x="83" y="548"/>
                    </a:lnTo>
                    <a:lnTo>
                      <a:pt x="72" y="528"/>
                    </a:lnTo>
                    <a:lnTo>
                      <a:pt x="66" y="501"/>
                    </a:lnTo>
                    <a:lnTo>
                      <a:pt x="63" y="469"/>
                    </a:lnTo>
                    <a:lnTo>
                      <a:pt x="66" y="431"/>
                    </a:lnTo>
                    <a:lnTo>
                      <a:pt x="70" y="404"/>
                    </a:lnTo>
                    <a:lnTo>
                      <a:pt x="71" y="359"/>
                    </a:lnTo>
                    <a:lnTo>
                      <a:pt x="70" y="312"/>
                    </a:lnTo>
                    <a:lnTo>
                      <a:pt x="67" y="279"/>
                    </a:lnTo>
                    <a:lnTo>
                      <a:pt x="61" y="262"/>
                    </a:lnTo>
                    <a:lnTo>
                      <a:pt x="56" y="253"/>
                    </a:lnTo>
                    <a:lnTo>
                      <a:pt x="52" y="250"/>
                    </a:lnTo>
                    <a:lnTo>
                      <a:pt x="51" y="249"/>
                    </a:lnTo>
                    <a:lnTo>
                      <a:pt x="42" y="257"/>
                    </a:lnTo>
                    <a:lnTo>
                      <a:pt x="40" y="256"/>
                    </a:lnTo>
                    <a:lnTo>
                      <a:pt x="36" y="255"/>
                    </a:lnTo>
                    <a:lnTo>
                      <a:pt x="28" y="251"/>
                    </a:lnTo>
                    <a:lnTo>
                      <a:pt x="19" y="245"/>
                    </a:lnTo>
                    <a:lnTo>
                      <a:pt x="11" y="237"/>
                    </a:lnTo>
                    <a:lnTo>
                      <a:pt x="4" y="228"/>
                    </a:lnTo>
                    <a:lnTo>
                      <a:pt x="0" y="217"/>
                    </a:lnTo>
                    <a:lnTo>
                      <a:pt x="0" y="202"/>
                    </a:lnTo>
                    <a:lnTo>
                      <a:pt x="3" y="182"/>
                    </a:lnTo>
                    <a:lnTo>
                      <a:pt x="9" y="164"/>
                    </a:lnTo>
                    <a:lnTo>
                      <a:pt x="13" y="150"/>
                    </a:lnTo>
                    <a:lnTo>
                      <a:pt x="15" y="144"/>
                    </a:lnTo>
                    <a:lnTo>
                      <a:pt x="11" y="141"/>
                    </a:lnTo>
                    <a:lnTo>
                      <a:pt x="6" y="128"/>
                    </a:lnTo>
                    <a:lnTo>
                      <a:pt x="2" y="107"/>
                    </a:lnTo>
                    <a:lnTo>
                      <a:pt x="6" y="76"/>
                    </a:lnTo>
                    <a:lnTo>
                      <a:pt x="14" y="59"/>
                    </a:lnTo>
                    <a:lnTo>
                      <a:pt x="24" y="43"/>
                    </a:lnTo>
                    <a:lnTo>
                      <a:pt x="38" y="29"/>
                    </a:lnTo>
                    <a:lnTo>
                      <a:pt x="53" y="17"/>
                    </a:lnTo>
                    <a:lnTo>
                      <a:pt x="71" y="9"/>
                    </a:lnTo>
                    <a:lnTo>
                      <a:pt x="92" y="2"/>
                    </a:lnTo>
                    <a:lnTo>
                      <a:pt x="114" y="0"/>
                    </a:lnTo>
                    <a:lnTo>
                      <a:pt x="138" y="0"/>
                    </a:lnTo>
                    <a:lnTo>
                      <a:pt x="157" y="5"/>
                    </a:lnTo>
                    <a:lnTo>
                      <a:pt x="175" y="15"/>
                    </a:lnTo>
                    <a:lnTo>
                      <a:pt x="195" y="31"/>
                    </a:lnTo>
                    <a:lnTo>
                      <a:pt x="212" y="51"/>
                    </a:lnTo>
                    <a:lnTo>
                      <a:pt x="229" y="74"/>
                    </a:lnTo>
                    <a:lnTo>
                      <a:pt x="243" y="100"/>
                    </a:lnTo>
                    <a:lnTo>
                      <a:pt x="256" y="129"/>
                    </a:lnTo>
                    <a:lnTo>
                      <a:pt x="264" y="159"/>
                    </a:lnTo>
                    <a:lnTo>
                      <a:pt x="272" y="174"/>
                    </a:lnTo>
                    <a:lnTo>
                      <a:pt x="281" y="191"/>
                    </a:lnTo>
                    <a:lnTo>
                      <a:pt x="294" y="211"/>
                    </a:lnTo>
                    <a:lnTo>
                      <a:pt x="309" y="232"/>
                    </a:lnTo>
                    <a:lnTo>
                      <a:pt x="325" y="252"/>
                    </a:lnTo>
                    <a:lnTo>
                      <a:pt x="342" y="275"/>
                    </a:lnTo>
                    <a:lnTo>
                      <a:pt x="359" y="298"/>
                    </a:lnTo>
                    <a:lnTo>
                      <a:pt x="378" y="320"/>
                    </a:lnTo>
                    <a:lnTo>
                      <a:pt x="397" y="343"/>
                    </a:lnTo>
                    <a:lnTo>
                      <a:pt x="416" y="364"/>
                    </a:lnTo>
                    <a:lnTo>
                      <a:pt x="433" y="384"/>
                    </a:lnTo>
                    <a:lnTo>
                      <a:pt x="450" y="402"/>
                    </a:lnTo>
                    <a:lnTo>
                      <a:pt x="467" y="418"/>
                    </a:lnTo>
                    <a:lnTo>
                      <a:pt x="480" y="431"/>
                    </a:lnTo>
                    <a:lnTo>
                      <a:pt x="493" y="441"/>
                    </a:lnTo>
                    <a:lnTo>
                      <a:pt x="502" y="448"/>
                    </a:lnTo>
                    <a:lnTo>
                      <a:pt x="514" y="454"/>
                    </a:lnTo>
                    <a:lnTo>
                      <a:pt x="529" y="463"/>
                    </a:lnTo>
                    <a:lnTo>
                      <a:pt x="547" y="474"/>
                    </a:lnTo>
                    <a:lnTo>
                      <a:pt x="569" y="486"/>
                    </a:lnTo>
                    <a:lnTo>
                      <a:pt x="593" y="499"/>
                    </a:lnTo>
                    <a:lnTo>
                      <a:pt x="620" y="514"/>
                    </a:lnTo>
                    <a:lnTo>
                      <a:pt x="646" y="529"/>
                    </a:lnTo>
                    <a:lnTo>
                      <a:pt x="674" y="544"/>
                    </a:lnTo>
                    <a:lnTo>
                      <a:pt x="701" y="559"/>
                    </a:lnTo>
                    <a:lnTo>
                      <a:pt x="726" y="573"/>
                    </a:lnTo>
                    <a:lnTo>
                      <a:pt x="749" y="585"/>
                    </a:lnTo>
                    <a:lnTo>
                      <a:pt x="771" y="598"/>
                    </a:lnTo>
                    <a:lnTo>
                      <a:pt x="788" y="608"/>
                    </a:lnTo>
                    <a:lnTo>
                      <a:pt x="803" y="616"/>
                    </a:lnTo>
                    <a:lnTo>
                      <a:pt x="812" y="622"/>
                    </a:lnTo>
                    <a:lnTo>
                      <a:pt x="817" y="624"/>
                    </a:lnTo>
                    <a:lnTo>
                      <a:pt x="822" y="627"/>
                    </a:lnTo>
                    <a:lnTo>
                      <a:pt x="827" y="630"/>
                    </a:lnTo>
                    <a:lnTo>
                      <a:pt x="835" y="635"/>
                    </a:lnTo>
                    <a:lnTo>
                      <a:pt x="842" y="641"/>
                    </a:lnTo>
                    <a:lnTo>
                      <a:pt x="848" y="647"/>
                    </a:lnTo>
                    <a:lnTo>
                      <a:pt x="852" y="657"/>
                    </a:lnTo>
                    <a:lnTo>
                      <a:pt x="853" y="668"/>
                    </a:lnTo>
                    <a:lnTo>
                      <a:pt x="850" y="682"/>
                    </a:lnTo>
                    <a:lnTo>
                      <a:pt x="839" y="685"/>
                    </a:lnTo>
                    <a:lnTo>
                      <a:pt x="825" y="684"/>
                    </a:lnTo>
                    <a:lnTo>
                      <a:pt x="809" y="679"/>
                    </a:lnTo>
                    <a:lnTo>
                      <a:pt x="793" y="672"/>
                    </a:lnTo>
                    <a:lnTo>
                      <a:pt x="778" y="664"/>
                    </a:lnTo>
                    <a:lnTo>
                      <a:pt x="764" y="656"/>
                    </a:lnTo>
                    <a:lnTo>
                      <a:pt x="754" y="651"/>
                    </a:lnTo>
                    <a:lnTo>
                      <a:pt x="748" y="651"/>
                    </a:lnTo>
                    <a:lnTo>
                      <a:pt x="744" y="653"/>
                    </a:lnTo>
                    <a:lnTo>
                      <a:pt x="739" y="658"/>
                    </a:lnTo>
                    <a:lnTo>
                      <a:pt x="733" y="661"/>
                    </a:lnTo>
                    <a:lnTo>
                      <a:pt x="727" y="666"/>
                    </a:lnTo>
                    <a:lnTo>
                      <a:pt x="720" y="671"/>
                    </a:lnTo>
                    <a:lnTo>
                      <a:pt x="712" y="675"/>
                    </a:lnTo>
                    <a:lnTo>
                      <a:pt x="705" y="677"/>
                    </a:lnTo>
                    <a:lnTo>
                      <a:pt x="698" y="680"/>
                    </a:lnTo>
                    <a:lnTo>
                      <a:pt x="691" y="680"/>
                    </a:lnTo>
                    <a:lnTo>
                      <a:pt x="683" y="680"/>
                    </a:lnTo>
                    <a:lnTo>
                      <a:pt x="676" y="679"/>
                    </a:lnTo>
                    <a:lnTo>
                      <a:pt x="669" y="677"/>
                    </a:lnTo>
                    <a:lnTo>
                      <a:pt x="664" y="675"/>
                    </a:lnTo>
                    <a:lnTo>
                      <a:pt x="659" y="674"/>
                    </a:lnTo>
                    <a:lnTo>
                      <a:pt x="657" y="673"/>
                    </a:lnTo>
                    <a:lnTo>
                      <a:pt x="656" y="673"/>
                    </a:lnTo>
                    <a:lnTo>
                      <a:pt x="659" y="677"/>
                    </a:lnTo>
                    <a:lnTo>
                      <a:pt x="668" y="692"/>
                    </a:lnTo>
                    <a:lnTo>
                      <a:pt x="683" y="715"/>
                    </a:lnTo>
                    <a:lnTo>
                      <a:pt x="703" y="744"/>
                    </a:lnTo>
                    <a:lnTo>
                      <a:pt x="726" y="779"/>
                    </a:lnTo>
                    <a:lnTo>
                      <a:pt x="752" y="818"/>
                    </a:lnTo>
                    <a:lnTo>
                      <a:pt x="780" y="859"/>
                    </a:lnTo>
                    <a:lnTo>
                      <a:pt x="809" y="903"/>
                    </a:lnTo>
                    <a:lnTo>
                      <a:pt x="837" y="947"/>
                    </a:lnTo>
                    <a:lnTo>
                      <a:pt x="864" y="990"/>
                    </a:lnTo>
                    <a:lnTo>
                      <a:pt x="891" y="1030"/>
                    </a:lnTo>
                    <a:lnTo>
                      <a:pt x="914" y="1066"/>
                    </a:lnTo>
                    <a:lnTo>
                      <a:pt x="933" y="1098"/>
                    </a:lnTo>
                    <a:lnTo>
                      <a:pt x="948" y="1123"/>
                    </a:lnTo>
                    <a:lnTo>
                      <a:pt x="958" y="1140"/>
                    </a:lnTo>
                    <a:lnTo>
                      <a:pt x="961" y="1150"/>
                    </a:lnTo>
                    <a:lnTo>
                      <a:pt x="960" y="1158"/>
                    </a:lnTo>
                    <a:lnTo>
                      <a:pt x="959" y="1167"/>
                    </a:lnTo>
                    <a:lnTo>
                      <a:pt x="956" y="1175"/>
                    </a:lnTo>
                    <a:lnTo>
                      <a:pt x="953" y="1182"/>
                    </a:lnTo>
                    <a:lnTo>
                      <a:pt x="947" y="1185"/>
                    </a:lnTo>
                    <a:lnTo>
                      <a:pt x="940" y="1187"/>
                    </a:lnTo>
                    <a:lnTo>
                      <a:pt x="930" y="1183"/>
                    </a:lnTo>
                    <a:lnTo>
                      <a:pt x="917" y="1175"/>
                    </a:lnTo>
                    <a:lnTo>
                      <a:pt x="911" y="1170"/>
                    </a:lnTo>
                    <a:lnTo>
                      <a:pt x="903" y="1162"/>
                    </a:lnTo>
                    <a:lnTo>
                      <a:pt x="892" y="1152"/>
                    </a:lnTo>
                    <a:lnTo>
                      <a:pt x="879" y="1140"/>
                    </a:lnTo>
                    <a:lnTo>
                      <a:pt x="865" y="1126"/>
                    </a:lnTo>
                    <a:lnTo>
                      <a:pt x="849" y="1109"/>
                    </a:lnTo>
                    <a:lnTo>
                      <a:pt x="833" y="1093"/>
                    </a:lnTo>
                    <a:lnTo>
                      <a:pt x="816" y="1076"/>
                    </a:lnTo>
                    <a:lnTo>
                      <a:pt x="799" y="1058"/>
                    </a:lnTo>
                    <a:lnTo>
                      <a:pt x="782" y="1040"/>
                    </a:lnTo>
                    <a:lnTo>
                      <a:pt x="766" y="1023"/>
                    </a:lnTo>
                    <a:lnTo>
                      <a:pt x="751" y="1007"/>
                    </a:lnTo>
                    <a:lnTo>
                      <a:pt x="737" y="992"/>
                    </a:lnTo>
                    <a:lnTo>
                      <a:pt x="725" y="979"/>
                    </a:lnTo>
                    <a:lnTo>
                      <a:pt x="716" y="968"/>
                    </a:lnTo>
                    <a:lnTo>
                      <a:pt x="709" y="960"/>
                    </a:lnTo>
                    <a:lnTo>
                      <a:pt x="697" y="945"/>
                    </a:lnTo>
                    <a:lnTo>
                      <a:pt x="687" y="927"/>
                    </a:lnTo>
                    <a:lnTo>
                      <a:pt x="675" y="911"/>
                    </a:lnTo>
                    <a:lnTo>
                      <a:pt x="666" y="895"/>
                    </a:lnTo>
                    <a:lnTo>
                      <a:pt x="658" y="881"/>
                    </a:lnTo>
                    <a:lnTo>
                      <a:pt x="652" y="870"/>
                    </a:lnTo>
                    <a:lnTo>
                      <a:pt x="648" y="862"/>
                    </a:lnTo>
                    <a:lnTo>
                      <a:pt x="646" y="859"/>
                    </a:lnTo>
                    <a:lnTo>
                      <a:pt x="645" y="864"/>
                    </a:lnTo>
                    <a:lnTo>
                      <a:pt x="642" y="873"/>
                    </a:lnTo>
                    <a:lnTo>
                      <a:pt x="633" y="880"/>
                    </a:lnTo>
                    <a:lnTo>
                      <a:pt x="614" y="876"/>
                    </a:lnTo>
                    <a:lnTo>
                      <a:pt x="603" y="867"/>
                    </a:lnTo>
                    <a:lnTo>
                      <a:pt x="593" y="857"/>
                    </a:lnTo>
                    <a:lnTo>
                      <a:pt x="585" y="844"/>
                    </a:lnTo>
                    <a:lnTo>
                      <a:pt x="578" y="832"/>
                    </a:lnTo>
                    <a:lnTo>
                      <a:pt x="573" y="819"/>
                    </a:lnTo>
                    <a:lnTo>
                      <a:pt x="569" y="809"/>
                    </a:lnTo>
                    <a:lnTo>
                      <a:pt x="567" y="802"/>
                    </a:lnTo>
                    <a:lnTo>
                      <a:pt x="566" y="800"/>
                    </a:lnTo>
                    <a:lnTo>
                      <a:pt x="565" y="801"/>
                    </a:lnTo>
                    <a:lnTo>
                      <a:pt x="561" y="804"/>
                    </a:lnTo>
                    <a:lnTo>
                      <a:pt x="556" y="808"/>
                    </a:lnTo>
                    <a:lnTo>
                      <a:pt x="550" y="811"/>
                    </a:lnTo>
                    <a:lnTo>
                      <a:pt x="542" y="813"/>
                    </a:lnTo>
                    <a:lnTo>
                      <a:pt x="532" y="812"/>
                    </a:lnTo>
                    <a:lnTo>
                      <a:pt x="523" y="808"/>
                    </a:lnTo>
                    <a:lnTo>
                      <a:pt x="513" y="798"/>
                    </a:lnTo>
                    <a:lnTo>
                      <a:pt x="503" y="786"/>
                    </a:lnTo>
                    <a:lnTo>
                      <a:pt x="497" y="773"/>
                    </a:lnTo>
                    <a:lnTo>
                      <a:pt x="490" y="759"/>
                    </a:lnTo>
                    <a:lnTo>
                      <a:pt x="484" y="745"/>
                    </a:lnTo>
                    <a:lnTo>
                      <a:pt x="478" y="733"/>
                    </a:lnTo>
                    <a:lnTo>
                      <a:pt x="471" y="720"/>
                    </a:lnTo>
                    <a:lnTo>
                      <a:pt x="463" y="710"/>
                    </a:lnTo>
                    <a:lnTo>
                      <a:pt x="454" y="700"/>
                    </a:lnTo>
                    <a:lnTo>
                      <a:pt x="444" y="692"/>
                    </a:lnTo>
                    <a:lnTo>
                      <a:pt x="433" y="687"/>
                    </a:lnTo>
                    <a:lnTo>
                      <a:pt x="422" y="682"/>
                    </a:lnTo>
                    <a:lnTo>
                      <a:pt x="411" y="679"/>
                    </a:lnTo>
                    <a:lnTo>
                      <a:pt x="401" y="676"/>
                    </a:lnTo>
                    <a:lnTo>
                      <a:pt x="392" y="675"/>
                    </a:lnTo>
                    <a:lnTo>
                      <a:pt x="381" y="674"/>
                    </a:lnTo>
                    <a:lnTo>
                      <a:pt x="373" y="674"/>
                    </a:lnTo>
                    <a:lnTo>
                      <a:pt x="365" y="674"/>
                    </a:lnTo>
                    <a:lnTo>
                      <a:pt x="358" y="674"/>
                    </a:lnTo>
                    <a:lnTo>
                      <a:pt x="352" y="675"/>
                    </a:lnTo>
                    <a:lnTo>
                      <a:pt x="346" y="675"/>
                    </a:lnTo>
                    <a:lnTo>
                      <a:pt x="339" y="675"/>
                    </a:lnTo>
                    <a:lnTo>
                      <a:pt x="331" y="676"/>
                    </a:lnTo>
                    <a:lnTo>
                      <a:pt x="321" y="675"/>
                    </a:lnTo>
                    <a:lnTo>
                      <a:pt x="310" y="674"/>
                    </a:lnTo>
                    <a:lnTo>
                      <a:pt x="220" y="6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6" name="Freeform 33">
                <a:extLst>
                  <a:ext uri="{FF2B5EF4-FFF2-40B4-BE49-F238E27FC236}">
                    <a16:creationId xmlns:a16="http://schemas.microsoft.com/office/drawing/2014/main" id="{C4E34B6F-8332-4D9B-BE41-4FD247A4EA9A}"/>
                  </a:ext>
                </a:extLst>
              </p:cNvPr>
              <p:cNvSpPr>
                <a:spLocks/>
              </p:cNvSpPr>
              <p:nvPr/>
            </p:nvSpPr>
            <p:spPr bwMode="auto">
              <a:xfrm>
                <a:off x="445" y="1840"/>
                <a:ext cx="14" cy="27"/>
              </a:xfrm>
              <a:custGeom>
                <a:avLst/>
                <a:gdLst>
                  <a:gd name="T0" fmla="*/ 0 w 30"/>
                  <a:gd name="T1" fmla="*/ 1 h 53"/>
                  <a:gd name="T2" fmla="*/ 0 w 30"/>
                  <a:gd name="T3" fmla="*/ 1 h 53"/>
                  <a:gd name="T4" fmla="*/ 0 w 30"/>
                  <a:gd name="T5" fmla="*/ 1 h 53"/>
                  <a:gd name="T6" fmla="*/ 0 w 30"/>
                  <a:gd name="T7" fmla="*/ 0 h 53"/>
                  <a:gd name="T8" fmla="*/ 0 w 30"/>
                  <a:gd name="T9" fmla="*/ 1 h 53"/>
                  <a:gd name="T10" fmla="*/ 0 w 30"/>
                  <a:gd name="T11" fmla="*/ 1 h 53"/>
                  <a:gd name="T12" fmla="*/ 0 60000 65536"/>
                  <a:gd name="T13" fmla="*/ 0 60000 65536"/>
                  <a:gd name="T14" fmla="*/ 0 60000 65536"/>
                  <a:gd name="T15" fmla="*/ 0 60000 65536"/>
                  <a:gd name="T16" fmla="*/ 0 60000 65536"/>
                  <a:gd name="T17" fmla="*/ 0 60000 65536"/>
                  <a:gd name="T18" fmla="*/ 0 w 30"/>
                  <a:gd name="T19" fmla="*/ 0 h 53"/>
                  <a:gd name="T20" fmla="*/ 30 w 30"/>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30" h="53">
                    <a:moveTo>
                      <a:pt x="15" y="53"/>
                    </a:moveTo>
                    <a:lnTo>
                      <a:pt x="27" y="50"/>
                    </a:lnTo>
                    <a:lnTo>
                      <a:pt x="30" y="35"/>
                    </a:lnTo>
                    <a:lnTo>
                      <a:pt x="25" y="0"/>
                    </a:lnTo>
                    <a:lnTo>
                      <a:pt x="0" y="48"/>
                    </a:lnTo>
                    <a:lnTo>
                      <a:pt x="15" y="53"/>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7" name="Freeform 34">
                <a:extLst>
                  <a:ext uri="{FF2B5EF4-FFF2-40B4-BE49-F238E27FC236}">
                    <a16:creationId xmlns:a16="http://schemas.microsoft.com/office/drawing/2014/main" id="{D8A0A623-942A-4F64-A3CA-DBD29187BF57}"/>
                  </a:ext>
                </a:extLst>
              </p:cNvPr>
              <p:cNvSpPr>
                <a:spLocks/>
              </p:cNvSpPr>
              <p:nvPr/>
            </p:nvSpPr>
            <p:spPr bwMode="auto">
              <a:xfrm>
                <a:off x="499" y="1833"/>
                <a:ext cx="336" cy="244"/>
              </a:xfrm>
              <a:custGeom>
                <a:avLst/>
                <a:gdLst>
                  <a:gd name="T0" fmla="*/ 1 w 671"/>
                  <a:gd name="T1" fmla="*/ 1 h 487"/>
                  <a:gd name="T2" fmla="*/ 1 w 671"/>
                  <a:gd name="T3" fmla="*/ 1 h 487"/>
                  <a:gd name="T4" fmla="*/ 1 w 671"/>
                  <a:gd name="T5" fmla="*/ 1 h 487"/>
                  <a:gd name="T6" fmla="*/ 1 w 671"/>
                  <a:gd name="T7" fmla="*/ 1 h 487"/>
                  <a:gd name="T8" fmla="*/ 1 w 671"/>
                  <a:gd name="T9" fmla="*/ 1 h 487"/>
                  <a:gd name="T10" fmla="*/ 1 w 671"/>
                  <a:gd name="T11" fmla="*/ 1 h 487"/>
                  <a:gd name="T12" fmla="*/ 1 w 671"/>
                  <a:gd name="T13" fmla="*/ 1 h 487"/>
                  <a:gd name="T14" fmla="*/ 1 w 671"/>
                  <a:gd name="T15" fmla="*/ 1 h 487"/>
                  <a:gd name="T16" fmla="*/ 1 w 671"/>
                  <a:gd name="T17" fmla="*/ 1 h 487"/>
                  <a:gd name="T18" fmla="*/ 1 w 671"/>
                  <a:gd name="T19" fmla="*/ 1 h 487"/>
                  <a:gd name="T20" fmla="*/ 1 w 671"/>
                  <a:gd name="T21" fmla="*/ 1 h 487"/>
                  <a:gd name="T22" fmla="*/ 1 w 671"/>
                  <a:gd name="T23" fmla="*/ 1 h 487"/>
                  <a:gd name="T24" fmla="*/ 1 w 671"/>
                  <a:gd name="T25" fmla="*/ 1 h 487"/>
                  <a:gd name="T26" fmla="*/ 1 w 671"/>
                  <a:gd name="T27" fmla="*/ 1 h 487"/>
                  <a:gd name="T28" fmla="*/ 1 w 671"/>
                  <a:gd name="T29" fmla="*/ 1 h 487"/>
                  <a:gd name="T30" fmla="*/ 1 w 671"/>
                  <a:gd name="T31" fmla="*/ 1 h 487"/>
                  <a:gd name="T32" fmla="*/ 1 w 671"/>
                  <a:gd name="T33" fmla="*/ 1 h 487"/>
                  <a:gd name="T34" fmla="*/ 1 w 671"/>
                  <a:gd name="T35" fmla="*/ 1 h 487"/>
                  <a:gd name="T36" fmla="*/ 1 w 671"/>
                  <a:gd name="T37" fmla="*/ 1 h 487"/>
                  <a:gd name="T38" fmla="*/ 1 w 671"/>
                  <a:gd name="T39" fmla="*/ 1 h 487"/>
                  <a:gd name="T40" fmla="*/ 1 w 671"/>
                  <a:gd name="T41" fmla="*/ 1 h 487"/>
                  <a:gd name="T42" fmla="*/ 1 w 671"/>
                  <a:gd name="T43" fmla="*/ 1 h 487"/>
                  <a:gd name="T44" fmla="*/ 0 w 671"/>
                  <a:gd name="T45" fmla="*/ 1 h 487"/>
                  <a:gd name="T46" fmla="*/ 1 w 671"/>
                  <a:gd name="T47" fmla="*/ 1 h 487"/>
                  <a:gd name="T48" fmla="*/ 1 w 671"/>
                  <a:gd name="T49" fmla="*/ 1 h 487"/>
                  <a:gd name="T50" fmla="*/ 1 w 671"/>
                  <a:gd name="T51" fmla="*/ 1 h 487"/>
                  <a:gd name="T52" fmla="*/ 1 w 671"/>
                  <a:gd name="T53" fmla="*/ 0 h 487"/>
                  <a:gd name="T54" fmla="*/ 1 w 671"/>
                  <a:gd name="T55" fmla="*/ 1 h 487"/>
                  <a:gd name="T56" fmla="*/ 1 w 671"/>
                  <a:gd name="T57" fmla="*/ 1 h 487"/>
                  <a:gd name="T58" fmla="*/ 1 w 671"/>
                  <a:gd name="T59" fmla="*/ 1 h 487"/>
                  <a:gd name="T60" fmla="*/ 1 w 671"/>
                  <a:gd name="T61" fmla="*/ 1 h 487"/>
                  <a:gd name="T62" fmla="*/ 1 w 671"/>
                  <a:gd name="T63" fmla="*/ 1 h 487"/>
                  <a:gd name="T64" fmla="*/ 1 w 671"/>
                  <a:gd name="T65" fmla="*/ 1 h 487"/>
                  <a:gd name="T66" fmla="*/ 1 w 671"/>
                  <a:gd name="T67" fmla="*/ 1 h 487"/>
                  <a:gd name="T68" fmla="*/ 1 w 671"/>
                  <a:gd name="T69" fmla="*/ 1 h 487"/>
                  <a:gd name="T70" fmla="*/ 1 w 671"/>
                  <a:gd name="T71" fmla="*/ 1 h 487"/>
                  <a:gd name="T72" fmla="*/ 1 w 671"/>
                  <a:gd name="T73" fmla="*/ 1 h 487"/>
                  <a:gd name="T74" fmla="*/ 1 w 671"/>
                  <a:gd name="T75" fmla="*/ 1 h 487"/>
                  <a:gd name="T76" fmla="*/ 1 w 671"/>
                  <a:gd name="T77" fmla="*/ 1 h 487"/>
                  <a:gd name="T78" fmla="*/ 1 w 671"/>
                  <a:gd name="T79" fmla="*/ 1 h 487"/>
                  <a:gd name="T80" fmla="*/ 1 w 671"/>
                  <a:gd name="T81" fmla="*/ 1 h 487"/>
                  <a:gd name="T82" fmla="*/ 1 w 671"/>
                  <a:gd name="T83" fmla="*/ 1 h 487"/>
                  <a:gd name="T84" fmla="*/ 1 w 671"/>
                  <a:gd name="T85" fmla="*/ 1 h 4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1"/>
                  <a:gd name="T130" fmla="*/ 0 h 487"/>
                  <a:gd name="T131" fmla="*/ 671 w 671"/>
                  <a:gd name="T132" fmla="*/ 487 h 4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1" h="487">
                    <a:moveTo>
                      <a:pt x="668" y="487"/>
                    </a:moveTo>
                    <a:lnTo>
                      <a:pt x="655" y="486"/>
                    </a:lnTo>
                    <a:lnTo>
                      <a:pt x="639" y="481"/>
                    </a:lnTo>
                    <a:lnTo>
                      <a:pt x="622" y="474"/>
                    </a:lnTo>
                    <a:lnTo>
                      <a:pt x="604" y="466"/>
                    </a:lnTo>
                    <a:lnTo>
                      <a:pt x="588" y="459"/>
                    </a:lnTo>
                    <a:lnTo>
                      <a:pt x="576" y="452"/>
                    </a:lnTo>
                    <a:lnTo>
                      <a:pt x="566" y="448"/>
                    </a:lnTo>
                    <a:lnTo>
                      <a:pt x="563" y="446"/>
                    </a:lnTo>
                    <a:lnTo>
                      <a:pt x="563" y="449"/>
                    </a:lnTo>
                    <a:lnTo>
                      <a:pt x="564" y="456"/>
                    </a:lnTo>
                    <a:lnTo>
                      <a:pt x="562" y="466"/>
                    </a:lnTo>
                    <a:lnTo>
                      <a:pt x="556" y="476"/>
                    </a:lnTo>
                    <a:lnTo>
                      <a:pt x="550" y="480"/>
                    </a:lnTo>
                    <a:lnTo>
                      <a:pt x="544" y="482"/>
                    </a:lnTo>
                    <a:lnTo>
                      <a:pt x="538" y="485"/>
                    </a:lnTo>
                    <a:lnTo>
                      <a:pt x="529" y="486"/>
                    </a:lnTo>
                    <a:lnTo>
                      <a:pt x="521" y="486"/>
                    </a:lnTo>
                    <a:lnTo>
                      <a:pt x="511" y="484"/>
                    </a:lnTo>
                    <a:lnTo>
                      <a:pt x="500" y="479"/>
                    </a:lnTo>
                    <a:lnTo>
                      <a:pt x="488" y="472"/>
                    </a:lnTo>
                    <a:lnTo>
                      <a:pt x="475" y="464"/>
                    </a:lnTo>
                    <a:lnTo>
                      <a:pt x="464" y="457"/>
                    </a:lnTo>
                    <a:lnTo>
                      <a:pt x="453" y="451"/>
                    </a:lnTo>
                    <a:lnTo>
                      <a:pt x="443" y="447"/>
                    </a:lnTo>
                    <a:lnTo>
                      <a:pt x="434" y="444"/>
                    </a:lnTo>
                    <a:lnTo>
                      <a:pt x="425" y="442"/>
                    </a:lnTo>
                    <a:lnTo>
                      <a:pt x="415" y="441"/>
                    </a:lnTo>
                    <a:lnTo>
                      <a:pt x="407" y="442"/>
                    </a:lnTo>
                    <a:lnTo>
                      <a:pt x="399" y="444"/>
                    </a:lnTo>
                    <a:lnTo>
                      <a:pt x="389" y="447"/>
                    </a:lnTo>
                    <a:lnTo>
                      <a:pt x="380" y="451"/>
                    </a:lnTo>
                    <a:lnTo>
                      <a:pt x="369" y="455"/>
                    </a:lnTo>
                    <a:lnTo>
                      <a:pt x="358" y="459"/>
                    </a:lnTo>
                    <a:lnTo>
                      <a:pt x="347" y="463"/>
                    </a:lnTo>
                    <a:lnTo>
                      <a:pt x="336" y="464"/>
                    </a:lnTo>
                    <a:lnTo>
                      <a:pt x="325" y="464"/>
                    </a:lnTo>
                    <a:lnTo>
                      <a:pt x="315" y="463"/>
                    </a:lnTo>
                    <a:lnTo>
                      <a:pt x="302" y="463"/>
                    </a:lnTo>
                    <a:lnTo>
                      <a:pt x="289" y="463"/>
                    </a:lnTo>
                    <a:lnTo>
                      <a:pt x="275" y="462"/>
                    </a:lnTo>
                    <a:lnTo>
                      <a:pt x="261" y="459"/>
                    </a:lnTo>
                    <a:lnTo>
                      <a:pt x="247" y="455"/>
                    </a:lnTo>
                    <a:lnTo>
                      <a:pt x="234" y="447"/>
                    </a:lnTo>
                    <a:lnTo>
                      <a:pt x="224" y="435"/>
                    </a:lnTo>
                    <a:lnTo>
                      <a:pt x="217" y="425"/>
                    </a:lnTo>
                    <a:lnTo>
                      <a:pt x="207" y="413"/>
                    </a:lnTo>
                    <a:lnTo>
                      <a:pt x="195" y="399"/>
                    </a:lnTo>
                    <a:lnTo>
                      <a:pt x="184" y="386"/>
                    </a:lnTo>
                    <a:lnTo>
                      <a:pt x="172" y="374"/>
                    </a:lnTo>
                    <a:lnTo>
                      <a:pt x="163" y="364"/>
                    </a:lnTo>
                    <a:lnTo>
                      <a:pt x="156" y="357"/>
                    </a:lnTo>
                    <a:lnTo>
                      <a:pt x="154" y="355"/>
                    </a:lnTo>
                    <a:lnTo>
                      <a:pt x="153" y="356"/>
                    </a:lnTo>
                    <a:lnTo>
                      <a:pt x="148" y="357"/>
                    </a:lnTo>
                    <a:lnTo>
                      <a:pt x="142" y="359"/>
                    </a:lnTo>
                    <a:lnTo>
                      <a:pt x="134" y="360"/>
                    </a:lnTo>
                    <a:lnTo>
                      <a:pt x="125" y="361"/>
                    </a:lnTo>
                    <a:lnTo>
                      <a:pt x="115" y="360"/>
                    </a:lnTo>
                    <a:lnTo>
                      <a:pt x="103" y="358"/>
                    </a:lnTo>
                    <a:lnTo>
                      <a:pt x="92" y="352"/>
                    </a:lnTo>
                    <a:lnTo>
                      <a:pt x="79" y="338"/>
                    </a:lnTo>
                    <a:lnTo>
                      <a:pt x="64" y="315"/>
                    </a:lnTo>
                    <a:lnTo>
                      <a:pt x="49" y="287"/>
                    </a:lnTo>
                    <a:lnTo>
                      <a:pt x="34" y="256"/>
                    </a:lnTo>
                    <a:lnTo>
                      <a:pt x="21" y="224"/>
                    </a:lnTo>
                    <a:lnTo>
                      <a:pt x="11" y="198"/>
                    </a:lnTo>
                    <a:lnTo>
                      <a:pt x="3" y="179"/>
                    </a:lnTo>
                    <a:lnTo>
                      <a:pt x="0" y="173"/>
                    </a:lnTo>
                    <a:lnTo>
                      <a:pt x="3" y="153"/>
                    </a:lnTo>
                    <a:lnTo>
                      <a:pt x="10" y="107"/>
                    </a:lnTo>
                    <a:lnTo>
                      <a:pt x="17" y="56"/>
                    </a:lnTo>
                    <a:lnTo>
                      <a:pt x="25" y="18"/>
                    </a:lnTo>
                    <a:lnTo>
                      <a:pt x="41" y="19"/>
                    </a:lnTo>
                    <a:lnTo>
                      <a:pt x="54" y="18"/>
                    </a:lnTo>
                    <a:lnTo>
                      <a:pt x="62" y="16"/>
                    </a:lnTo>
                    <a:lnTo>
                      <a:pt x="68" y="14"/>
                    </a:lnTo>
                    <a:lnTo>
                      <a:pt x="73" y="10"/>
                    </a:lnTo>
                    <a:lnTo>
                      <a:pt x="78" y="6"/>
                    </a:lnTo>
                    <a:lnTo>
                      <a:pt x="85" y="2"/>
                    </a:lnTo>
                    <a:lnTo>
                      <a:pt x="94" y="0"/>
                    </a:lnTo>
                    <a:lnTo>
                      <a:pt x="105" y="12"/>
                    </a:lnTo>
                    <a:lnTo>
                      <a:pt x="124" y="35"/>
                    </a:lnTo>
                    <a:lnTo>
                      <a:pt x="146" y="67"/>
                    </a:lnTo>
                    <a:lnTo>
                      <a:pt x="170" y="101"/>
                    </a:lnTo>
                    <a:lnTo>
                      <a:pt x="195" y="137"/>
                    </a:lnTo>
                    <a:lnTo>
                      <a:pt x="219" y="170"/>
                    </a:lnTo>
                    <a:lnTo>
                      <a:pt x="239" y="198"/>
                    </a:lnTo>
                    <a:lnTo>
                      <a:pt x="255" y="215"/>
                    </a:lnTo>
                    <a:lnTo>
                      <a:pt x="262" y="221"/>
                    </a:lnTo>
                    <a:lnTo>
                      <a:pt x="270" y="228"/>
                    </a:lnTo>
                    <a:lnTo>
                      <a:pt x="279" y="236"/>
                    </a:lnTo>
                    <a:lnTo>
                      <a:pt x="290" y="243"/>
                    </a:lnTo>
                    <a:lnTo>
                      <a:pt x="300" y="251"/>
                    </a:lnTo>
                    <a:lnTo>
                      <a:pt x="312" y="259"/>
                    </a:lnTo>
                    <a:lnTo>
                      <a:pt x="323" y="267"/>
                    </a:lnTo>
                    <a:lnTo>
                      <a:pt x="336" y="275"/>
                    </a:lnTo>
                    <a:lnTo>
                      <a:pt x="349" y="284"/>
                    </a:lnTo>
                    <a:lnTo>
                      <a:pt x="361" y="292"/>
                    </a:lnTo>
                    <a:lnTo>
                      <a:pt x="375" y="300"/>
                    </a:lnTo>
                    <a:lnTo>
                      <a:pt x="388" y="308"/>
                    </a:lnTo>
                    <a:lnTo>
                      <a:pt x="402" y="315"/>
                    </a:lnTo>
                    <a:lnTo>
                      <a:pt x="414" y="323"/>
                    </a:lnTo>
                    <a:lnTo>
                      <a:pt x="428" y="330"/>
                    </a:lnTo>
                    <a:lnTo>
                      <a:pt x="441" y="336"/>
                    </a:lnTo>
                    <a:lnTo>
                      <a:pt x="453" y="343"/>
                    </a:lnTo>
                    <a:lnTo>
                      <a:pt x="468" y="350"/>
                    </a:lnTo>
                    <a:lnTo>
                      <a:pt x="482" y="358"/>
                    </a:lnTo>
                    <a:lnTo>
                      <a:pt x="497" y="367"/>
                    </a:lnTo>
                    <a:lnTo>
                      <a:pt x="512" y="375"/>
                    </a:lnTo>
                    <a:lnTo>
                      <a:pt x="527" y="385"/>
                    </a:lnTo>
                    <a:lnTo>
                      <a:pt x="542" y="393"/>
                    </a:lnTo>
                    <a:lnTo>
                      <a:pt x="557" y="402"/>
                    </a:lnTo>
                    <a:lnTo>
                      <a:pt x="571" y="410"/>
                    </a:lnTo>
                    <a:lnTo>
                      <a:pt x="584" y="418"/>
                    </a:lnTo>
                    <a:lnTo>
                      <a:pt x="596" y="425"/>
                    </a:lnTo>
                    <a:lnTo>
                      <a:pt x="607" y="432"/>
                    </a:lnTo>
                    <a:lnTo>
                      <a:pt x="617" y="438"/>
                    </a:lnTo>
                    <a:lnTo>
                      <a:pt x="625" y="442"/>
                    </a:lnTo>
                    <a:lnTo>
                      <a:pt x="631" y="444"/>
                    </a:lnTo>
                    <a:lnTo>
                      <a:pt x="636" y="447"/>
                    </a:lnTo>
                    <a:lnTo>
                      <a:pt x="642" y="450"/>
                    </a:lnTo>
                    <a:lnTo>
                      <a:pt x="650" y="455"/>
                    </a:lnTo>
                    <a:lnTo>
                      <a:pt x="657" y="461"/>
                    </a:lnTo>
                    <a:lnTo>
                      <a:pt x="664" y="466"/>
                    </a:lnTo>
                    <a:lnTo>
                      <a:pt x="669" y="472"/>
                    </a:lnTo>
                    <a:lnTo>
                      <a:pt x="671" y="478"/>
                    </a:lnTo>
                    <a:lnTo>
                      <a:pt x="671" y="482"/>
                    </a:lnTo>
                    <a:lnTo>
                      <a:pt x="668" y="487"/>
                    </a:lnTo>
                    <a:close/>
                  </a:path>
                </a:pathLst>
              </a:custGeom>
              <a:solidFill>
                <a:srgbClr val="E0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8" name="Freeform 35">
                <a:extLst>
                  <a:ext uri="{FF2B5EF4-FFF2-40B4-BE49-F238E27FC236}">
                    <a16:creationId xmlns:a16="http://schemas.microsoft.com/office/drawing/2014/main" id="{0CA25ADF-140C-4D58-871E-84625E854489}"/>
                  </a:ext>
                </a:extLst>
              </p:cNvPr>
              <p:cNvSpPr>
                <a:spLocks/>
              </p:cNvSpPr>
              <p:nvPr/>
            </p:nvSpPr>
            <p:spPr bwMode="auto">
              <a:xfrm>
                <a:off x="641" y="2063"/>
                <a:ext cx="249" cy="260"/>
              </a:xfrm>
              <a:custGeom>
                <a:avLst/>
                <a:gdLst>
                  <a:gd name="T0" fmla="*/ 1 w 498"/>
                  <a:gd name="T1" fmla="*/ 0 h 521"/>
                  <a:gd name="T2" fmla="*/ 1 w 498"/>
                  <a:gd name="T3" fmla="*/ 0 h 521"/>
                  <a:gd name="T4" fmla="*/ 1 w 498"/>
                  <a:gd name="T5" fmla="*/ 0 h 521"/>
                  <a:gd name="T6" fmla="*/ 1 w 498"/>
                  <a:gd name="T7" fmla="*/ 0 h 521"/>
                  <a:gd name="T8" fmla="*/ 1 w 498"/>
                  <a:gd name="T9" fmla="*/ 0 h 521"/>
                  <a:gd name="T10" fmla="*/ 1 w 498"/>
                  <a:gd name="T11" fmla="*/ 0 h 521"/>
                  <a:gd name="T12" fmla="*/ 1 w 498"/>
                  <a:gd name="T13" fmla="*/ 0 h 521"/>
                  <a:gd name="T14" fmla="*/ 1 w 498"/>
                  <a:gd name="T15" fmla="*/ 0 h 521"/>
                  <a:gd name="T16" fmla="*/ 1 w 498"/>
                  <a:gd name="T17" fmla="*/ 0 h 521"/>
                  <a:gd name="T18" fmla="*/ 1 w 498"/>
                  <a:gd name="T19" fmla="*/ 0 h 521"/>
                  <a:gd name="T20" fmla="*/ 1 w 498"/>
                  <a:gd name="T21" fmla="*/ 0 h 521"/>
                  <a:gd name="T22" fmla="*/ 1 w 498"/>
                  <a:gd name="T23" fmla="*/ 0 h 521"/>
                  <a:gd name="T24" fmla="*/ 1 w 498"/>
                  <a:gd name="T25" fmla="*/ 0 h 521"/>
                  <a:gd name="T26" fmla="*/ 1 w 498"/>
                  <a:gd name="T27" fmla="*/ 0 h 521"/>
                  <a:gd name="T28" fmla="*/ 1 w 498"/>
                  <a:gd name="T29" fmla="*/ 0 h 521"/>
                  <a:gd name="T30" fmla="*/ 1 w 498"/>
                  <a:gd name="T31" fmla="*/ 0 h 521"/>
                  <a:gd name="T32" fmla="*/ 1 w 498"/>
                  <a:gd name="T33" fmla="*/ 0 h 521"/>
                  <a:gd name="T34" fmla="*/ 1 w 498"/>
                  <a:gd name="T35" fmla="*/ 0 h 521"/>
                  <a:gd name="T36" fmla="*/ 1 w 498"/>
                  <a:gd name="T37" fmla="*/ 0 h 521"/>
                  <a:gd name="T38" fmla="*/ 1 w 498"/>
                  <a:gd name="T39" fmla="*/ 0 h 521"/>
                  <a:gd name="T40" fmla="*/ 1 w 498"/>
                  <a:gd name="T41" fmla="*/ 0 h 521"/>
                  <a:gd name="T42" fmla="*/ 1 w 498"/>
                  <a:gd name="T43" fmla="*/ 0 h 521"/>
                  <a:gd name="T44" fmla="*/ 1 w 498"/>
                  <a:gd name="T45" fmla="*/ 0 h 521"/>
                  <a:gd name="T46" fmla="*/ 1 w 498"/>
                  <a:gd name="T47" fmla="*/ 0 h 521"/>
                  <a:gd name="T48" fmla="*/ 1 w 498"/>
                  <a:gd name="T49" fmla="*/ 0 h 521"/>
                  <a:gd name="T50" fmla="*/ 1 w 498"/>
                  <a:gd name="T51" fmla="*/ 0 h 521"/>
                  <a:gd name="T52" fmla="*/ 1 w 498"/>
                  <a:gd name="T53" fmla="*/ 0 h 521"/>
                  <a:gd name="T54" fmla="*/ 1 w 498"/>
                  <a:gd name="T55" fmla="*/ 0 h 521"/>
                  <a:gd name="T56" fmla="*/ 1 w 498"/>
                  <a:gd name="T57" fmla="*/ 0 h 521"/>
                  <a:gd name="T58" fmla="*/ 1 w 498"/>
                  <a:gd name="T59" fmla="*/ 0 h 521"/>
                  <a:gd name="T60" fmla="*/ 1 w 498"/>
                  <a:gd name="T61" fmla="*/ 0 h 521"/>
                  <a:gd name="T62" fmla="*/ 1 w 498"/>
                  <a:gd name="T63" fmla="*/ 0 h 521"/>
                  <a:gd name="T64" fmla="*/ 1 w 498"/>
                  <a:gd name="T65" fmla="*/ 0 h 521"/>
                  <a:gd name="T66" fmla="*/ 1 w 498"/>
                  <a:gd name="T67" fmla="*/ 0 h 521"/>
                  <a:gd name="T68" fmla="*/ 1 w 498"/>
                  <a:gd name="T69" fmla="*/ 0 h 521"/>
                  <a:gd name="T70" fmla="*/ 1 w 498"/>
                  <a:gd name="T71" fmla="*/ 0 h 521"/>
                  <a:gd name="T72" fmla="*/ 1 w 498"/>
                  <a:gd name="T73" fmla="*/ 0 h 521"/>
                  <a:gd name="T74" fmla="*/ 1 w 498"/>
                  <a:gd name="T75" fmla="*/ 0 h 521"/>
                  <a:gd name="T76" fmla="*/ 1 w 498"/>
                  <a:gd name="T77" fmla="*/ 0 h 521"/>
                  <a:gd name="T78" fmla="*/ 1 w 498"/>
                  <a:gd name="T79" fmla="*/ 0 h 521"/>
                  <a:gd name="T80" fmla="*/ 1 w 498"/>
                  <a:gd name="T81" fmla="*/ 0 h 521"/>
                  <a:gd name="T82" fmla="*/ 1 w 498"/>
                  <a:gd name="T83" fmla="*/ 0 h 521"/>
                  <a:gd name="T84" fmla="*/ 1 w 498"/>
                  <a:gd name="T85" fmla="*/ 0 h 5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8"/>
                  <a:gd name="T130" fmla="*/ 0 h 521"/>
                  <a:gd name="T131" fmla="*/ 498 w 498"/>
                  <a:gd name="T132" fmla="*/ 521 h 5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8" h="521">
                    <a:moveTo>
                      <a:pt x="407" y="444"/>
                    </a:moveTo>
                    <a:lnTo>
                      <a:pt x="410" y="447"/>
                    </a:lnTo>
                    <a:lnTo>
                      <a:pt x="422" y="458"/>
                    </a:lnTo>
                    <a:lnTo>
                      <a:pt x="437" y="471"/>
                    </a:lnTo>
                    <a:lnTo>
                      <a:pt x="453" y="486"/>
                    </a:lnTo>
                    <a:lnTo>
                      <a:pt x="470" y="501"/>
                    </a:lnTo>
                    <a:lnTo>
                      <a:pt x="485" y="514"/>
                    </a:lnTo>
                    <a:lnTo>
                      <a:pt x="494" y="521"/>
                    </a:lnTo>
                    <a:lnTo>
                      <a:pt x="498" y="521"/>
                    </a:lnTo>
                    <a:lnTo>
                      <a:pt x="492" y="509"/>
                    </a:lnTo>
                    <a:lnTo>
                      <a:pt x="481" y="488"/>
                    </a:lnTo>
                    <a:lnTo>
                      <a:pt x="463" y="460"/>
                    </a:lnTo>
                    <a:lnTo>
                      <a:pt x="444" y="428"/>
                    </a:lnTo>
                    <a:lnTo>
                      <a:pt x="425" y="398"/>
                    </a:lnTo>
                    <a:lnTo>
                      <a:pt x="409" y="370"/>
                    </a:lnTo>
                    <a:lnTo>
                      <a:pt x="398" y="352"/>
                    </a:lnTo>
                    <a:lnTo>
                      <a:pt x="393" y="345"/>
                    </a:lnTo>
                    <a:lnTo>
                      <a:pt x="241" y="115"/>
                    </a:lnTo>
                    <a:lnTo>
                      <a:pt x="187" y="28"/>
                    </a:lnTo>
                    <a:lnTo>
                      <a:pt x="184" y="26"/>
                    </a:lnTo>
                    <a:lnTo>
                      <a:pt x="177" y="21"/>
                    </a:lnTo>
                    <a:lnTo>
                      <a:pt x="166" y="15"/>
                    </a:lnTo>
                    <a:lnTo>
                      <a:pt x="153" y="8"/>
                    </a:lnTo>
                    <a:lnTo>
                      <a:pt x="139" y="3"/>
                    </a:lnTo>
                    <a:lnTo>
                      <a:pt x="124" y="0"/>
                    </a:lnTo>
                    <a:lnTo>
                      <a:pt x="109" y="0"/>
                    </a:lnTo>
                    <a:lnTo>
                      <a:pt x="97" y="7"/>
                    </a:lnTo>
                    <a:lnTo>
                      <a:pt x="84" y="16"/>
                    </a:lnTo>
                    <a:lnTo>
                      <a:pt x="68" y="22"/>
                    </a:lnTo>
                    <a:lnTo>
                      <a:pt x="53" y="27"/>
                    </a:lnTo>
                    <a:lnTo>
                      <a:pt x="37" y="30"/>
                    </a:lnTo>
                    <a:lnTo>
                      <a:pt x="22" y="31"/>
                    </a:lnTo>
                    <a:lnTo>
                      <a:pt x="10" y="33"/>
                    </a:lnTo>
                    <a:lnTo>
                      <a:pt x="3" y="33"/>
                    </a:lnTo>
                    <a:lnTo>
                      <a:pt x="0" y="33"/>
                    </a:lnTo>
                    <a:lnTo>
                      <a:pt x="1" y="34"/>
                    </a:lnTo>
                    <a:lnTo>
                      <a:pt x="6" y="38"/>
                    </a:lnTo>
                    <a:lnTo>
                      <a:pt x="13" y="45"/>
                    </a:lnTo>
                    <a:lnTo>
                      <a:pt x="21" y="54"/>
                    </a:lnTo>
                    <a:lnTo>
                      <a:pt x="29" y="66"/>
                    </a:lnTo>
                    <a:lnTo>
                      <a:pt x="37" y="79"/>
                    </a:lnTo>
                    <a:lnTo>
                      <a:pt x="44" y="91"/>
                    </a:lnTo>
                    <a:lnTo>
                      <a:pt x="48" y="106"/>
                    </a:lnTo>
                    <a:lnTo>
                      <a:pt x="52" y="117"/>
                    </a:lnTo>
                    <a:lnTo>
                      <a:pt x="55" y="127"/>
                    </a:lnTo>
                    <a:lnTo>
                      <a:pt x="61" y="137"/>
                    </a:lnTo>
                    <a:lnTo>
                      <a:pt x="67" y="148"/>
                    </a:lnTo>
                    <a:lnTo>
                      <a:pt x="73" y="156"/>
                    </a:lnTo>
                    <a:lnTo>
                      <a:pt x="80" y="162"/>
                    </a:lnTo>
                    <a:lnTo>
                      <a:pt x="88" y="164"/>
                    </a:lnTo>
                    <a:lnTo>
                      <a:pt x="95" y="163"/>
                    </a:lnTo>
                    <a:lnTo>
                      <a:pt x="97" y="143"/>
                    </a:lnTo>
                    <a:lnTo>
                      <a:pt x="96" y="119"/>
                    </a:lnTo>
                    <a:lnTo>
                      <a:pt x="92" y="98"/>
                    </a:lnTo>
                    <a:lnTo>
                      <a:pt x="91" y="89"/>
                    </a:lnTo>
                    <a:lnTo>
                      <a:pt x="93" y="95"/>
                    </a:lnTo>
                    <a:lnTo>
                      <a:pt x="100" y="111"/>
                    </a:lnTo>
                    <a:lnTo>
                      <a:pt x="112" y="134"/>
                    </a:lnTo>
                    <a:lnTo>
                      <a:pt x="124" y="159"/>
                    </a:lnTo>
                    <a:lnTo>
                      <a:pt x="138" y="186"/>
                    </a:lnTo>
                    <a:lnTo>
                      <a:pt x="153" y="209"/>
                    </a:lnTo>
                    <a:lnTo>
                      <a:pt x="168" y="225"/>
                    </a:lnTo>
                    <a:lnTo>
                      <a:pt x="181" y="231"/>
                    </a:lnTo>
                    <a:lnTo>
                      <a:pt x="189" y="223"/>
                    </a:lnTo>
                    <a:lnTo>
                      <a:pt x="190" y="209"/>
                    </a:lnTo>
                    <a:lnTo>
                      <a:pt x="189" y="190"/>
                    </a:lnTo>
                    <a:lnTo>
                      <a:pt x="183" y="171"/>
                    </a:lnTo>
                    <a:lnTo>
                      <a:pt x="177" y="151"/>
                    </a:lnTo>
                    <a:lnTo>
                      <a:pt x="172" y="135"/>
                    </a:lnTo>
                    <a:lnTo>
                      <a:pt x="167" y="124"/>
                    </a:lnTo>
                    <a:lnTo>
                      <a:pt x="165" y="119"/>
                    </a:lnTo>
                    <a:lnTo>
                      <a:pt x="169" y="126"/>
                    </a:lnTo>
                    <a:lnTo>
                      <a:pt x="181" y="145"/>
                    </a:lnTo>
                    <a:lnTo>
                      <a:pt x="197" y="173"/>
                    </a:lnTo>
                    <a:lnTo>
                      <a:pt x="216" y="205"/>
                    </a:lnTo>
                    <a:lnTo>
                      <a:pt x="235" y="239"/>
                    </a:lnTo>
                    <a:lnTo>
                      <a:pt x="252" y="269"/>
                    </a:lnTo>
                    <a:lnTo>
                      <a:pt x="266" y="293"/>
                    </a:lnTo>
                    <a:lnTo>
                      <a:pt x="274" y="307"/>
                    </a:lnTo>
                    <a:lnTo>
                      <a:pt x="289" y="329"/>
                    </a:lnTo>
                    <a:lnTo>
                      <a:pt x="309" y="353"/>
                    </a:lnTo>
                    <a:lnTo>
                      <a:pt x="331" y="376"/>
                    </a:lnTo>
                    <a:lnTo>
                      <a:pt x="353" y="397"/>
                    </a:lnTo>
                    <a:lnTo>
                      <a:pt x="373" y="416"/>
                    </a:lnTo>
                    <a:lnTo>
                      <a:pt x="391" y="430"/>
                    </a:lnTo>
                    <a:lnTo>
                      <a:pt x="402" y="440"/>
                    </a:lnTo>
                    <a:lnTo>
                      <a:pt x="407" y="444"/>
                    </a:lnTo>
                    <a:close/>
                  </a:path>
                </a:pathLst>
              </a:custGeom>
              <a:solidFill>
                <a:srgbClr val="4C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9" name="Freeform 36">
                <a:extLst>
                  <a:ext uri="{FF2B5EF4-FFF2-40B4-BE49-F238E27FC236}">
                    <a16:creationId xmlns:a16="http://schemas.microsoft.com/office/drawing/2014/main" id="{8F1BEE64-4B2C-48D4-A737-99AB8CA2AE79}"/>
                  </a:ext>
                </a:extLst>
              </p:cNvPr>
              <p:cNvSpPr>
                <a:spLocks/>
              </p:cNvSpPr>
              <p:nvPr/>
            </p:nvSpPr>
            <p:spPr bwMode="auto">
              <a:xfrm>
                <a:off x="454" y="1906"/>
                <a:ext cx="179" cy="170"/>
              </a:xfrm>
              <a:custGeom>
                <a:avLst/>
                <a:gdLst>
                  <a:gd name="T0" fmla="*/ 1 w 357"/>
                  <a:gd name="T1" fmla="*/ 1 h 340"/>
                  <a:gd name="T2" fmla="*/ 1 w 357"/>
                  <a:gd name="T3" fmla="*/ 1 h 340"/>
                  <a:gd name="T4" fmla="*/ 1 w 357"/>
                  <a:gd name="T5" fmla="*/ 1 h 340"/>
                  <a:gd name="T6" fmla="*/ 1 w 357"/>
                  <a:gd name="T7" fmla="*/ 1 h 340"/>
                  <a:gd name="T8" fmla="*/ 1 w 357"/>
                  <a:gd name="T9" fmla="*/ 1 h 340"/>
                  <a:gd name="T10" fmla="*/ 1 w 357"/>
                  <a:gd name="T11" fmla="*/ 1 h 340"/>
                  <a:gd name="T12" fmla="*/ 1 w 357"/>
                  <a:gd name="T13" fmla="*/ 1 h 340"/>
                  <a:gd name="T14" fmla="*/ 1 w 357"/>
                  <a:gd name="T15" fmla="*/ 1 h 340"/>
                  <a:gd name="T16" fmla="*/ 1 w 357"/>
                  <a:gd name="T17" fmla="*/ 1 h 340"/>
                  <a:gd name="T18" fmla="*/ 1 w 357"/>
                  <a:gd name="T19" fmla="*/ 1 h 340"/>
                  <a:gd name="T20" fmla="*/ 1 w 357"/>
                  <a:gd name="T21" fmla="*/ 1 h 340"/>
                  <a:gd name="T22" fmla="*/ 1 w 357"/>
                  <a:gd name="T23" fmla="*/ 1 h 340"/>
                  <a:gd name="T24" fmla="*/ 1 w 357"/>
                  <a:gd name="T25" fmla="*/ 1 h 340"/>
                  <a:gd name="T26" fmla="*/ 1 w 357"/>
                  <a:gd name="T27" fmla="*/ 1 h 340"/>
                  <a:gd name="T28" fmla="*/ 1 w 357"/>
                  <a:gd name="T29" fmla="*/ 1 h 340"/>
                  <a:gd name="T30" fmla="*/ 1 w 357"/>
                  <a:gd name="T31" fmla="*/ 1 h 340"/>
                  <a:gd name="T32" fmla="*/ 1 w 357"/>
                  <a:gd name="T33" fmla="*/ 1 h 340"/>
                  <a:gd name="T34" fmla="*/ 1 w 357"/>
                  <a:gd name="T35" fmla="*/ 1 h 340"/>
                  <a:gd name="T36" fmla="*/ 1 w 357"/>
                  <a:gd name="T37" fmla="*/ 1 h 340"/>
                  <a:gd name="T38" fmla="*/ 1 w 357"/>
                  <a:gd name="T39" fmla="*/ 1 h 340"/>
                  <a:gd name="T40" fmla="*/ 1 w 357"/>
                  <a:gd name="T41" fmla="*/ 1 h 340"/>
                  <a:gd name="T42" fmla="*/ 1 w 357"/>
                  <a:gd name="T43" fmla="*/ 1 h 340"/>
                  <a:gd name="T44" fmla="*/ 1 w 357"/>
                  <a:gd name="T45" fmla="*/ 1 h 340"/>
                  <a:gd name="T46" fmla="*/ 1 w 357"/>
                  <a:gd name="T47" fmla="*/ 1 h 340"/>
                  <a:gd name="T48" fmla="*/ 1 w 357"/>
                  <a:gd name="T49" fmla="*/ 1 h 340"/>
                  <a:gd name="T50" fmla="*/ 1 w 357"/>
                  <a:gd name="T51" fmla="*/ 1 h 340"/>
                  <a:gd name="T52" fmla="*/ 1 w 357"/>
                  <a:gd name="T53" fmla="*/ 1 h 340"/>
                  <a:gd name="T54" fmla="*/ 1 w 357"/>
                  <a:gd name="T55" fmla="*/ 1 h 340"/>
                  <a:gd name="T56" fmla="*/ 0 w 357"/>
                  <a:gd name="T57" fmla="*/ 1 h 340"/>
                  <a:gd name="T58" fmla="*/ 1 w 357"/>
                  <a:gd name="T59" fmla="*/ 1 h 340"/>
                  <a:gd name="T60" fmla="*/ 1 w 357"/>
                  <a:gd name="T61" fmla="*/ 1 h 340"/>
                  <a:gd name="T62" fmla="*/ 1 w 357"/>
                  <a:gd name="T63" fmla="*/ 1 h 340"/>
                  <a:gd name="T64" fmla="*/ 1 w 357"/>
                  <a:gd name="T65" fmla="*/ 1 h 340"/>
                  <a:gd name="T66" fmla="*/ 1 w 357"/>
                  <a:gd name="T67" fmla="*/ 1 h 340"/>
                  <a:gd name="T68" fmla="*/ 1 w 357"/>
                  <a:gd name="T69" fmla="*/ 1 h 340"/>
                  <a:gd name="T70" fmla="*/ 1 w 357"/>
                  <a:gd name="T71" fmla="*/ 1 h 340"/>
                  <a:gd name="T72" fmla="*/ 1 w 357"/>
                  <a:gd name="T73" fmla="*/ 1 h 340"/>
                  <a:gd name="T74" fmla="*/ 1 w 357"/>
                  <a:gd name="T75" fmla="*/ 1 h 340"/>
                  <a:gd name="T76" fmla="*/ 1 w 357"/>
                  <a:gd name="T77" fmla="*/ 1 h 340"/>
                  <a:gd name="T78" fmla="*/ 1 w 357"/>
                  <a:gd name="T79" fmla="*/ 1 h 340"/>
                  <a:gd name="T80" fmla="*/ 1 w 357"/>
                  <a:gd name="T81" fmla="*/ 1 h 340"/>
                  <a:gd name="T82" fmla="*/ 1 w 357"/>
                  <a:gd name="T83" fmla="*/ 1 h 340"/>
                  <a:gd name="T84" fmla="*/ 1 w 357"/>
                  <a:gd name="T85" fmla="*/ 1 h 340"/>
                  <a:gd name="T86" fmla="*/ 1 w 357"/>
                  <a:gd name="T87" fmla="*/ 1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7"/>
                  <a:gd name="T133" fmla="*/ 0 h 340"/>
                  <a:gd name="T134" fmla="*/ 357 w 357"/>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7" h="340">
                    <a:moveTo>
                      <a:pt x="357" y="340"/>
                    </a:moveTo>
                    <a:lnTo>
                      <a:pt x="355" y="339"/>
                    </a:lnTo>
                    <a:lnTo>
                      <a:pt x="350" y="336"/>
                    </a:lnTo>
                    <a:lnTo>
                      <a:pt x="342" y="333"/>
                    </a:lnTo>
                    <a:lnTo>
                      <a:pt x="333" y="327"/>
                    </a:lnTo>
                    <a:lnTo>
                      <a:pt x="323" y="321"/>
                    </a:lnTo>
                    <a:lnTo>
                      <a:pt x="314" y="314"/>
                    </a:lnTo>
                    <a:lnTo>
                      <a:pt x="306" y="307"/>
                    </a:lnTo>
                    <a:lnTo>
                      <a:pt x="300" y="301"/>
                    </a:lnTo>
                    <a:lnTo>
                      <a:pt x="295" y="293"/>
                    </a:lnTo>
                    <a:lnTo>
                      <a:pt x="287" y="282"/>
                    </a:lnTo>
                    <a:lnTo>
                      <a:pt x="278" y="271"/>
                    </a:lnTo>
                    <a:lnTo>
                      <a:pt x="269" y="259"/>
                    </a:lnTo>
                    <a:lnTo>
                      <a:pt x="261" y="249"/>
                    </a:lnTo>
                    <a:lnTo>
                      <a:pt x="254" y="240"/>
                    </a:lnTo>
                    <a:lnTo>
                      <a:pt x="250" y="234"/>
                    </a:lnTo>
                    <a:lnTo>
                      <a:pt x="249" y="231"/>
                    </a:lnTo>
                    <a:lnTo>
                      <a:pt x="247" y="231"/>
                    </a:lnTo>
                    <a:lnTo>
                      <a:pt x="242" y="233"/>
                    </a:lnTo>
                    <a:lnTo>
                      <a:pt x="236" y="234"/>
                    </a:lnTo>
                    <a:lnTo>
                      <a:pt x="227" y="235"/>
                    </a:lnTo>
                    <a:lnTo>
                      <a:pt x="219" y="236"/>
                    </a:lnTo>
                    <a:lnTo>
                      <a:pt x="209" y="236"/>
                    </a:lnTo>
                    <a:lnTo>
                      <a:pt x="201" y="236"/>
                    </a:lnTo>
                    <a:lnTo>
                      <a:pt x="194" y="235"/>
                    </a:lnTo>
                    <a:lnTo>
                      <a:pt x="182" y="231"/>
                    </a:lnTo>
                    <a:lnTo>
                      <a:pt x="170" y="222"/>
                    </a:lnTo>
                    <a:lnTo>
                      <a:pt x="157" y="211"/>
                    </a:lnTo>
                    <a:lnTo>
                      <a:pt x="146" y="195"/>
                    </a:lnTo>
                    <a:lnTo>
                      <a:pt x="136" y="178"/>
                    </a:lnTo>
                    <a:lnTo>
                      <a:pt x="125" y="160"/>
                    </a:lnTo>
                    <a:lnTo>
                      <a:pt x="116" y="142"/>
                    </a:lnTo>
                    <a:lnTo>
                      <a:pt x="107" y="124"/>
                    </a:lnTo>
                    <a:lnTo>
                      <a:pt x="96" y="94"/>
                    </a:lnTo>
                    <a:lnTo>
                      <a:pt x="88" y="66"/>
                    </a:lnTo>
                    <a:lnTo>
                      <a:pt x="83" y="45"/>
                    </a:lnTo>
                    <a:lnTo>
                      <a:pt x="81" y="36"/>
                    </a:lnTo>
                    <a:lnTo>
                      <a:pt x="80" y="37"/>
                    </a:lnTo>
                    <a:lnTo>
                      <a:pt x="79" y="39"/>
                    </a:lnTo>
                    <a:lnTo>
                      <a:pt x="76" y="41"/>
                    </a:lnTo>
                    <a:lnTo>
                      <a:pt x="71" y="46"/>
                    </a:lnTo>
                    <a:lnTo>
                      <a:pt x="65" y="51"/>
                    </a:lnTo>
                    <a:lnTo>
                      <a:pt x="60" y="54"/>
                    </a:lnTo>
                    <a:lnTo>
                      <a:pt x="53" y="59"/>
                    </a:lnTo>
                    <a:lnTo>
                      <a:pt x="46" y="62"/>
                    </a:lnTo>
                    <a:lnTo>
                      <a:pt x="34" y="60"/>
                    </a:lnTo>
                    <a:lnTo>
                      <a:pt x="25" y="53"/>
                    </a:lnTo>
                    <a:lnTo>
                      <a:pt x="18" y="44"/>
                    </a:lnTo>
                    <a:lnTo>
                      <a:pt x="13" y="32"/>
                    </a:lnTo>
                    <a:lnTo>
                      <a:pt x="10" y="21"/>
                    </a:lnTo>
                    <a:lnTo>
                      <a:pt x="9" y="10"/>
                    </a:lnTo>
                    <a:lnTo>
                      <a:pt x="8" y="2"/>
                    </a:lnTo>
                    <a:lnTo>
                      <a:pt x="8" y="0"/>
                    </a:lnTo>
                    <a:lnTo>
                      <a:pt x="8" y="15"/>
                    </a:lnTo>
                    <a:lnTo>
                      <a:pt x="7" y="52"/>
                    </a:lnTo>
                    <a:lnTo>
                      <a:pt x="4" y="100"/>
                    </a:lnTo>
                    <a:lnTo>
                      <a:pt x="1" y="149"/>
                    </a:lnTo>
                    <a:lnTo>
                      <a:pt x="0" y="169"/>
                    </a:lnTo>
                    <a:lnTo>
                      <a:pt x="3" y="188"/>
                    </a:lnTo>
                    <a:lnTo>
                      <a:pt x="9" y="203"/>
                    </a:lnTo>
                    <a:lnTo>
                      <a:pt x="18" y="215"/>
                    </a:lnTo>
                    <a:lnTo>
                      <a:pt x="30" y="227"/>
                    </a:lnTo>
                    <a:lnTo>
                      <a:pt x="42" y="236"/>
                    </a:lnTo>
                    <a:lnTo>
                      <a:pt x="56" y="244"/>
                    </a:lnTo>
                    <a:lnTo>
                      <a:pt x="70" y="251"/>
                    </a:lnTo>
                    <a:lnTo>
                      <a:pt x="78" y="253"/>
                    </a:lnTo>
                    <a:lnTo>
                      <a:pt x="91" y="260"/>
                    </a:lnTo>
                    <a:lnTo>
                      <a:pt x="104" y="268"/>
                    </a:lnTo>
                    <a:lnTo>
                      <a:pt x="119" y="278"/>
                    </a:lnTo>
                    <a:lnTo>
                      <a:pt x="133" y="287"/>
                    </a:lnTo>
                    <a:lnTo>
                      <a:pt x="145" y="294"/>
                    </a:lnTo>
                    <a:lnTo>
                      <a:pt x="153" y="299"/>
                    </a:lnTo>
                    <a:lnTo>
                      <a:pt x="156" y="302"/>
                    </a:lnTo>
                    <a:lnTo>
                      <a:pt x="159" y="303"/>
                    </a:lnTo>
                    <a:lnTo>
                      <a:pt x="166" y="306"/>
                    </a:lnTo>
                    <a:lnTo>
                      <a:pt x="175" y="311"/>
                    </a:lnTo>
                    <a:lnTo>
                      <a:pt x="186" y="316"/>
                    </a:lnTo>
                    <a:lnTo>
                      <a:pt x="200" y="321"/>
                    </a:lnTo>
                    <a:lnTo>
                      <a:pt x="214" y="327"/>
                    </a:lnTo>
                    <a:lnTo>
                      <a:pt x="227" y="333"/>
                    </a:lnTo>
                    <a:lnTo>
                      <a:pt x="239" y="336"/>
                    </a:lnTo>
                    <a:lnTo>
                      <a:pt x="253" y="334"/>
                    </a:lnTo>
                    <a:lnTo>
                      <a:pt x="270" y="333"/>
                    </a:lnTo>
                    <a:lnTo>
                      <a:pt x="290" y="333"/>
                    </a:lnTo>
                    <a:lnTo>
                      <a:pt x="310" y="334"/>
                    </a:lnTo>
                    <a:lnTo>
                      <a:pt x="328" y="336"/>
                    </a:lnTo>
                    <a:lnTo>
                      <a:pt x="343" y="337"/>
                    </a:lnTo>
                    <a:lnTo>
                      <a:pt x="353" y="340"/>
                    </a:lnTo>
                    <a:lnTo>
                      <a:pt x="357" y="340"/>
                    </a:lnTo>
                    <a:close/>
                  </a:path>
                </a:pathLst>
              </a:custGeom>
              <a:solidFill>
                <a:srgbClr val="72E8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0" name="Freeform 37">
                <a:extLst>
                  <a:ext uri="{FF2B5EF4-FFF2-40B4-BE49-F238E27FC236}">
                    <a16:creationId xmlns:a16="http://schemas.microsoft.com/office/drawing/2014/main" id="{B730709A-A611-4328-B6AC-D2052C82D5F0}"/>
                  </a:ext>
                </a:extLst>
              </p:cNvPr>
              <p:cNvSpPr>
                <a:spLocks/>
              </p:cNvSpPr>
              <p:nvPr/>
            </p:nvSpPr>
            <p:spPr bwMode="auto">
              <a:xfrm>
                <a:off x="714" y="2073"/>
                <a:ext cx="147" cy="207"/>
              </a:xfrm>
              <a:custGeom>
                <a:avLst/>
                <a:gdLst>
                  <a:gd name="T0" fmla="*/ 0 w 294"/>
                  <a:gd name="T1" fmla="*/ 0 h 415"/>
                  <a:gd name="T2" fmla="*/ 1 w 294"/>
                  <a:gd name="T3" fmla="*/ 0 h 415"/>
                  <a:gd name="T4" fmla="*/ 1 w 294"/>
                  <a:gd name="T5" fmla="*/ 0 h 415"/>
                  <a:gd name="T6" fmla="*/ 1 w 294"/>
                  <a:gd name="T7" fmla="*/ 0 h 415"/>
                  <a:gd name="T8" fmla="*/ 1 w 294"/>
                  <a:gd name="T9" fmla="*/ 0 h 415"/>
                  <a:gd name="T10" fmla="*/ 1 w 294"/>
                  <a:gd name="T11" fmla="*/ 0 h 415"/>
                  <a:gd name="T12" fmla="*/ 1 w 294"/>
                  <a:gd name="T13" fmla="*/ 0 h 415"/>
                  <a:gd name="T14" fmla="*/ 1 w 294"/>
                  <a:gd name="T15" fmla="*/ 0 h 415"/>
                  <a:gd name="T16" fmla="*/ 1 w 294"/>
                  <a:gd name="T17" fmla="*/ 0 h 415"/>
                  <a:gd name="T18" fmla="*/ 1 w 294"/>
                  <a:gd name="T19" fmla="*/ 0 h 415"/>
                  <a:gd name="T20" fmla="*/ 1 w 294"/>
                  <a:gd name="T21" fmla="*/ 0 h 415"/>
                  <a:gd name="T22" fmla="*/ 1 w 294"/>
                  <a:gd name="T23" fmla="*/ 0 h 415"/>
                  <a:gd name="T24" fmla="*/ 1 w 294"/>
                  <a:gd name="T25" fmla="*/ 0 h 415"/>
                  <a:gd name="T26" fmla="*/ 1 w 294"/>
                  <a:gd name="T27" fmla="*/ 0 h 415"/>
                  <a:gd name="T28" fmla="*/ 1 w 294"/>
                  <a:gd name="T29" fmla="*/ 0 h 415"/>
                  <a:gd name="T30" fmla="*/ 1 w 294"/>
                  <a:gd name="T31" fmla="*/ 0 h 415"/>
                  <a:gd name="T32" fmla="*/ 1 w 294"/>
                  <a:gd name="T33" fmla="*/ 0 h 415"/>
                  <a:gd name="T34" fmla="*/ 1 w 294"/>
                  <a:gd name="T35" fmla="*/ 0 h 415"/>
                  <a:gd name="T36" fmla="*/ 1 w 294"/>
                  <a:gd name="T37" fmla="*/ 0 h 415"/>
                  <a:gd name="T38" fmla="*/ 1 w 294"/>
                  <a:gd name="T39" fmla="*/ 0 h 415"/>
                  <a:gd name="T40" fmla="*/ 1 w 294"/>
                  <a:gd name="T41" fmla="*/ 0 h 415"/>
                  <a:gd name="T42" fmla="*/ 1 w 294"/>
                  <a:gd name="T43" fmla="*/ 0 h 415"/>
                  <a:gd name="T44" fmla="*/ 1 w 294"/>
                  <a:gd name="T45" fmla="*/ 0 h 415"/>
                  <a:gd name="T46" fmla="*/ 1 w 294"/>
                  <a:gd name="T47" fmla="*/ 0 h 415"/>
                  <a:gd name="T48" fmla="*/ 1 w 294"/>
                  <a:gd name="T49" fmla="*/ 0 h 415"/>
                  <a:gd name="T50" fmla="*/ 1 w 294"/>
                  <a:gd name="T51" fmla="*/ 0 h 415"/>
                  <a:gd name="T52" fmla="*/ 1 w 294"/>
                  <a:gd name="T53" fmla="*/ 0 h 415"/>
                  <a:gd name="T54" fmla="*/ 1 w 294"/>
                  <a:gd name="T55" fmla="*/ 0 h 415"/>
                  <a:gd name="T56" fmla="*/ 1 w 294"/>
                  <a:gd name="T57" fmla="*/ 0 h 415"/>
                  <a:gd name="T58" fmla="*/ 1 w 294"/>
                  <a:gd name="T59" fmla="*/ 0 h 415"/>
                  <a:gd name="T60" fmla="*/ 1 w 294"/>
                  <a:gd name="T61" fmla="*/ 0 h 415"/>
                  <a:gd name="T62" fmla="*/ 1 w 294"/>
                  <a:gd name="T63" fmla="*/ 0 h 415"/>
                  <a:gd name="T64" fmla="*/ 1 w 294"/>
                  <a:gd name="T65" fmla="*/ 0 h 415"/>
                  <a:gd name="T66" fmla="*/ 1 w 294"/>
                  <a:gd name="T67" fmla="*/ 0 h 415"/>
                  <a:gd name="T68" fmla="*/ 1 w 294"/>
                  <a:gd name="T69" fmla="*/ 0 h 415"/>
                  <a:gd name="T70" fmla="*/ 1 w 294"/>
                  <a:gd name="T71" fmla="*/ 0 h 415"/>
                  <a:gd name="T72" fmla="*/ 1 w 294"/>
                  <a:gd name="T73" fmla="*/ 0 h 415"/>
                  <a:gd name="T74" fmla="*/ 0 w 294"/>
                  <a:gd name="T75" fmla="*/ 0 h 41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94"/>
                  <a:gd name="T115" fmla="*/ 0 h 415"/>
                  <a:gd name="T116" fmla="*/ 294 w 294"/>
                  <a:gd name="T117" fmla="*/ 415 h 41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94" h="415">
                    <a:moveTo>
                      <a:pt x="0" y="0"/>
                    </a:moveTo>
                    <a:lnTo>
                      <a:pt x="4" y="5"/>
                    </a:lnTo>
                    <a:lnTo>
                      <a:pt x="12" y="17"/>
                    </a:lnTo>
                    <a:lnTo>
                      <a:pt x="24" y="37"/>
                    </a:lnTo>
                    <a:lnTo>
                      <a:pt x="42" y="62"/>
                    </a:lnTo>
                    <a:lnTo>
                      <a:pt x="62" y="93"/>
                    </a:lnTo>
                    <a:lnTo>
                      <a:pt x="85" y="128"/>
                    </a:lnTo>
                    <a:lnTo>
                      <a:pt x="110" y="164"/>
                    </a:lnTo>
                    <a:lnTo>
                      <a:pt x="135" y="202"/>
                    </a:lnTo>
                    <a:lnTo>
                      <a:pt x="160" y="240"/>
                    </a:lnTo>
                    <a:lnTo>
                      <a:pt x="186" y="276"/>
                    </a:lnTo>
                    <a:lnTo>
                      <a:pt x="209" y="311"/>
                    </a:lnTo>
                    <a:lnTo>
                      <a:pt x="231" y="342"/>
                    </a:lnTo>
                    <a:lnTo>
                      <a:pt x="249" y="369"/>
                    </a:lnTo>
                    <a:lnTo>
                      <a:pt x="264" y="389"/>
                    </a:lnTo>
                    <a:lnTo>
                      <a:pt x="274" y="404"/>
                    </a:lnTo>
                    <a:lnTo>
                      <a:pt x="279" y="410"/>
                    </a:lnTo>
                    <a:lnTo>
                      <a:pt x="287" y="414"/>
                    </a:lnTo>
                    <a:lnTo>
                      <a:pt x="292" y="415"/>
                    </a:lnTo>
                    <a:lnTo>
                      <a:pt x="294" y="412"/>
                    </a:lnTo>
                    <a:lnTo>
                      <a:pt x="293" y="409"/>
                    </a:lnTo>
                    <a:lnTo>
                      <a:pt x="289" y="404"/>
                    </a:lnTo>
                    <a:lnTo>
                      <a:pt x="281" y="392"/>
                    </a:lnTo>
                    <a:lnTo>
                      <a:pt x="268" y="372"/>
                    </a:lnTo>
                    <a:lnTo>
                      <a:pt x="251" y="347"/>
                    </a:lnTo>
                    <a:lnTo>
                      <a:pt x="232" y="318"/>
                    </a:lnTo>
                    <a:lnTo>
                      <a:pt x="210" y="286"/>
                    </a:lnTo>
                    <a:lnTo>
                      <a:pt x="187" y="251"/>
                    </a:lnTo>
                    <a:lnTo>
                      <a:pt x="163" y="215"/>
                    </a:lnTo>
                    <a:lnTo>
                      <a:pt x="140" y="180"/>
                    </a:lnTo>
                    <a:lnTo>
                      <a:pt x="117" y="145"/>
                    </a:lnTo>
                    <a:lnTo>
                      <a:pt x="95" y="113"/>
                    </a:lnTo>
                    <a:lnTo>
                      <a:pt x="75" y="84"/>
                    </a:lnTo>
                    <a:lnTo>
                      <a:pt x="59" y="60"/>
                    </a:lnTo>
                    <a:lnTo>
                      <a:pt x="46" y="41"/>
                    </a:lnTo>
                    <a:lnTo>
                      <a:pt x="38" y="30"/>
                    </a:lnTo>
                    <a:lnTo>
                      <a:pt x="36" y="2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1" name="Freeform 38">
                <a:extLst>
                  <a:ext uri="{FF2B5EF4-FFF2-40B4-BE49-F238E27FC236}">
                    <a16:creationId xmlns:a16="http://schemas.microsoft.com/office/drawing/2014/main" id="{5CCB52AF-65B6-49D8-A46C-416FB27DB2E5}"/>
                  </a:ext>
                </a:extLst>
              </p:cNvPr>
              <p:cNvSpPr>
                <a:spLocks/>
              </p:cNvSpPr>
              <p:nvPr/>
            </p:nvSpPr>
            <p:spPr bwMode="auto">
              <a:xfrm>
                <a:off x="700" y="2075"/>
                <a:ext cx="110" cy="169"/>
              </a:xfrm>
              <a:custGeom>
                <a:avLst/>
                <a:gdLst>
                  <a:gd name="T0" fmla="*/ 0 w 220"/>
                  <a:gd name="T1" fmla="*/ 0 h 339"/>
                  <a:gd name="T2" fmla="*/ 1 w 220"/>
                  <a:gd name="T3" fmla="*/ 0 h 339"/>
                  <a:gd name="T4" fmla="*/ 1 w 220"/>
                  <a:gd name="T5" fmla="*/ 0 h 339"/>
                  <a:gd name="T6" fmla="*/ 1 w 220"/>
                  <a:gd name="T7" fmla="*/ 0 h 339"/>
                  <a:gd name="T8" fmla="*/ 1 w 220"/>
                  <a:gd name="T9" fmla="*/ 0 h 339"/>
                  <a:gd name="T10" fmla="*/ 1 w 220"/>
                  <a:gd name="T11" fmla="*/ 0 h 339"/>
                  <a:gd name="T12" fmla="*/ 1 w 220"/>
                  <a:gd name="T13" fmla="*/ 0 h 339"/>
                  <a:gd name="T14" fmla="*/ 1 w 220"/>
                  <a:gd name="T15" fmla="*/ 0 h 339"/>
                  <a:gd name="T16" fmla="*/ 1 w 220"/>
                  <a:gd name="T17" fmla="*/ 0 h 339"/>
                  <a:gd name="T18" fmla="*/ 1 w 220"/>
                  <a:gd name="T19" fmla="*/ 0 h 339"/>
                  <a:gd name="T20" fmla="*/ 1 w 220"/>
                  <a:gd name="T21" fmla="*/ 0 h 339"/>
                  <a:gd name="T22" fmla="*/ 1 w 220"/>
                  <a:gd name="T23" fmla="*/ 0 h 339"/>
                  <a:gd name="T24" fmla="*/ 1 w 220"/>
                  <a:gd name="T25" fmla="*/ 0 h 339"/>
                  <a:gd name="T26" fmla="*/ 1 w 220"/>
                  <a:gd name="T27" fmla="*/ 0 h 339"/>
                  <a:gd name="T28" fmla="*/ 1 w 220"/>
                  <a:gd name="T29" fmla="*/ 0 h 339"/>
                  <a:gd name="T30" fmla="*/ 1 w 220"/>
                  <a:gd name="T31" fmla="*/ 0 h 339"/>
                  <a:gd name="T32" fmla="*/ 1 w 220"/>
                  <a:gd name="T33" fmla="*/ 0 h 339"/>
                  <a:gd name="T34" fmla="*/ 1 w 220"/>
                  <a:gd name="T35" fmla="*/ 0 h 339"/>
                  <a:gd name="T36" fmla="*/ 1 w 220"/>
                  <a:gd name="T37" fmla="*/ 0 h 339"/>
                  <a:gd name="T38" fmla="*/ 1 w 220"/>
                  <a:gd name="T39" fmla="*/ 0 h 339"/>
                  <a:gd name="T40" fmla="*/ 1 w 220"/>
                  <a:gd name="T41" fmla="*/ 0 h 339"/>
                  <a:gd name="T42" fmla="*/ 1 w 220"/>
                  <a:gd name="T43" fmla="*/ 0 h 339"/>
                  <a:gd name="T44" fmla="*/ 1 w 220"/>
                  <a:gd name="T45" fmla="*/ 0 h 339"/>
                  <a:gd name="T46" fmla="*/ 1 w 220"/>
                  <a:gd name="T47" fmla="*/ 0 h 339"/>
                  <a:gd name="T48" fmla="*/ 1 w 220"/>
                  <a:gd name="T49" fmla="*/ 0 h 339"/>
                  <a:gd name="T50" fmla="*/ 1 w 220"/>
                  <a:gd name="T51" fmla="*/ 0 h 339"/>
                  <a:gd name="T52" fmla="*/ 1 w 220"/>
                  <a:gd name="T53" fmla="*/ 0 h 339"/>
                  <a:gd name="T54" fmla="*/ 1 w 220"/>
                  <a:gd name="T55" fmla="*/ 0 h 339"/>
                  <a:gd name="T56" fmla="*/ 1 w 220"/>
                  <a:gd name="T57" fmla="*/ 0 h 339"/>
                  <a:gd name="T58" fmla="*/ 1 w 220"/>
                  <a:gd name="T59" fmla="*/ 0 h 339"/>
                  <a:gd name="T60" fmla="*/ 1 w 220"/>
                  <a:gd name="T61" fmla="*/ 0 h 339"/>
                  <a:gd name="T62" fmla="*/ 1 w 220"/>
                  <a:gd name="T63" fmla="*/ 0 h 339"/>
                  <a:gd name="T64" fmla="*/ 1 w 220"/>
                  <a:gd name="T65" fmla="*/ 0 h 339"/>
                  <a:gd name="T66" fmla="*/ 1 w 220"/>
                  <a:gd name="T67" fmla="*/ 0 h 339"/>
                  <a:gd name="T68" fmla="*/ 1 w 220"/>
                  <a:gd name="T69" fmla="*/ 0 h 339"/>
                  <a:gd name="T70" fmla="*/ 1 w 220"/>
                  <a:gd name="T71" fmla="*/ 0 h 339"/>
                  <a:gd name="T72" fmla="*/ 1 w 220"/>
                  <a:gd name="T73" fmla="*/ 0 h 339"/>
                  <a:gd name="T74" fmla="*/ 0 w 220"/>
                  <a:gd name="T75" fmla="*/ 0 h 3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339"/>
                  <a:gd name="T116" fmla="*/ 220 w 220"/>
                  <a:gd name="T117" fmla="*/ 339 h 3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339">
                    <a:moveTo>
                      <a:pt x="0" y="0"/>
                    </a:moveTo>
                    <a:lnTo>
                      <a:pt x="2" y="4"/>
                    </a:lnTo>
                    <a:lnTo>
                      <a:pt x="8" y="14"/>
                    </a:lnTo>
                    <a:lnTo>
                      <a:pt x="18" y="30"/>
                    </a:lnTo>
                    <a:lnTo>
                      <a:pt x="31" y="51"/>
                    </a:lnTo>
                    <a:lnTo>
                      <a:pt x="45" y="76"/>
                    </a:lnTo>
                    <a:lnTo>
                      <a:pt x="62" y="104"/>
                    </a:lnTo>
                    <a:lnTo>
                      <a:pt x="79" y="133"/>
                    </a:lnTo>
                    <a:lnTo>
                      <a:pt x="99" y="164"/>
                    </a:lnTo>
                    <a:lnTo>
                      <a:pt x="117" y="195"/>
                    </a:lnTo>
                    <a:lnTo>
                      <a:pt x="136" y="225"/>
                    </a:lnTo>
                    <a:lnTo>
                      <a:pt x="153" y="253"/>
                    </a:lnTo>
                    <a:lnTo>
                      <a:pt x="168" y="278"/>
                    </a:lnTo>
                    <a:lnTo>
                      <a:pt x="182" y="300"/>
                    </a:lnTo>
                    <a:lnTo>
                      <a:pt x="193" y="317"/>
                    </a:lnTo>
                    <a:lnTo>
                      <a:pt x="201" y="329"/>
                    </a:lnTo>
                    <a:lnTo>
                      <a:pt x="205" y="334"/>
                    </a:lnTo>
                    <a:lnTo>
                      <a:pt x="212" y="339"/>
                    </a:lnTo>
                    <a:lnTo>
                      <a:pt x="218" y="339"/>
                    </a:lnTo>
                    <a:lnTo>
                      <a:pt x="220" y="338"/>
                    </a:lnTo>
                    <a:lnTo>
                      <a:pt x="219" y="334"/>
                    </a:lnTo>
                    <a:lnTo>
                      <a:pt x="216" y="330"/>
                    </a:lnTo>
                    <a:lnTo>
                      <a:pt x="211" y="320"/>
                    </a:lnTo>
                    <a:lnTo>
                      <a:pt x="200" y="305"/>
                    </a:lnTo>
                    <a:lnTo>
                      <a:pt x="189" y="285"/>
                    </a:lnTo>
                    <a:lnTo>
                      <a:pt x="175" y="261"/>
                    </a:lnTo>
                    <a:lnTo>
                      <a:pt x="159" y="235"/>
                    </a:lnTo>
                    <a:lnTo>
                      <a:pt x="143" y="208"/>
                    </a:lnTo>
                    <a:lnTo>
                      <a:pt x="125" y="179"/>
                    </a:lnTo>
                    <a:lnTo>
                      <a:pt x="108" y="150"/>
                    </a:lnTo>
                    <a:lnTo>
                      <a:pt x="91" y="123"/>
                    </a:lnTo>
                    <a:lnTo>
                      <a:pt x="76" y="97"/>
                    </a:lnTo>
                    <a:lnTo>
                      <a:pt x="62" y="74"/>
                    </a:lnTo>
                    <a:lnTo>
                      <a:pt x="50" y="55"/>
                    </a:lnTo>
                    <a:lnTo>
                      <a:pt x="41" y="40"/>
                    </a:lnTo>
                    <a:lnTo>
                      <a:pt x="35" y="30"/>
                    </a:lnTo>
                    <a:lnTo>
                      <a:pt x="3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2" name="Freeform 39">
                <a:extLst>
                  <a:ext uri="{FF2B5EF4-FFF2-40B4-BE49-F238E27FC236}">
                    <a16:creationId xmlns:a16="http://schemas.microsoft.com/office/drawing/2014/main" id="{DDA71D8B-4288-42D6-87D7-1136A7500669}"/>
                  </a:ext>
                </a:extLst>
              </p:cNvPr>
              <p:cNvSpPr>
                <a:spLocks/>
              </p:cNvSpPr>
              <p:nvPr/>
            </p:nvSpPr>
            <p:spPr bwMode="auto">
              <a:xfrm>
                <a:off x="686" y="2078"/>
                <a:ext cx="41" cy="91"/>
              </a:xfrm>
              <a:custGeom>
                <a:avLst/>
                <a:gdLst>
                  <a:gd name="T0" fmla="*/ 0 w 82"/>
                  <a:gd name="T1" fmla="*/ 0 h 183"/>
                  <a:gd name="T2" fmla="*/ 1 w 82"/>
                  <a:gd name="T3" fmla="*/ 0 h 183"/>
                  <a:gd name="T4" fmla="*/ 1 w 82"/>
                  <a:gd name="T5" fmla="*/ 0 h 183"/>
                  <a:gd name="T6" fmla="*/ 1 w 82"/>
                  <a:gd name="T7" fmla="*/ 0 h 183"/>
                  <a:gd name="T8" fmla="*/ 1 w 82"/>
                  <a:gd name="T9" fmla="*/ 0 h 183"/>
                  <a:gd name="T10" fmla="*/ 1 w 82"/>
                  <a:gd name="T11" fmla="*/ 0 h 183"/>
                  <a:gd name="T12" fmla="*/ 1 w 82"/>
                  <a:gd name="T13" fmla="*/ 0 h 183"/>
                  <a:gd name="T14" fmla="*/ 1 w 82"/>
                  <a:gd name="T15" fmla="*/ 0 h 183"/>
                  <a:gd name="T16" fmla="*/ 1 w 82"/>
                  <a:gd name="T17" fmla="*/ 0 h 183"/>
                  <a:gd name="T18" fmla="*/ 1 w 82"/>
                  <a:gd name="T19" fmla="*/ 0 h 183"/>
                  <a:gd name="T20" fmla="*/ 1 w 82"/>
                  <a:gd name="T21" fmla="*/ 0 h 183"/>
                  <a:gd name="T22" fmla="*/ 1 w 82"/>
                  <a:gd name="T23" fmla="*/ 0 h 183"/>
                  <a:gd name="T24" fmla="*/ 1 w 82"/>
                  <a:gd name="T25" fmla="*/ 0 h 183"/>
                  <a:gd name="T26" fmla="*/ 1 w 82"/>
                  <a:gd name="T27" fmla="*/ 0 h 183"/>
                  <a:gd name="T28" fmla="*/ 1 w 82"/>
                  <a:gd name="T29" fmla="*/ 0 h 183"/>
                  <a:gd name="T30" fmla="*/ 1 w 82"/>
                  <a:gd name="T31" fmla="*/ 0 h 183"/>
                  <a:gd name="T32" fmla="*/ 1 w 82"/>
                  <a:gd name="T33" fmla="*/ 0 h 183"/>
                  <a:gd name="T34" fmla="*/ 0 w 82"/>
                  <a:gd name="T35" fmla="*/ 0 h 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2"/>
                  <a:gd name="T55" fmla="*/ 0 h 183"/>
                  <a:gd name="T56" fmla="*/ 82 w 82"/>
                  <a:gd name="T57" fmla="*/ 183 h 1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2" h="183">
                    <a:moveTo>
                      <a:pt x="0" y="7"/>
                    </a:moveTo>
                    <a:lnTo>
                      <a:pt x="2" y="15"/>
                    </a:lnTo>
                    <a:lnTo>
                      <a:pt x="10" y="35"/>
                    </a:lnTo>
                    <a:lnTo>
                      <a:pt x="21" y="64"/>
                    </a:lnTo>
                    <a:lnTo>
                      <a:pt x="34" y="96"/>
                    </a:lnTo>
                    <a:lnTo>
                      <a:pt x="47" y="128"/>
                    </a:lnTo>
                    <a:lnTo>
                      <a:pt x="61" y="157"/>
                    </a:lnTo>
                    <a:lnTo>
                      <a:pt x="71" y="176"/>
                    </a:lnTo>
                    <a:lnTo>
                      <a:pt x="79" y="183"/>
                    </a:lnTo>
                    <a:lnTo>
                      <a:pt x="82" y="168"/>
                    </a:lnTo>
                    <a:lnTo>
                      <a:pt x="77" y="144"/>
                    </a:lnTo>
                    <a:lnTo>
                      <a:pt x="68" y="114"/>
                    </a:lnTo>
                    <a:lnTo>
                      <a:pt x="55" y="83"/>
                    </a:lnTo>
                    <a:lnTo>
                      <a:pt x="41" y="52"/>
                    </a:lnTo>
                    <a:lnTo>
                      <a:pt x="29" y="26"/>
                    </a:lnTo>
                    <a:lnTo>
                      <a:pt x="19" y="7"/>
                    </a:lnTo>
                    <a:lnTo>
                      <a:pt x="16"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3" name="Freeform 40">
                <a:extLst>
                  <a:ext uri="{FF2B5EF4-FFF2-40B4-BE49-F238E27FC236}">
                    <a16:creationId xmlns:a16="http://schemas.microsoft.com/office/drawing/2014/main" id="{C7894A89-F113-42B5-8305-17083EE09EEC}"/>
                  </a:ext>
                </a:extLst>
              </p:cNvPr>
              <p:cNvSpPr>
                <a:spLocks/>
              </p:cNvSpPr>
              <p:nvPr/>
            </p:nvSpPr>
            <p:spPr bwMode="auto">
              <a:xfrm>
                <a:off x="659" y="2082"/>
                <a:ext cx="24" cy="56"/>
              </a:xfrm>
              <a:custGeom>
                <a:avLst/>
                <a:gdLst>
                  <a:gd name="T0" fmla="*/ 0 w 47"/>
                  <a:gd name="T1" fmla="*/ 0 h 113"/>
                  <a:gd name="T2" fmla="*/ 1 w 47"/>
                  <a:gd name="T3" fmla="*/ 0 h 113"/>
                  <a:gd name="T4" fmla="*/ 1 w 47"/>
                  <a:gd name="T5" fmla="*/ 0 h 113"/>
                  <a:gd name="T6" fmla="*/ 1 w 47"/>
                  <a:gd name="T7" fmla="*/ 0 h 113"/>
                  <a:gd name="T8" fmla="*/ 1 w 47"/>
                  <a:gd name="T9" fmla="*/ 0 h 113"/>
                  <a:gd name="T10" fmla="*/ 1 w 47"/>
                  <a:gd name="T11" fmla="*/ 0 h 113"/>
                  <a:gd name="T12" fmla="*/ 1 w 47"/>
                  <a:gd name="T13" fmla="*/ 0 h 113"/>
                  <a:gd name="T14" fmla="*/ 1 w 47"/>
                  <a:gd name="T15" fmla="*/ 0 h 113"/>
                  <a:gd name="T16" fmla="*/ 1 w 47"/>
                  <a:gd name="T17" fmla="*/ 0 h 113"/>
                  <a:gd name="T18" fmla="*/ 1 w 47"/>
                  <a:gd name="T19" fmla="*/ 0 h 113"/>
                  <a:gd name="T20" fmla="*/ 1 w 47"/>
                  <a:gd name="T21" fmla="*/ 0 h 113"/>
                  <a:gd name="T22" fmla="*/ 1 w 47"/>
                  <a:gd name="T23" fmla="*/ 0 h 113"/>
                  <a:gd name="T24" fmla="*/ 1 w 47"/>
                  <a:gd name="T25" fmla="*/ 0 h 113"/>
                  <a:gd name="T26" fmla="*/ 1 w 47"/>
                  <a:gd name="T27" fmla="*/ 0 h 113"/>
                  <a:gd name="T28" fmla="*/ 1 w 47"/>
                  <a:gd name="T29" fmla="*/ 0 h 113"/>
                  <a:gd name="T30" fmla="*/ 1 w 47"/>
                  <a:gd name="T31" fmla="*/ 0 h 113"/>
                  <a:gd name="T32" fmla="*/ 1 w 47"/>
                  <a:gd name="T33" fmla="*/ 0 h 113"/>
                  <a:gd name="T34" fmla="*/ 0 w 47"/>
                  <a:gd name="T35" fmla="*/ 0 h 1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113"/>
                  <a:gd name="T56" fmla="*/ 47 w 47"/>
                  <a:gd name="T57" fmla="*/ 113 h 1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113">
                    <a:moveTo>
                      <a:pt x="0" y="8"/>
                    </a:moveTo>
                    <a:lnTo>
                      <a:pt x="1" y="12"/>
                    </a:lnTo>
                    <a:lnTo>
                      <a:pt x="6" y="23"/>
                    </a:lnTo>
                    <a:lnTo>
                      <a:pt x="11" y="38"/>
                    </a:lnTo>
                    <a:lnTo>
                      <a:pt x="18" y="57"/>
                    </a:lnTo>
                    <a:lnTo>
                      <a:pt x="26" y="75"/>
                    </a:lnTo>
                    <a:lnTo>
                      <a:pt x="33" y="92"/>
                    </a:lnTo>
                    <a:lnTo>
                      <a:pt x="40" y="105"/>
                    </a:lnTo>
                    <a:lnTo>
                      <a:pt x="46" y="113"/>
                    </a:lnTo>
                    <a:lnTo>
                      <a:pt x="47" y="98"/>
                    </a:lnTo>
                    <a:lnTo>
                      <a:pt x="45" y="81"/>
                    </a:lnTo>
                    <a:lnTo>
                      <a:pt x="39" y="61"/>
                    </a:lnTo>
                    <a:lnTo>
                      <a:pt x="33" y="43"/>
                    </a:lnTo>
                    <a:lnTo>
                      <a:pt x="25" y="27"/>
                    </a:lnTo>
                    <a:lnTo>
                      <a:pt x="19" y="13"/>
                    </a:lnTo>
                    <a:lnTo>
                      <a:pt x="15" y="4"/>
                    </a:lnTo>
                    <a:lnTo>
                      <a:pt x="13"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4" name="Freeform 41">
                <a:extLst>
                  <a:ext uri="{FF2B5EF4-FFF2-40B4-BE49-F238E27FC236}">
                    <a16:creationId xmlns:a16="http://schemas.microsoft.com/office/drawing/2014/main" id="{3177AE72-2BC8-4B6E-9D21-DC85B1A95B16}"/>
                  </a:ext>
                </a:extLst>
              </p:cNvPr>
              <p:cNvSpPr>
                <a:spLocks/>
              </p:cNvSpPr>
              <p:nvPr/>
            </p:nvSpPr>
            <p:spPr bwMode="auto">
              <a:xfrm>
                <a:off x="534" y="1980"/>
                <a:ext cx="37" cy="28"/>
              </a:xfrm>
              <a:custGeom>
                <a:avLst/>
                <a:gdLst>
                  <a:gd name="T0" fmla="*/ 1 w 72"/>
                  <a:gd name="T1" fmla="*/ 1 h 55"/>
                  <a:gd name="T2" fmla="*/ 1 w 72"/>
                  <a:gd name="T3" fmla="*/ 1 h 55"/>
                  <a:gd name="T4" fmla="*/ 1 w 72"/>
                  <a:gd name="T5" fmla="*/ 1 h 55"/>
                  <a:gd name="T6" fmla="*/ 1 w 72"/>
                  <a:gd name="T7" fmla="*/ 1 h 55"/>
                  <a:gd name="T8" fmla="*/ 1 w 72"/>
                  <a:gd name="T9" fmla="*/ 1 h 55"/>
                  <a:gd name="T10" fmla="*/ 1 w 72"/>
                  <a:gd name="T11" fmla="*/ 1 h 55"/>
                  <a:gd name="T12" fmla="*/ 1 w 72"/>
                  <a:gd name="T13" fmla="*/ 1 h 55"/>
                  <a:gd name="T14" fmla="*/ 1 w 72"/>
                  <a:gd name="T15" fmla="*/ 1 h 55"/>
                  <a:gd name="T16" fmla="*/ 1 w 72"/>
                  <a:gd name="T17" fmla="*/ 1 h 55"/>
                  <a:gd name="T18" fmla="*/ 1 w 72"/>
                  <a:gd name="T19" fmla="*/ 1 h 55"/>
                  <a:gd name="T20" fmla="*/ 1 w 72"/>
                  <a:gd name="T21" fmla="*/ 1 h 55"/>
                  <a:gd name="T22" fmla="*/ 1 w 72"/>
                  <a:gd name="T23" fmla="*/ 1 h 55"/>
                  <a:gd name="T24" fmla="*/ 1 w 72"/>
                  <a:gd name="T25" fmla="*/ 1 h 55"/>
                  <a:gd name="T26" fmla="*/ 1 w 72"/>
                  <a:gd name="T27" fmla="*/ 1 h 55"/>
                  <a:gd name="T28" fmla="*/ 1 w 72"/>
                  <a:gd name="T29" fmla="*/ 1 h 55"/>
                  <a:gd name="T30" fmla="*/ 1 w 72"/>
                  <a:gd name="T31" fmla="*/ 1 h 55"/>
                  <a:gd name="T32" fmla="*/ 1 w 72"/>
                  <a:gd name="T33" fmla="*/ 1 h 55"/>
                  <a:gd name="T34" fmla="*/ 1 w 72"/>
                  <a:gd name="T35" fmla="*/ 1 h 55"/>
                  <a:gd name="T36" fmla="*/ 1 w 72"/>
                  <a:gd name="T37" fmla="*/ 1 h 55"/>
                  <a:gd name="T38" fmla="*/ 1 w 72"/>
                  <a:gd name="T39" fmla="*/ 1 h 55"/>
                  <a:gd name="T40" fmla="*/ 1 w 72"/>
                  <a:gd name="T41" fmla="*/ 1 h 55"/>
                  <a:gd name="T42" fmla="*/ 1 w 72"/>
                  <a:gd name="T43" fmla="*/ 1 h 55"/>
                  <a:gd name="T44" fmla="*/ 1 w 72"/>
                  <a:gd name="T45" fmla="*/ 1 h 55"/>
                  <a:gd name="T46" fmla="*/ 1 w 72"/>
                  <a:gd name="T47" fmla="*/ 1 h 55"/>
                  <a:gd name="T48" fmla="*/ 1 w 72"/>
                  <a:gd name="T49" fmla="*/ 1 h 55"/>
                  <a:gd name="T50" fmla="*/ 1 w 72"/>
                  <a:gd name="T51" fmla="*/ 1 h 55"/>
                  <a:gd name="T52" fmla="*/ 1 w 72"/>
                  <a:gd name="T53" fmla="*/ 1 h 55"/>
                  <a:gd name="T54" fmla="*/ 1 w 72"/>
                  <a:gd name="T55" fmla="*/ 1 h 55"/>
                  <a:gd name="T56" fmla="*/ 0 w 72"/>
                  <a:gd name="T57" fmla="*/ 0 h 55"/>
                  <a:gd name="T58" fmla="*/ 1 w 72"/>
                  <a:gd name="T59" fmla="*/ 1 h 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5"/>
                  <a:gd name="T92" fmla="*/ 72 w 72"/>
                  <a:gd name="T93" fmla="*/ 55 h 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5">
                    <a:moveTo>
                      <a:pt x="8" y="18"/>
                    </a:moveTo>
                    <a:lnTo>
                      <a:pt x="9" y="19"/>
                    </a:lnTo>
                    <a:lnTo>
                      <a:pt x="12" y="24"/>
                    </a:lnTo>
                    <a:lnTo>
                      <a:pt x="17" y="29"/>
                    </a:lnTo>
                    <a:lnTo>
                      <a:pt x="24" y="36"/>
                    </a:lnTo>
                    <a:lnTo>
                      <a:pt x="30" y="43"/>
                    </a:lnTo>
                    <a:lnTo>
                      <a:pt x="37" y="49"/>
                    </a:lnTo>
                    <a:lnTo>
                      <a:pt x="42" y="54"/>
                    </a:lnTo>
                    <a:lnTo>
                      <a:pt x="47" y="55"/>
                    </a:lnTo>
                    <a:lnTo>
                      <a:pt x="55" y="54"/>
                    </a:lnTo>
                    <a:lnTo>
                      <a:pt x="63" y="51"/>
                    </a:lnTo>
                    <a:lnTo>
                      <a:pt x="69" y="48"/>
                    </a:lnTo>
                    <a:lnTo>
                      <a:pt x="72" y="43"/>
                    </a:lnTo>
                    <a:lnTo>
                      <a:pt x="71" y="33"/>
                    </a:lnTo>
                    <a:lnTo>
                      <a:pt x="70" y="20"/>
                    </a:lnTo>
                    <a:lnTo>
                      <a:pt x="68" y="10"/>
                    </a:lnTo>
                    <a:lnTo>
                      <a:pt x="67" y="5"/>
                    </a:lnTo>
                    <a:lnTo>
                      <a:pt x="67" y="10"/>
                    </a:lnTo>
                    <a:lnTo>
                      <a:pt x="65" y="19"/>
                    </a:lnTo>
                    <a:lnTo>
                      <a:pt x="63" y="29"/>
                    </a:lnTo>
                    <a:lnTo>
                      <a:pt x="57" y="35"/>
                    </a:lnTo>
                    <a:lnTo>
                      <a:pt x="48" y="35"/>
                    </a:lnTo>
                    <a:lnTo>
                      <a:pt x="39" y="32"/>
                    </a:lnTo>
                    <a:lnTo>
                      <a:pt x="30" y="26"/>
                    </a:lnTo>
                    <a:lnTo>
                      <a:pt x="21" y="19"/>
                    </a:lnTo>
                    <a:lnTo>
                      <a:pt x="12" y="12"/>
                    </a:lnTo>
                    <a:lnTo>
                      <a:pt x="6" y="5"/>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5" name="Freeform 42">
                <a:extLst>
                  <a:ext uri="{FF2B5EF4-FFF2-40B4-BE49-F238E27FC236}">
                    <a16:creationId xmlns:a16="http://schemas.microsoft.com/office/drawing/2014/main" id="{D3065799-FAE9-4334-A3E3-166064E1B0BB}"/>
                  </a:ext>
                </a:extLst>
              </p:cNvPr>
              <p:cNvSpPr>
                <a:spLocks/>
              </p:cNvSpPr>
              <p:nvPr/>
            </p:nvSpPr>
            <p:spPr bwMode="auto">
              <a:xfrm>
                <a:off x="570" y="1983"/>
                <a:ext cx="36" cy="27"/>
              </a:xfrm>
              <a:custGeom>
                <a:avLst/>
                <a:gdLst>
                  <a:gd name="T0" fmla="*/ 0 w 73"/>
                  <a:gd name="T1" fmla="*/ 1 h 54"/>
                  <a:gd name="T2" fmla="*/ 0 w 73"/>
                  <a:gd name="T3" fmla="*/ 1 h 54"/>
                  <a:gd name="T4" fmla="*/ 0 w 73"/>
                  <a:gd name="T5" fmla="*/ 1 h 54"/>
                  <a:gd name="T6" fmla="*/ 0 w 73"/>
                  <a:gd name="T7" fmla="*/ 1 h 54"/>
                  <a:gd name="T8" fmla="*/ 0 w 73"/>
                  <a:gd name="T9" fmla="*/ 1 h 54"/>
                  <a:gd name="T10" fmla="*/ 0 w 73"/>
                  <a:gd name="T11" fmla="*/ 1 h 54"/>
                  <a:gd name="T12" fmla="*/ 0 w 73"/>
                  <a:gd name="T13" fmla="*/ 1 h 54"/>
                  <a:gd name="T14" fmla="*/ 0 w 73"/>
                  <a:gd name="T15" fmla="*/ 1 h 54"/>
                  <a:gd name="T16" fmla="*/ 0 w 73"/>
                  <a:gd name="T17" fmla="*/ 1 h 54"/>
                  <a:gd name="T18" fmla="*/ 0 w 73"/>
                  <a:gd name="T19" fmla="*/ 1 h 54"/>
                  <a:gd name="T20" fmla="*/ 0 w 73"/>
                  <a:gd name="T21" fmla="*/ 1 h 54"/>
                  <a:gd name="T22" fmla="*/ 0 w 73"/>
                  <a:gd name="T23" fmla="*/ 1 h 54"/>
                  <a:gd name="T24" fmla="*/ 0 w 73"/>
                  <a:gd name="T25" fmla="*/ 1 h 54"/>
                  <a:gd name="T26" fmla="*/ 0 w 73"/>
                  <a:gd name="T27" fmla="*/ 1 h 54"/>
                  <a:gd name="T28" fmla="*/ 0 w 73"/>
                  <a:gd name="T29" fmla="*/ 1 h 54"/>
                  <a:gd name="T30" fmla="*/ 0 w 73"/>
                  <a:gd name="T31" fmla="*/ 1 h 54"/>
                  <a:gd name="T32" fmla="*/ 0 w 73"/>
                  <a:gd name="T33" fmla="*/ 1 h 54"/>
                  <a:gd name="T34" fmla="*/ 0 w 73"/>
                  <a:gd name="T35" fmla="*/ 1 h 54"/>
                  <a:gd name="T36" fmla="*/ 0 w 73"/>
                  <a:gd name="T37" fmla="*/ 1 h 54"/>
                  <a:gd name="T38" fmla="*/ 0 w 73"/>
                  <a:gd name="T39" fmla="*/ 1 h 54"/>
                  <a:gd name="T40" fmla="*/ 0 w 73"/>
                  <a:gd name="T41" fmla="*/ 1 h 54"/>
                  <a:gd name="T42" fmla="*/ 0 w 73"/>
                  <a:gd name="T43" fmla="*/ 1 h 54"/>
                  <a:gd name="T44" fmla="*/ 0 w 73"/>
                  <a:gd name="T45" fmla="*/ 1 h 54"/>
                  <a:gd name="T46" fmla="*/ 0 w 73"/>
                  <a:gd name="T47" fmla="*/ 1 h 54"/>
                  <a:gd name="T48" fmla="*/ 0 w 73"/>
                  <a:gd name="T49" fmla="*/ 1 h 54"/>
                  <a:gd name="T50" fmla="*/ 0 w 73"/>
                  <a:gd name="T51" fmla="*/ 1 h 54"/>
                  <a:gd name="T52" fmla="*/ 0 w 73"/>
                  <a:gd name="T53" fmla="*/ 1 h 54"/>
                  <a:gd name="T54" fmla="*/ 0 w 73"/>
                  <a:gd name="T55" fmla="*/ 1 h 54"/>
                  <a:gd name="T56" fmla="*/ 0 w 73"/>
                  <a:gd name="T57" fmla="*/ 0 h 54"/>
                  <a:gd name="T58" fmla="*/ 0 w 73"/>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4"/>
                  <a:gd name="T92" fmla="*/ 73 w 73"/>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4">
                    <a:moveTo>
                      <a:pt x="8" y="19"/>
                    </a:moveTo>
                    <a:lnTo>
                      <a:pt x="9" y="20"/>
                    </a:lnTo>
                    <a:lnTo>
                      <a:pt x="13" y="24"/>
                    </a:lnTo>
                    <a:lnTo>
                      <a:pt x="17" y="30"/>
                    </a:lnTo>
                    <a:lnTo>
                      <a:pt x="24" y="37"/>
                    </a:lnTo>
                    <a:lnTo>
                      <a:pt x="30" y="44"/>
                    </a:lnTo>
                    <a:lnTo>
                      <a:pt x="37" y="50"/>
                    </a:lnTo>
                    <a:lnTo>
                      <a:pt x="43" y="53"/>
                    </a:lnTo>
                    <a:lnTo>
                      <a:pt x="47" y="54"/>
                    </a:lnTo>
                    <a:lnTo>
                      <a:pt x="55" y="53"/>
                    </a:lnTo>
                    <a:lnTo>
                      <a:pt x="63" y="52"/>
                    </a:lnTo>
                    <a:lnTo>
                      <a:pt x="70" y="49"/>
                    </a:lnTo>
                    <a:lnTo>
                      <a:pt x="73" y="43"/>
                    </a:lnTo>
                    <a:lnTo>
                      <a:pt x="72" y="32"/>
                    </a:lnTo>
                    <a:lnTo>
                      <a:pt x="70" y="20"/>
                    </a:lnTo>
                    <a:lnTo>
                      <a:pt x="68" y="9"/>
                    </a:lnTo>
                    <a:lnTo>
                      <a:pt x="67" y="5"/>
                    </a:lnTo>
                    <a:lnTo>
                      <a:pt x="67" y="9"/>
                    </a:lnTo>
                    <a:lnTo>
                      <a:pt x="66" y="19"/>
                    </a:lnTo>
                    <a:lnTo>
                      <a:pt x="63" y="29"/>
                    </a:lnTo>
                    <a:lnTo>
                      <a:pt x="58" y="35"/>
                    </a:lnTo>
                    <a:lnTo>
                      <a:pt x="48" y="35"/>
                    </a:lnTo>
                    <a:lnTo>
                      <a:pt x="39" y="31"/>
                    </a:lnTo>
                    <a:lnTo>
                      <a:pt x="30" y="25"/>
                    </a:lnTo>
                    <a:lnTo>
                      <a:pt x="21" y="19"/>
                    </a:lnTo>
                    <a:lnTo>
                      <a:pt x="13" y="13"/>
                    </a:lnTo>
                    <a:lnTo>
                      <a:pt x="6" y="6"/>
                    </a:lnTo>
                    <a:lnTo>
                      <a:pt x="1" y="1"/>
                    </a:lnTo>
                    <a:lnTo>
                      <a:pt x="0" y="0"/>
                    </a:lnTo>
                    <a:lnTo>
                      <a:pt x="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6" name="Freeform 43">
                <a:extLst>
                  <a:ext uri="{FF2B5EF4-FFF2-40B4-BE49-F238E27FC236}">
                    <a16:creationId xmlns:a16="http://schemas.microsoft.com/office/drawing/2014/main" id="{7B76635F-9199-48C4-A137-6B0577988587}"/>
                  </a:ext>
                </a:extLst>
              </p:cNvPr>
              <p:cNvSpPr>
                <a:spLocks/>
              </p:cNvSpPr>
              <p:nvPr/>
            </p:nvSpPr>
            <p:spPr bwMode="auto">
              <a:xfrm>
                <a:off x="523" y="1954"/>
                <a:ext cx="37" cy="27"/>
              </a:xfrm>
              <a:custGeom>
                <a:avLst/>
                <a:gdLst>
                  <a:gd name="T0" fmla="*/ 1 w 73"/>
                  <a:gd name="T1" fmla="*/ 1 h 54"/>
                  <a:gd name="T2" fmla="*/ 1 w 73"/>
                  <a:gd name="T3" fmla="*/ 1 h 54"/>
                  <a:gd name="T4" fmla="*/ 1 w 73"/>
                  <a:gd name="T5" fmla="*/ 1 h 54"/>
                  <a:gd name="T6" fmla="*/ 1 w 73"/>
                  <a:gd name="T7" fmla="*/ 1 h 54"/>
                  <a:gd name="T8" fmla="*/ 1 w 73"/>
                  <a:gd name="T9" fmla="*/ 1 h 54"/>
                  <a:gd name="T10" fmla="*/ 1 w 73"/>
                  <a:gd name="T11" fmla="*/ 1 h 54"/>
                  <a:gd name="T12" fmla="*/ 1 w 73"/>
                  <a:gd name="T13" fmla="*/ 1 h 54"/>
                  <a:gd name="T14" fmla="*/ 1 w 73"/>
                  <a:gd name="T15" fmla="*/ 1 h 54"/>
                  <a:gd name="T16" fmla="*/ 1 w 73"/>
                  <a:gd name="T17" fmla="*/ 1 h 54"/>
                  <a:gd name="T18" fmla="*/ 1 w 73"/>
                  <a:gd name="T19" fmla="*/ 1 h 54"/>
                  <a:gd name="T20" fmla="*/ 1 w 73"/>
                  <a:gd name="T21" fmla="*/ 1 h 54"/>
                  <a:gd name="T22" fmla="*/ 1 w 73"/>
                  <a:gd name="T23" fmla="*/ 1 h 54"/>
                  <a:gd name="T24" fmla="*/ 1 w 73"/>
                  <a:gd name="T25" fmla="*/ 1 h 54"/>
                  <a:gd name="T26" fmla="*/ 1 w 73"/>
                  <a:gd name="T27" fmla="*/ 1 h 54"/>
                  <a:gd name="T28" fmla="*/ 1 w 73"/>
                  <a:gd name="T29" fmla="*/ 1 h 54"/>
                  <a:gd name="T30" fmla="*/ 1 w 73"/>
                  <a:gd name="T31" fmla="*/ 1 h 54"/>
                  <a:gd name="T32" fmla="*/ 1 w 73"/>
                  <a:gd name="T33" fmla="*/ 1 h 54"/>
                  <a:gd name="T34" fmla="*/ 1 w 73"/>
                  <a:gd name="T35" fmla="*/ 1 h 54"/>
                  <a:gd name="T36" fmla="*/ 1 w 73"/>
                  <a:gd name="T37" fmla="*/ 1 h 54"/>
                  <a:gd name="T38" fmla="*/ 1 w 73"/>
                  <a:gd name="T39" fmla="*/ 1 h 54"/>
                  <a:gd name="T40" fmla="*/ 1 w 73"/>
                  <a:gd name="T41" fmla="*/ 1 h 54"/>
                  <a:gd name="T42" fmla="*/ 1 w 73"/>
                  <a:gd name="T43" fmla="*/ 1 h 54"/>
                  <a:gd name="T44" fmla="*/ 1 w 73"/>
                  <a:gd name="T45" fmla="*/ 1 h 54"/>
                  <a:gd name="T46" fmla="*/ 1 w 73"/>
                  <a:gd name="T47" fmla="*/ 1 h 54"/>
                  <a:gd name="T48" fmla="*/ 1 w 73"/>
                  <a:gd name="T49" fmla="*/ 1 h 54"/>
                  <a:gd name="T50" fmla="*/ 1 w 73"/>
                  <a:gd name="T51" fmla="*/ 1 h 54"/>
                  <a:gd name="T52" fmla="*/ 1 w 73"/>
                  <a:gd name="T53" fmla="*/ 1 h 54"/>
                  <a:gd name="T54" fmla="*/ 1 w 73"/>
                  <a:gd name="T55" fmla="*/ 1 h 54"/>
                  <a:gd name="T56" fmla="*/ 0 w 73"/>
                  <a:gd name="T57" fmla="*/ 0 h 54"/>
                  <a:gd name="T58" fmla="*/ 1 w 73"/>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4"/>
                  <a:gd name="T92" fmla="*/ 73 w 73"/>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4">
                    <a:moveTo>
                      <a:pt x="8" y="18"/>
                    </a:moveTo>
                    <a:lnTo>
                      <a:pt x="9" y="19"/>
                    </a:lnTo>
                    <a:lnTo>
                      <a:pt x="13" y="24"/>
                    </a:lnTo>
                    <a:lnTo>
                      <a:pt x="17" y="30"/>
                    </a:lnTo>
                    <a:lnTo>
                      <a:pt x="24" y="37"/>
                    </a:lnTo>
                    <a:lnTo>
                      <a:pt x="30" y="43"/>
                    </a:lnTo>
                    <a:lnTo>
                      <a:pt x="36" y="49"/>
                    </a:lnTo>
                    <a:lnTo>
                      <a:pt x="41" y="53"/>
                    </a:lnTo>
                    <a:lnTo>
                      <a:pt x="46" y="54"/>
                    </a:lnTo>
                    <a:lnTo>
                      <a:pt x="54" y="53"/>
                    </a:lnTo>
                    <a:lnTo>
                      <a:pt x="63" y="52"/>
                    </a:lnTo>
                    <a:lnTo>
                      <a:pt x="69" y="48"/>
                    </a:lnTo>
                    <a:lnTo>
                      <a:pt x="73" y="42"/>
                    </a:lnTo>
                    <a:lnTo>
                      <a:pt x="71" y="32"/>
                    </a:lnTo>
                    <a:lnTo>
                      <a:pt x="70" y="19"/>
                    </a:lnTo>
                    <a:lnTo>
                      <a:pt x="68" y="9"/>
                    </a:lnTo>
                    <a:lnTo>
                      <a:pt x="67" y="4"/>
                    </a:lnTo>
                    <a:lnTo>
                      <a:pt x="67" y="9"/>
                    </a:lnTo>
                    <a:lnTo>
                      <a:pt x="66" y="18"/>
                    </a:lnTo>
                    <a:lnTo>
                      <a:pt x="63" y="28"/>
                    </a:lnTo>
                    <a:lnTo>
                      <a:pt x="58" y="34"/>
                    </a:lnTo>
                    <a:lnTo>
                      <a:pt x="48" y="34"/>
                    </a:lnTo>
                    <a:lnTo>
                      <a:pt x="39" y="31"/>
                    </a:lnTo>
                    <a:lnTo>
                      <a:pt x="29" y="25"/>
                    </a:lnTo>
                    <a:lnTo>
                      <a:pt x="21" y="18"/>
                    </a:lnTo>
                    <a:lnTo>
                      <a:pt x="13" y="12"/>
                    </a:lnTo>
                    <a:lnTo>
                      <a:pt x="6" y="5"/>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7" name="Freeform 44">
                <a:extLst>
                  <a:ext uri="{FF2B5EF4-FFF2-40B4-BE49-F238E27FC236}">
                    <a16:creationId xmlns:a16="http://schemas.microsoft.com/office/drawing/2014/main" id="{2AD52954-1480-4BDF-B003-85B9037452FB}"/>
                  </a:ext>
                </a:extLst>
              </p:cNvPr>
              <p:cNvSpPr>
                <a:spLocks/>
              </p:cNvSpPr>
              <p:nvPr/>
            </p:nvSpPr>
            <p:spPr bwMode="auto">
              <a:xfrm>
                <a:off x="559" y="1956"/>
                <a:ext cx="36" cy="28"/>
              </a:xfrm>
              <a:custGeom>
                <a:avLst/>
                <a:gdLst>
                  <a:gd name="T0" fmla="*/ 0 w 73"/>
                  <a:gd name="T1" fmla="*/ 1 h 55"/>
                  <a:gd name="T2" fmla="*/ 0 w 73"/>
                  <a:gd name="T3" fmla="*/ 1 h 55"/>
                  <a:gd name="T4" fmla="*/ 0 w 73"/>
                  <a:gd name="T5" fmla="*/ 1 h 55"/>
                  <a:gd name="T6" fmla="*/ 0 w 73"/>
                  <a:gd name="T7" fmla="*/ 1 h 55"/>
                  <a:gd name="T8" fmla="*/ 0 w 73"/>
                  <a:gd name="T9" fmla="*/ 1 h 55"/>
                  <a:gd name="T10" fmla="*/ 0 w 73"/>
                  <a:gd name="T11" fmla="*/ 1 h 55"/>
                  <a:gd name="T12" fmla="*/ 0 w 73"/>
                  <a:gd name="T13" fmla="*/ 1 h 55"/>
                  <a:gd name="T14" fmla="*/ 0 w 73"/>
                  <a:gd name="T15" fmla="*/ 1 h 55"/>
                  <a:gd name="T16" fmla="*/ 0 w 73"/>
                  <a:gd name="T17" fmla="*/ 1 h 55"/>
                  <a:gd name="T18" fmla="*/ 0 w 73"/>
                  <a:gd name="T19" fmla="*/ 1 h 55"/>
                  <a:gd name="T20" fmla="*/ 0 w 73"/>
                  <a:gd name="T21" fmla="*/ 1 h 55"/>
                  <a:gd name="T22" fmla="*/ 0 w 73"/>
                  <a:gd name="T23" fmla="*/ 1 h 55"/>
                  <a:gd name="T24" fmla="*/ 0 w 73"/>
                  <a:gd name="T25" fmla="*/ 1 h 55"/>
                  <a:gd name="T26" fmla="*/ 0 w 73"/>
                  <a:gd name="T27" fmla="*/ 1 h 55"/>
                  <a:gd name="T28" fmla="*/ 0 w 73"/>
                  <a:gd name="T29" fmla="*/ 1 h 55"/>
                  <a:gd name="T30" fmla="*/ 0 w 73"/>
                  <a:gd name="T31" fmla="*/ 1 h 55"/>
                  <a:gd name="T32" fmla="*/ 0 w 73"/>
                  <a:gd name="T33" fmla="*/ 1 h 55"/>
                  <a:gd name="T34" fmla="*/ 0 w 73"/>
                  <a:gd name="T35" fmla="*/ 1 h 55"/>
                  <a:gd name="T36" fmla="*/ 0 w 73"/>
                  <a:gd name="T37" fmla="*/ 1 h 55"/>
                  <a:gd name="T38" fmla="*/ 0 w 73"/>
                  <a:gd name="T39" fmla="*/ 1 h 55"/>
                  <a:gd name="T40" fmla="*/ 0 w 73"/>
                  <a:gd name="T41" fmla="*/ 1 h 55"/>
                  <a:gd name="T42" fmla="*/ 0 w 73"/>
                  <a:gd name="T43" fmla="*/ 1 h 55"/>
                  <a:gd name="T44" fmla="*/ 0 w 73"/>
                  <a:gd name="T45" fmla="*/ 1 h 55"/>
                  <a:gd name="T46" fmla="*/ 0 w 73"/>
                  <a:gd name="T47" fmla="*/ 1 h 55"/>
                  <a:gd name="T48" fmla="*/ 0 w 73"/>
                  <a:gd name="T49" fmla="*/ 1 h 55"/>
                  <a:gd name="T50" fmla="*/ 0 w 73"/>
                  <a:gd name="T51" fmla="*/ 1 h 55"/>
                  <a:gd name="T52" fmla="*/ 0 w 73"/>
                  <a:gd name="T53" fmla="*/ 1 h 55"/>
                  <a:gd name="T54" fmla="*/ 0 w 73"/>
                  <a:gd name="T55" fmla="*/ 1 h 55"/>
                  <a:gd name="T56" fmla="*/ 0 w 73"/>
                  <a:gd name="T57" fmla="*/ 0 h 55"/>
                  <a:gd name="T58" fmla="*/ 0 w 73"/>
                  <a:gd name="T59" fmla="*/ 1 h 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5"/>
                  <a:gd name="T92" fmla="*/ 73 w 73"/>
                  <a:gd name="T93" fmla="*/ 55 h 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5">
                    <a:moveTo>
                      <a:pt x="8" y="19"/>
                    </a:moveTo>
                    <a:lnTo>
                      <a:pt x="9" y="20"/>
                    </a:lnTo>
                    <a:lnTo>
                      <a:pt x="13" y="24"/>
                    </a:lnTo>
                    <a:lnTo>
                      <a:pt x="17" y="30"/>
                    </a:lnTo>
                    <a:lnTo>
                      <a:pt x="24" y="37"/>
                    </a:lnTo>
                    <a:lnTo>
                      <a:pt x="30" y="44"/>
                    </a:lnTo>
                    <a:lnTo>
                      <a:pt x="37" y="50"/>
                    </a:lnTo>
                    <a:lnTo>
                      <a:pt x="43" y="54"/>
                    </a:lnTo>
                    <a:lnTo>
                      <a:pt x="47" y="55"/>
                    </a:lnTo>
                    <a:lnTo>
                      <a:pt x="56" y="54"/>
                    </a:lnTo>
                    <a:lnTo>
                      <a:pt x="64" y="52"/>
                    </a:lnTo>
                    <a:lnTo>
                      <a:pt x="69" y="49"/>
                    </a:lnTo>
                    <a:lnTo>
                      <a:pt x="73" y="43"/>
                    </a:lnTo>
                    <a:lnTo>
                      <a:pt x="72" y="34"/>
                    </a:lnTo>
                    <a:lnTo>
                      <a:pt x="70" y="21"/>
                    </a:lnTo>
                    <a:lnTo>
                      <a:pt x="68" y="11"/>
                    </a:lnTo>
                    <a:lnTo>
                      <a:pt x="67" y="6"/>
                    </a:lnTo>
                    <a:lnTo>
                      <a:pt x="67" y="11"/>
                    </a:lnTo>
                    <a:lnTo>
                      <a:pt x="66" y="20"/>
                    </a:lnTo>
                    <a:lnTo>
                      <a:pt x="64" y="30"/>
                    </a:lnTo>
                    <a:lnTo>
                      <a:pt x="58" y="35"/>
                    </a:lnTo>
                    <a:lnTo>
                      <a:pt x="49" y="35"/>
                    </a:lnTo>
                    <a:lnTo>
                      <a:pt x="39" y="31"/>
                    </a:lnTo>
                    <a:lnTo>
                      <a:pt x="30" y="27"/>
                    </a:lnTo>
                    <a:lnTo>
                      <a:pt x="21" y="20"/>
                    </a:lnTo>
                    <a:lnTo>
                      <a:pt x="13" y="13"/>
                    </a:lnTo>
                    <a:lnTo>
                      <a:pt x="6" y="6"/>
                    </a:lnTo>
                    <a:lnTo>
                      <a:pt x="1" y="1"/>
                    </a:lnTo>
                    <a:lnTo>
                      <a:pt x="0" y="0"/>
                    </a:lnTo>
                    <a:lnTo>
                      <a:pt x="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8" name="Freeform 45">
                <a:extLst>
                  <a:ext uri="{FF2B5EF4-FFF2-40B4-BE49-F238E27FC236}">
                    <a16:creationId xmlns:a16="http://schemas.microsoft.com/office/drawing/2014/main" id="{E5EBD504-6195-4E15-98D9-D329D02B9F55}"/>
                  </a:ext>
                </a:extLst>
              </p:cNvPr>
              <p:cNvSpPr>
                <a:spLocks/>
              </p:cNvSpPr>
              <p:nvPr/>
            </p:nvSpPr>
            <p:spPr bwMode="auto">
              <a:xfrm>
                <a:off x="506" y="1926"/>
                <a:ext cx="36" cy="27"/>
              </a:xfrm>
              <a:custGeom>
                <a:avLst/>
                <a:gdLst>
                  <a:gd name="T0" fmla="*/ 0 w 73"/>
                  <a:gd name="T1" fmla="*/ 1 h 53"/>
                  <a:gd name="T2" fmla="*/ 0 w 73"/>
                  <a:gd name="T3" fmla="*/ 1 h 53"/>
                  <a:gd name="T4" fmla="*/ 0 w 73"/>
                  <a:gd name="T5" fmla="*/ 1 h 53"/>
                  <a:gd name="T6" fmla="*/ 0 w 73"/>
                  <a:gd name="T7" fmla="*/ 1 h 53"/>
                  <a:gd name="T8" fmla="*/ 0 w 73"/>
                  <a:gd name="T9" fmla="*/ 1 h 53"/>
                  <a:gd name="T10" fmla="*/ 0 w 73"/>
                  <a:gd name="T11" fmla="*/ 1 h 53"/>
                  <a:gd name="T12" fmla="*/ 0 w 73"/>
                  <a:gd name="T13" fmla="*/ 1 h 53"/>
                  <a:gd name="T14" fmla="*/ 0 w 73"/>
                  <a:gd name="T15" fmla="*/ 1 h 53"/>
                  <a:gd name="T16" fmla="*/ 0 w 73"/>
                  <a:gd name="T17" fmla="*/ 1 h 53"/>
                  <a:gd name="T18" fmla="*/ 0 w 73"/>
                  <a:gd name="T19" fmla="*/ 1 h 53"/>
                  <a:gd name="T20" fmla="*/ 0 w 73"/>
                  <a:gd name="T21" fmla="*/ 1 h 53"/>
                  <a:gd name="T22" fmla="*/ 0 w 73"/>
                  <a:gd name="T23" fmla="*/ 1 h 53"/>
                  <a:gd name="T24" fmla="*/ 0 w 73"/>
                  <a:gd name="T25" fmla="*/ 1 h 53"/>
                  <a:gd name="T26" fmla="*/ 0 w 73"/>
                  <a:gd name="T27" fmla="*/ 1 h 53"/>
                  <a:gd name="T28" fmla="*/ 0 w 73"/>
                  <a:gd name="T29" fmla="*/ 1 h 53"/>
                  <a:gd name="T30" fmla="*/ 0 w 73"/>
                  <a:gd name="T31" fmla="*/ 1 h 53"/>
                  <a:gd name="T32" fmla="*/ 0 w 73"/>
                  <a:gd name="T33" fmla="*/ 1 h 53"/>
                  <a:gd name="T34" fmla="*/ 0 w 73"/>
                  <a:gd name="T35" fmla="*/ 1 h 53"/>
                  <a:gd name="T36" fmla="*/ 0 w 73"/>
                  <a:gd name="T37" fmla="*/ 1 h 53"/>
                  <a:gd name="T38" fmla="*/ 0 w 73"/>
                  <a:gd name="T39" fmla="*/ 1 h 53"/>
                  <a:gd name="T40" fmla="*/ 0 w 73"/>
                  <a:gd name="T41" fmla="*/ 1 h 53"/>
                  <a:gd name="T42" fmla="*/ 0 w 73"/>
                  <a:gd name="T43" fmla="*/ 1 h 53"/>
                  <a:gd name="T44" fmla="*/ 0 w 73"/>
                  <a:gd name="T45" fmla="*/ 1 h 53"/>
                  <a:gd name="T46" fmla="*/ 0 w 73"/>
                  <a:gd name="T47" fmla="*/ 1 h 53"/>
                  <a:gd name="T48" fmla="*/ 0 w 73"/>
                  <a:gd name="T49" fmla="*/ 1 h 53"/>
                  <a:gd name="T50" fmla="*/ 0 w 73"/>
                  <a:gd name="T51" fmla="*/ 1 h 53"/>
                  <a:gd name="T52" fmla="*/ 0 w 73"/>
                  <a:gd name="T53" fmla="*/ 1 h 53"/>
                  <a:gd name="T54" fmla="*/ 0 w 73"/>
                  <a:gd name="T55" fmla="*/ 1 h 53"/>
                  <a:gd name="T56" fmla="*/ 0 w 73"/>
                  <a:gd name="T57" fmla="*/ 0 h 53"/>
                  <a:gd name="T58" fmla="*/ 0 w 73"/>
                  <a:gd name="T59" fmla="*/ 1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3"/>
                  <a:gd name="T92" fmla="*/ 73 w 73"/>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3">
                    <a:moveTo>
                      <a:pt x="8" y="18"/>
                    </a:moveTo>
                    <a:lnTo>
                      <a:pt x="10" y="19"/>
                    </a:lnTo>
                    <a:lnTo>
                      <a:pt x="13" y="23"/>
                    </a:lnTo>
                    <a:lnTo>
                      <a:pt x="18" y="29"/>
                    </a:lnTo>
                    <a:lnTo>
                      <a:pt x="25" y="36"/>
                    </a:lnTo>
                    <a:lnTo>
                      <a:pt x="30" y="43"/>
                    </a:lnTo>
                    <a:lnTo>
                      <a:pt x="37" y="49"/>
                    </a:lnTo>
                    <a:lnTo>
                      <a:pt x="43" y="52"/>
                    </a:lnTo>
                    <a:lnTo>
                      <a:pt x="48" y="53"/>
                    </a:lnTo>
                    <a:lnTo>
                      <a:pt x="56" y="52"/>
                    </a:lnTo>
                    <a:lnTo>
                      <a:pt x="64" y="51"/>
                    </a:lnTo>
                    <a:lnTo>
                      <a:pt x="71" y="47"/>
                    </a:lnTo>
                    <a:lnTo>
                      <a:pt x="73" y="42"/>
                    </a:lnTo>
                    <a:lnTo>
                      <a:pt x="72" y="32"/>
                    </a:lnTo>
                    <a:lnTo>
                      <a:pt x="71" y="20"/>
                    </a:lnTo>
                    <a:lnTo>
                      <a:pt x="68" y="9"/>
                    </a:lnTo>
                    <a:lnTo>
                      <a:pt x="67" y="5"/>
                    </a:lnTo>
                    <a:lnTo>
                      <a:pt x="67" y="9"/>
                    </a:lnTo>
                    <a:lnTo>
                      <a:pt x="66" y="19"/>
                    </a:lnTo>
                    <a:lnTo>
                      <a:pt x="64" y="28"/>
                    </a:lnTo>
                    <a:lnTo>
                      <a:pt x="58" y="34"/>
                    </a:lnTo>
                    <a:lnTo>
                      <a:pt x="49" y="34"/>
                    </a:lnTo>
                    <a:lnTo>
                      <a:pt x="40" y="30"/>
                    </a:lnTo>
                    <a:lnTo>
                      <a:pt x="30" y="26"/>
                    </a:lnTo>
                    <a:lnTo>
                      <a:pt x="21" y="19"/>
                    </a:lnTo>
                    <a:lnTo>
                      <a:pt x="13" y="12"/>
                    </a:lnTo>
                    <a:lnTo>
                      <a:pt x="6" y="6"/>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39" name="Freeform 46">
                <a:extLst>
                  <a:ext uri="{FF2B5EF4-FFF2-40B4-BE49-F238E27FC236}">
                    <a16:creationId xmlns:a16="http://schemas.microsoft.com/office/drawing/2014/main" id="{772D8BB8-C2FF-4454-82D6-9F4405879714}"/>
                  </a:ext>
                </a:extLst>
              </p:cNvPr>
              <p:cNvSpPr>
                <a:spLocks/>
              </p:cNvSpPr>
              <p:nvPr/>
            </p:nvSpPr>
            <p:spPr bwMode="auto">
              <a:xfrm>
                <a:off x="541" y="1928"/>
                <a:ext cx="37" cy="26"/>
              </a:xfrm>
              <a:custGeom>
                <a:avLst/>
                <a:gdLst>
                  <a:gd name="T0" fmla="*/ 1 w 72"/>
                  <a:gd name="T1" fmla="*/ 0 h 53"/>
                  <a:gd name="T2" fmla="*/ 1 w 72"/>
                  <a:gd name="T3" fmla="*/ 0 h 53"/>
                  <a:gd name="T4" fmla="*/ 1 w 72"/>
                  <a:gd name="T5" fmla="*/ 0 h 53"/>
                  <a:gd name="T6" fmla="*/ 1 w 72"/>
                  <a:gd name="T7" fmla="*/ 0 h 53"/>
                  <a:gd name="T8" fmla="*/ 1 w 72"/>
                  <a:gd name="T9" fmla="*/ 0 h 53"/>
                  <a:gd name="T10" fmla="*/ 1 w 72"/>
                  <a:gd name="T11" fmla="*/ 0 h 53"/>
                  <a:gd name="T12" fmla="*/ 1 w 72"/>
                  <a:gd name="T13" fmla="*/ 0 h 53"/>
                  <a:gd name="T14" fmla="*/ 1 w 72"/>
                  <a:gd name="T15" fmla="*/ 0 h 53"/>
                  <a:gd name="T16" fmla="*/ 1 w 72"/>
                  <a:gd name="T17" fmla="*/ 0 h 53"/>
                  <a:gd name="T18" fmla="*/ 1 w 72"/>
                  <a:gd name="T19" fmla="*/ 0 h 53"/>
                  <a:gd name="T20" fmla="*/ 1 w 72"/>
                  <a:gd name="T21" fmla="*/ 0 h 53"/>
                  <a:gd name="T22" fmla="*/ 1 w 72"/>
                  <a:gd name="T23" fmla="*/ 0 h 53"/>
                  <a:gd name="T24" fmla="*/ 1 w 72"/>
                  <a:gd name="T25" fmla="*/ 0 h 53"/>
                  <a:gd name="T26" fmla="*/ 1 w 72"/>
                  <a:gd name="T27" fmla="*/ 0 h 53"/>
                  <a:gd name="T28" fmla="*/ 1 w 72"/>
                  <a:gd name="T29" fmla="*/ 0 h 53"/>
                  <a:gd name="T30" fmla="*/ 1 w 72"/>
                  <a:gd name="T31" fmla="*/ 0 h 53"/>
                  <a:gd name="T32" fmla="*/ 1 w 72"/>
                  <a:gd name="T33" fmla="*/ 0 h 53"/>
                  <a:gd name="T34" fmla="*/ 1 w 72"/>
                  <a:gd name="T35" fmla="*/ 0 h 53"/>
                  <a:gd name="T36" fmla="*/ 1 w 72"/>
                  <a:gd name="T37" fmla="*/ 0 h 53"/>
                  <a:gd name="T38" fmla="*/ 1 w 72"/>
                  <a:gd name="T39" fmla="*/ 0 h 53"/>
                  <a:gd name="T40" fmla="*/ 1 w 72"/>
                  <a:gd name="T41" fmla="*/ 0 h 53"/>
                  <a:gd name="T42" fmla="*/ 1 w 72"/>
                  <a:gd name="T43" fmla="*/ 0 h 53"/>
                  <a:gd name="T44" fmla="*/ 1 w 72"/>
                  <a:gd name="T45" fmla="*/ 0 h 53"/>
                  <a:gd name="T46" fmla="*/ 1 w 72"/>
                  <a:gd name="T47" fmla="*/ 0 h 53"/>
                  <a:gd name="T48" fmla="*/ 1 w 72"/>
                  <a:gd name="T49" fmla="*/ 0 h 53"/>
                  <a:gd name="T50" fmla="*/ 1 w 72"/>
                  <a:gd name="T51" fmla="*/ 0 h 53"/>
                  <a:gd name="T52" fmla="*/ 1 w 72"/>
                  <a:gd name="T53" fmla="*/ 0 h 53"/>
                  <a:gd name="T54" fmla="*/ 1 w 72"/>
                  <a:gd name="T55" fmla="*/ 0 h 53"/>
                  <a:gd name="T56" fmla="*/ 0 w 72"/>
                  <a:gd name="T57" fmla="*/ 0 h 53"/>
                  <a:gd name="T58" fmla="*/ 1 w 72"/>
                  <a:gd name="T59" fmla="*/ 0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3"/>
                  <a:gd name="T92" fmla="*/ 72 w 72"/>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3">
                    <a:moveTo>
                      <a:pt x="8" y="17"/>
                    </a:moveTo>
                    <a:lnTo>
                      <a:pt x="9" y="18"/>
                    </a:lnTo>
                    <a:lnTo>
                      <a:pt x="12" y="23"/>
                    </a:lnTo>
                    <a:lnTo>
                      <a:pt x="18" y="28"/>
                    </a:lnTo>
                    <a:lnTo>
                      <a:pt x="24" y="35"/>
                    </a:lnTo>
                    <a:lnTo>
                      <a:pt x="31" y="42"/>
                    </a:lnTo>
                    <a:lnTo>
                      <a:pt x="37" y="48"/>
                    </a:lnTo>
                    <a:lnTo>
                      <a:pt x="42" y="52"/>
                    </a:lnTo>
                    <a:lnTo>
                      <a:pt x="47" y="53"/>
                    </a:lnTo>
                    <a:lnTo>
                      <a:pt x="55" y="52"/>
                    </a:lnTo>
                    <a:lnTo>
                      <a:pt x="63" y="50"/>
                    </a:lnTo>
                    <a:lnTo>
                      <a:pt x="70" y="47"/>
                    </a:lnTo>
                    <a:lnTo>
                      <a:pt x="72" y="41"/>
                    </a:lnTo>
                    <a:lnTo>
                      <a:pt x="72" y="32"/>
                    </a:lnTo>
                    <a:lnTo>
                      <a:pt x="70" y="19"/>
                    </a:lnTo>
                    <a:lnTo>
                      <a:pt x="68" y="10"/>
                    </a:lnTo>
                    <a:lnTo>
                      <a:pt x="66" y="5"/>
                    </a:lnTo>
                    <a:lnTo>
                      <a:pt x="66" y="10"/>
                    </a:lnTo>
                    <a:lnTo>
                      <a:pt x="65" y="19"/>
                    </a:lnTo>
                    <a:lnTo>
                      <a:pt x="63" y="28"/>
                    </a:lnTo>
                    <a:lnTo>
                      <a:pt x="57" y="33"/>
                    </a:lnTo>
                    <a:lnTo>
                      <a:pt x="48" y="33"/>
                    </a:lnTo>
                    <a:lnTo>
                      <a:pt x="39" y="30"/>
                    </a:lnTo>
                    <a:lnTo>
                      <a:pt x="30" y="25"/>
                    </a:lnTo>
                    <a:lnTo>
                      <a:pt x="20" y="18"/>
                    </a:lnTo>
                    <a:lnTo>
                      <a:pt x="12" y="11"/>
                    </a:lnTo>
                    <a:lnTo>
                      <a:pt x="5" y="5"/>
                    </a:lnTo>
                    <a:lnTo>
                      <a:pt x="1" y="1"/>
                    </a:lnTo>
                    <a:lnTo>
                      <a:pt x="0" y="0"/>
                    </a:lnTo>
                    <a:lnTo>
                      <a:pt x="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0" name="Freeform 47">
                <a:extLst>
                  <a:ext uri="{FF2B5EF4-FFF2-40B4-BE49-F238E27FC236}">
                    <a16:creationId xmlns:a16="http://schemas.microsoft.com/office/drawing/2014/main" id="{333E3C1A-A205-475B-8635-8767703160FB}"/>
                  </a:ext>
                </a:extLst>
              </p:cNvPr>
              <p:cNvSpPr>
                <a:spLocks/>
              </p:cNvSpPr>
              <p:nvPr/>
            </p:nvSpPr>
            <p:spPr bwMode="auto">
              <a:xfrm>
                <a:off x="593" y="2013"/>
                <a:ext cx="36" cy="27"/>
              </a:xfrm>
              <a:custGeom>
                <a:avLst/>
                <a:gdLst>
                  <a:gd name="T0" fmla="*/ 0 w 73"/>
                  <a:gd name="T1" fmla="*/ 1 h 54"/>
                  <a:gd name="T2" fmla="*/ 0 w 73"/>
                  <a:gd name="T3" fmla="*/ 1 h 54"/>
                  <a:gd name="T4" fmla="*/ 0 w 73"/>
                  <a:gd name="T5" fmla="*/ 1 h 54"/>
                  <a:gd name="T6" fmla="*/ 0 w 73"/>
                  <a:gd name="T7" fmla="*/ 1 h 54"/>
                  <a:gd name="T8" fmla="*/ 0 w 73"/>
                  <a:gd name="T9" fmla="*/ 1 h 54"/>
                  <a:gd name="T10" fmla="*/ 0 w 73"/>
                  <a:gd name="T11" fmla="*/ 1 h 54"/>
                  <a:gd name="T12" fmla="*/ 0 w 73"/>
                  <a:gd name="T13" fmla="*/ 1 h 54"/>
                  <a:gd name="T14" fmla="*/ 0 w 73"/>
                  <a:gd name="T15" fmla="*/ 1 h 54"/>
                  <a:gd name="T16" fmla="*/ 0 w 73"/>
                  <a:gd name="T17" fmla="*/ 1 h 54"/>
                  <a:gd name="T18" fmla="*/ 0 w 73"/>
                  <a:gd name="T19" fmla="*/ 1 h 54"/>
                  <a:gd name="T20" fmla="*/ 0 w 73"/>
                  <a:gd name="T21" fmla="*/ 1 h 54"/>
                  <a:gd name="T22" fmla="*/ 0 w 73"/>
                  <a:gd name="T23" fmla="*/ 1 h 54"/>
                  <a:gd name="T24" fmla="*/ 0 w 73"/>
                  <a:gd name="T25" fmla="*/ 1 h 54"/>
                  <a:gd name="T26" fmla="*/ 0 w 73"/>
                  <a:gd name="T27" fmla="*/ 1 h 54"/>
                  <a:gd name="T28" fmla="*/ 0 w 73"/>
                  <a:gd name="T29" fmla="*/ 1 h 54"/>
                  <a:gd name="T30" fmla="*/ 0 w 73"/>
                  <a:gd name="T31" fmla="*/ 1 h 54"/>
                  <a:gd name="T32" fmla="*/ 0 w 73"/>
                  <a:gd name="T33" fmla="*/ 1 h 54"/>
                  <a:gd name="T34" fmla="*/ 0 w 73"/>
                  <a:gd name="T35" fmla="*/ 1 h 54"/>
                  <a:gd name="T36" fmla="*/ 0 w 73"/>
                  <a:gd name="T37" fmla="*/ 1 h 54"/>
                  <a:gd name="T38" fmla="*/ 0 w 73"/>
                  <a:gd name="T39" fmla="*/ 1 h 54"/>
                  <a:gd name="T40" fmla="*/ 0 w 73"/>
                  <a:gd name="T41" fmla="*/ 1 h 54"/>
                  <a:gd name="T42" fmla="*/ 0 w 73"/>
                  <a:gd name="T43" fmla="*/ 1 h 54"/>
                  <a:gd name="T44" fmla="*/ 0 w 73"/>
                  <a:gd name="T45" fmla="*/ 1 h 54"/>
                  <a:gd name="T46" fmla="*/ 0 w 73"/>
                  <a:gd name="T47" fmla="*/ 1 h 54"/>
                  <a:gd name="T48" fmla="*/ 0 w 73"/>
                  <a:gd name="T49" fmla="*/ 1 h 54"/>
                  <a:gd name="T50" fmla="*/ 0 w 73"/>
                  <a:gd name="T51" fmla="*/ 1 h 54"/>
                  <a:gd name="T52" fmla="*/ 0 w 73"/>
                  <a:gd name="T53" fmla="*/ 1 h 54"/>
                  <a:gd name="T54" fmla="*/ 0 w 73"/>
                  <a:gd name="T55" fmla="*/ 1 h 54"/>
                  <a:gd name="T56" fmla="*/ 0 w 73"/>
                  <a:gd name="T57" fmla="*/ 0 h 54"/>
                  <a:gd name="T58" fmla="*/ 0 w 73"/>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4"/>
                  <a:gd name="T92" fmla="*/ 73 w 73"/>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4">
                    <a:moveTo>
                      <a:pt x="8" y="19"/>
                    </a:moveTo>
                    <a:lnTo>
                      <a:pt x="9" y="20"/>
                    </a:lnTo>
                    <a:lnTo>
                      <a:pt x="13" y="24"/>
                    </a:lnTo>
                    <a:lnTo>
                      <a:pt x="17" y="30"/>
                    </a:lnTo>
                    <a:lnTo>
                      <a:pt x="24" y="37"/>
                    </a:lnTo>
                    <a:lnTo>
                      <a:pt x="30" y="44"/>
                    </a:lnTo>
                    <a:lnTo>
                      <a:pt x="37" y="50"/>
                    </a:lnTo>
                    <a:lnTo>
                      <a:pt x="43" y="53"/>
                    </a:lnTo>
                    <a:lnTo>
                      <a:pt x="47" y="54"/>
                    </a:lnTo>
                    <a:lnTo>
                      <a:pt x="56" y="53"/>
                    </a:lnTo>
                    <a:lnTo>
                      <a:pt x="64" y="52"/>
                    </a:lnTo>
                    <a:lnTo>
                      <a:pt x="69" y="49"/>
                    </a:lnTo>
                    <a:lnTo>
                      <a:pt x="73" y="43"/>
                    </a:lnTo>
                    <a:lnTo>
                      <a:pt x="72" y="32"/>
                    </a:lnTo>
                    <a:lnTo>
                      <a:pt x="70" y="20"/>
                    </a:lnTo>
                    <a:lnTo>
                      <a:pt x="68" y="9"/>
                    </a:lnTo>
                    <a:lnTo>
                      <a:pt x="67" y="5"/>
                    </a:lnTo>
                    <a:lnTo>
                      <a:pt x="67" y="9"/>
                    </a:lnTo>
                    <a:lnTo>
                      <a:pt x="66" y="19"/>
                    </a:lnTo>
                    <a:lnTo>
                      <a:pt x="64" y="29"/>
                    </a:lnTo>
                    <a:lnTo>
                      <a:pt x="58" y="35"/>
                    </a:lnTo>
                    <a:lnTo>
                      <a:pt x="49" y="35"/>
                    </a:lnTo>
                    <a:lnTo>
                      <a:pt x="39" y="31"/>
                    </a:lnTo>
                    <a:lnTo>
                      <a:pt x="30" y="26"/>
                    </a:lnTo>
                    <a:lnTo>
                      <a:pt x="21" y="19"/>
                    </a:lnTo>
                    <a:lnTo>
                      <a:pt x="13" y="13"/>
                    </a:lnTo>
                    <a:lnTo>
                      <a:pt x="6" y="6"/>
                    </a:lnTo>
                    <a:lnTo>
                      <a:pt x="1" y="1"/>
                    </a:lnTo>
                    <a:lnTo>
                      <a:pt x="0" y="0"/>
                    </a:lnTo>
                    <a:lnTo>
                      <a:pt x="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1" name="Freeform 48">
                <a:extLst>
                  <a:ext uri="{FF2B5EF4-FFF2-40B4-BE49-F238E27FC236}">
                    <a16:creationId xmlns:a16="http://schemas.microsoft.com/office/drawing/2014/main" id="{6E4CDEC5-F56F-4863-A849-616342A97E3A}"/>
                  </a:ext>
                </a:extLst>
              </p:cNvPr>
              <p:cNvSpPr>
                <a:spLocks/>
              </p:cNvSpPr>
              <p:nvPr/>
            </p:nvSpPr>
            <p:spPr bwMode="auto">
              <a:xfrm>
                <a:off x="632" y="2035"/>
                <a:ext cx="36" cy="27"/>
              </a:xfrm>
              <a:custGeom>
                <a:avLst/>
                <a:gdLst>
                  <a:gd name="T0" fmla="*/ 1 w 71"/>
                  <a:gd name="T1" fmla="*/ 1 h 54"/>
                  <a:gd name="T2" fmla="*/ 1 w 71"/>
                  <a:gd name="T3" fmla="*/ 1 h 54"/>
                  <a:gd name="T4" fmla="*/ 1 w 71"/>
                  <a:gd name="T5" fmla="*/ 1 h 54"/>
                  <a:gd name="T6" fmla="*/ 1 w 71"/>
                  <a:gd name="T7" fmla="*/ 1 h 54"/>
                  <a:gd name="T8" fmla="*/ 1 w 71"/>
                  <a:gd name="T9" fmla="*/ 1 h 54"/>
                  <a:gd name="T10" fmla="*/ 1 w 71"/>
                  <a:gd name="T11" fmla="*/ 1 h 54"/>
                  <a:gd name="T12" fmla="*/ 1 w 71"/>
                  <a:gd name="T13" fmla="*/ 1 h 54"/>
                  <a:gd name="T14" fmla="*/ 1 w 71"/>
                  <a:gd name="T15" fmla="*/ 1 h 54"/>
                  <a:gd name="T16" fmla="*/ 1 w 71"/>
                  <a:gd name="T17" fmla="*/ 1 h 54"/>
                  <a:gd name="T18" fmla="*/ 1 w 71"/>
                  <a:gd name="T19" fmla="*/ 1 h 54"/>
                  <a:gd name="T20" fmla="*/ 1 w 71"/>
                  <a:gd name="T21" fmla="*/ 1 h 54"/>
                  <a:gd name="T22" fmla="*/ 1 w 71"/>
                  <a:gd name="T23" fmla="*/ 1 h 54"/>
                  <a:gd name="T24" fmla="*/ 1 w 71"/>
                  <a:gd name="T25" fmla="*/ 1 h 54"/>
                  <a:gd name="T26" fmla="*/ 1 w 71"/>
                  <a:gd name="T27" fmla="*/ 1 h 54"/>
                  <a:gd name="T28" fmla="*/ 1 w 71"/>
                  <a:gd name="T29" fmla="*/ 1 h 54"/>
                  <a:gd name="T30" fmla="*/ 1 w 71"/>
                  <a:gd name="T31" fmla="*/ 1 h 54"/>
                  <a:gd name="T32" fmla="*/ 1 w 71"/>
                  <a:gd name="T33" fmla="*/ 1 h 54"/>
                  <a:gd name="T34" fmla="*/ 1 w 71"/>
                  <a:gd name="T35" fmla="*/ 1 h 54"/>
                  <a:gd name="T36" fmla="*/ 1 w 71"/>
                  <a:gd name="T37" fmla="*/ 1 h 54"/>
                  <a:gd name="T38" fmla="*/ 1 w 71"/>
                  <a:gd name="T39" fmla="*/ 1 h 54"/>
                  <a:gd name="T40" fmla="*/ 1 w 71"/>
                  <a:gd name="T41" fmla="*/ 1 h 54"/>
                  <a:gd name="T42" fmla="*/ 1 w 71"/>
                  <a:gd name="T43" fmla="*/ 1 h 54"/>
                  <a:gd name="T44" fmla="*/ 1 w 71"/>
                  <a:gd name="T45" fmla="*/ 1 h 54"/>
                  <a:gd name="T46" fmla="*/ 1 w 71"/>
                  <a:gd name="T47" fmla="*/ 1 h 54"/>
                  <a:gd name="T48" fmla="*/ 1 w 71"/>
                  <a:gd name="T49" fmla="*/ 1 h 54"/>
                  <a:gd name="T50" fmla="*/ 1 w 71"/>
                  <a:gd name="T51" fmla="*/ 1 h 54"/>
                  <a:gd name="T52" fmla="*/ 1 w 71"/>
                  <a:gd name="T53" fmla="*/ 1 h 54"/>
                  <a:gd name="T54" fmla="*/ 1 w 71"/>
                  <a:gd name="T55" fmla="*/ 1 h 54"/>
                  <a:gd name="T56" fmla="*/ 0 w 71"/>
                  <a:gd name="T57" fmla="*/ 0 h 54"/>
                  <a:gd name="T58" fmla="*/ 1 w 71"/>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1"/>
                  <a:gd name="T91" fmla="*/ 0 h 54"/>
                  <a:gd name="T92" fmla="*/ 71 w 71"/>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1" h="54">
                    <a:moveTo>
                      <a:pt x="8" y="18"/>
                    </a:moveTo>
                    <a:lnTo>
                      <a:pt x="9" y="20"/>
                    </a:lnTo>
                    <a:lnTo>
                      <a:pt x="12" y="24"/>
                    </a:lnTo>
                    <a:lnTo>
                      <a:pt x="17" y="30"/>
                    </a:lnTo>
                    <a:lnTo>
                      <a:pt x="24" y="37"/>
                    </a:lnTo>
                    <a:lnTo>
                      <a:pt x="30" y="44"/>
                    </a:lnTo>
                    <a:lnTo>
                      <a:pt x="35" y="49"/>
                    </a:lnTo>
                    <a:lnTo>
                      <a:pt x="41" y="53"/>
                    </a:lnTo>
                    <a:lnTo>
                      <a:pt x="46" y="54"/>
                    </a:lnTo>
                    <a:lnTo>
                      <a:pt x="54" y="53"/>
                    </a:lnTo>
                    <a:lnTo>
                      <a:pt x="62" y="52"/>
                    </a:lnTo>
                    <a:lnTo>
                      <a:pt x="68" y="48"/>
                    </a:lnTo>
                    <a:lnTo>
                      <a:pt x="71" y="43"/>
                    </a:lnTo>
                    <a:lnTo>
                      <a:pt x="70" y="33"/>
                    </a:lnTo>
                    <a:lnTo>
                      <a:pt x="69" y="21"/>
                    </a:lnTo>
                    <a:lnTo>
                      <a:pt x="66" y="10"/>
                    </a:lnTo>
                    <a:lnTo>
                      <a:pt x="65" y="6"/>
                    </a:lnTo>
                    <a:lnTo>
                      <a:pt x="65" y="10"/>
                    </a:lnTo>
                    <a:lnTo>
                      <a:pt x="64" y="20"/>
                    </a:lnTo>
                    <a:lnTo>
                      <a:pt x="62" y="29"/>
                    </a:lnTo>
                    <a:lnTo>
                      <a:pt x="57" y="35"/>
                    </a:lnTo>
                    <a:lnTo>
                      <a:pt x="48" y="35"/>
                    </a:lnTo>
                    <a:lnTo>
                      <a:pt x="39" y="31"/>
                    </a:lnTo>
                    <a:lnTo>
                      <a:pt x="28" y="25"/>
                    </a:lnTo>
                    <a:lnTo>
                      <a:pt x="20" y="18"/>
                    </a:lnTo>
                    <a:lnTo>
                      <a:pt x="12" y="13"/>
                    </a:lnTo>
                    <a:lnTo>
                      <a:pt x="5" y="6"/>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2" name="Freeform 49">
                <a:extLst>
                  <a:ext uri="{FF2B5EF4-FFF2-40B4-BE49-F238E27FC236}">
                    <a16:creationId xmlns:a16="http://schemas.microsoft.com/office/drawing/2014/main" id="{8346828B-31DE-49E8-B4B3-01D42D7F14CE}"/>
                  </a:ext>
                </a:extLst>
              </p:cNvPr>
              <p:cNvSpPr>
                <a:spLocks/>
              </p:cNvSpPr>
              <p:nvPr/>
            </p:nvSpPr>
            <p:spPr bwMode="auto">
              <a:xfrm>
                <a:off x="674" y="2026"/>
                <a:ext cx="39" cy="26"/>
              </a:xfrm>
              <a:custGeom>
                <a:avLst/>
                <a:gdLst>
                  <a:gd name="T0" fmla="*/ 1 w 78"/>
                  <a:gd name="T1" fmla="*/ 1 h 52"/>
                  <a:gd name="T2" fmla="*/ 1 w 78"/>
                  <a:gd name="T3" fmla="*/ 1 h 52"/>
                  <a:gd name="T4" fmla="*/ 1 w 78"/>
                  <a:gd name="T5" fmla="*/ 1 h 52"/>
                  <a:gd name="T6" fmla="*/ 1 w 78"/>
                  <a:gd name="T7" fmla="*/ 1 h 52"/>
                  <a:gd name="T8" fmla="*/ 1 w 78"/>
                  <a:gd name="T9" fmla="*/ 1 h 52"/>
                  <a:gd name="T10" fmla="*/ 1 w 78"/>
                  <a:gd name="T11" fmla="*/ 1 h 52"/>
                  <a:gd name="T12" fmla="*/ 1 w 78"/>
                  <a:gd name="T13" fmla="*/ 1 h 52"/>
                  <a:gd name="T14" fmla="*/ 1 w 78"/>
                  <a:gd name="T15" fmla="*/ 1 h 52"/>
                  <a:gd name="T16" fmla="*/ 1 w 78"/>
                  <a:gd name="T17" fmla="*/ 1 h 52"/>
                  <a:gd name="T18" fmla="*/ 1 w 78"/>
                  <a:gd name="T19" fmla="*/ 1 h 52"/>
                  <a:gd name="T20" fmla="*/ 1 w 78"/>
                  <a:gd name="T21" fmla="*/ 1 h 52"/>
                  <a:gd name="T22" fmla="*/ 1 w 78"/>
                  <a:gd name="T23" fmla="*/ 1 h 52"/>
                  <a:gd name="T24" fmla="*/ 1 w 78"/>
                  <a:gd name="T25" fmla="*/ 1 h 52"/>
                  <a:gd name="T26" fmla="*/ 1 w 78"/>
                  <a:gd name="T27" fmla="*/ 1 h 52"/>
                  <a:gd name="T28" fmla="*/ 1 w 78"/>
                  <a:gd name="T29" fmla="*/ 1 h 52"/>
                  <a:gd name="T30" fmla="*/ 1 w 78"/>
                  <a:gd name="T31" fmla="*/ 1 h 52"/>
                  <a:gd name="T32" fmla="*/ 1 w 78"/>
                  <a:gd name="T33" fmla="*/ 0 h 52"/>
                  <a:gd name="T34" fmla="*/ 1 w 78"/>
                  <a:gd name="T35" fmla="*/ 1 h 52"/>
                  <a:gd name="T36" fmla="*/ 1 w 78"/>
                  <a:gd name="T37" fmla="*/ 1 h 52"/>
                  <a:gd name="T38" fmla="*/ 1 w 78"/>
                  <a:gd name="T39" fmla="*/ 1 h 52"/>
                  <a:gd name="T40" fmla="*/ 1 w 78"/>
                  <a:gd name="T41" fmla="*/ 1 h 52"/>
                  <a:gd name="T42" fmla="*/ 1 w 78"/>
                  <a:gd name="T43" fmla="*/ 1 h 52"/>
                  <a:gd name="T44" fmla="*/ 1 w 78"/>
                  <a:gd name="T45" fmla="*/ 1 h 52"/>
                  <a:gd name="T46" fmla="*/ 1 w 78"/>
                  <a:gd name="T47" fmla="*/ 1 h 52"/>
                  <a:gd name="T48" fmla="*/ 1 w 78"/>
                  <a:gd name="T49" fmla="*/ 1 h 52"/>
                  <a:gd name="T50" fmla="*/ 1 w 78"/>
                  <a:gd name="T51" fmla="*/ 1 h 52"/>
                  <a:gd name="T52" fmla="*/ 1 w 78"/>
                  <a:gd name="T53" fmla="*/ 1 h 52"/>
                  <a:gd name="T54" fmla="*/ 1 w 78"/>
                  <a:gd name="T55" fmla="*/ 1 h 52"/>
                  <a:gd name="T56" fmla="*/ 0 w 78"/>
                  <a:gd name="T57" fmla="*/ 1 h 52"/>
                  <a:gd name="T58" fmla="*/ 1 w 78"/>
                  <a:gd name="T59" fmla="*/ 1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8"/>
                  <a:gd name="T91" fmla="*/ 0 h 52"/>
                  <a:gd name="T92" fmla="*/ 78 w 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8" h="52">
                    <a:moveTo>
                      <a:pt x="10" y="22"/>
                    </a:moveTo>
                    <a:lnTo>
                      <a:pt x="11" y="23"/>
                    </a:lnTo>
                    <a:lnTo>
                      <a:pt x="16" y="26"/>
                    </a:lnTo>
                    <a:lnTo>
                      <a:pt x="22" y="32"/>
                    </a:lnTo>
                    <a:lnTo>
                      <a:pt x="29" y="38"/>
                    </a:lnTo>
                    <a:lnTo>
                      <a:pt x="35" y="43"/>
                    </a:lnTo>
                    <a:lnTo>
                      <a:pt x="43" y="48"/>
                    </a:lnTo>
                    <a:lnTo>
                      <a:pt x="49" y="50"/>
                    </a:lnTo>
                    <a:lnTo>
                      <a:pt x="54" y="52"/>
                    </a:lnTo>
                    <a:lnTo>
                      <a:pt x="62" y="49"/>
                    </a:lnTo>
                    <a:lnTo>
                      <a:pt x="70" y="46"/>
                    </a:lnTo>
                    <a:lnTo>
                      <a:pt x="76" y="41"/>
                    </a:lnTo>
                    <a:lnTo>
                      <a:pt x="78" y="35"/>
                    </a:lnTo>
                    <a:lnTo>
                      <a:pt x="76" y="26"/>
                    </a:lnTo>
                    <a:lnTo>
                      <a:pt x="71" y="13"/>
                    </a:lnTo>
                    <a:lnTo>
                      <a:pt x="68" y="4"/>
                    </a:lnTo>
                    <a:lnTo>
                      <a:pt x="65" y="0"/>
                    </a:lnTo>
                    <a:lnTo>
                      <a:pt x="67" y="4"/>
                    </a:lnTo>
                    <a:lnTo>
                      <a:pt x="68" y="13"/>
                    </a:lnTo>
                    <a:lnTo>
                      <a:pt x="67" y="24"/>
                    </a:lnTo>
                    <a:lnTo>
                      <a:pt x="62" y="30"/>
                    </a:lnTo>
                    <a:lnTo>
                      <a:pt x="53" y="31"/>
                    </a:lnTo>
                    <a:lnTo>
                      <a:pt x="43" y="30"/>
                    </a:lnTo>
                    <a:lnTo>
                      <a:pt x="33" y="25"/>
                    </a:lnTo>
                    <a:lnTo>
                      <a:pt x="23" y="20"/>
                    </a:lnTo>
                    <a:lnTo>
                      <a:pt x="14" y="15"/>
                    </a:lnTo>
                    <a:lnTo>
                      <a:pt x="7" y="9"/>
                    </a:lnTo>
                    <a:lnTo>
                      <a:pt x="2" y="5"/>
                    </a:lnTo>
                    <a:lnTo>
                      <a:pt x="0" y="4"/>
                    </a:lnTo>
                    <a:lnTo>
                      <a:pt x="1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3" name="Freeform 50">
                <a:extLst>
                  <a:ext uri="{FF2B5EF4-FFF2-40B4-BE49-F238E27FC236}">
                    <a16:creationId xmlns:a16="http://schemas.microsoft.com/office/drawing/2014/main" id="{483BB58F-DDD1-4202-B79E-C8BE12EC7894}"/>
                  </a:ext>
                </a:extLst>
              </p:cNvPr>
              <p:cNvSpPr>
                <a:spLocks/>
              </p:cNvSpPr>
              <p:nvPr/>
            </p:nvSpPr>
            <p:spPr bwMode="auto">
              <a:xfrm>
                <a:off x="627" y="2008"/>
                <a:ext cx="35" cy="28"/>
              </a:xfrm>
              <a:custGeom>
                <a:avLst/>
                <a:gdLst>
                  <a:gd name="T0" fmla="*/ 0 w 72"/>
                  <a:gd name="T1" fmla="*/ 1 h 55"/>
                  <a:gd name="T2" fmla="*/ 0 w 72"/>
                  <a:gd name="T3" fmla="*/ 1 h 55"/>
                  <a:gd name="T4" fmla="*/ 0 w 72"/>
                  <a:gd name="T5" fmla="*/ 1 h 55"/>
                  <a:gd name="T6" fmla="*/ 0 w 72"/>
                  <a:gd name="T7" fmla="*/ 1 h 55"/>
                  <a:gd name="T8" fmla="*/ 0 w 72"/>
                  <a:gd name="T9" fmla="*/ 1 h 55"/>
                  <a:gd name="T10" fmla="*/ 0 w 72"/>
                  <a:gd name="T11" fmla="*/ 1 h 55"/>
                  <a:gd name="T12" fmla="*/ 0 w 72"/>
                  <a:gd name="T13" fmla="*/ 1 h 55"/>
                  <a:gd name="T14" fmla="*/ 0 w 72"/>
                  <a:gd name="T15" fmla="*/ 1 h 55"/>
                  <a:gd name="T16" fmla="*/ 0 w 72"/>
                  <a:gd name="T17" fmla="*/ 1 h 55"/>
                  <a:gd name="T18" fmla="*/ 0 w 72"/>
                  <a:gd name="T19" fmla="*/ 1 h 55"/>
                  <a:gd name="T20" fmla="*/ 0 w 72"/>
                  <a:gd name="T21" fmla="*/ 1 h 55"/>
                  <a:gd name="T22" fmla="*/ 0 w 72"/>
                  <a:gd name="T23" fmla="*/ 1 h 55"/>
                  <a:gd name="T24" fmla="*/ 0 w 72"/>
                  <a:gd name="T25" fmla="*/ 1 h 55"/>
                  <a:gd name="T26" fmla="*/ 0 w 72"/>
                  <a:gd name="T27" fmla="*/ 1 h 55"/>
                  <a:gd name="T28" fmla="*/ 0 w 72"/>
                  <a:gd name="T29" fmla="*/ 1 h 55"/>
                  <a:gd name="T30" fmla="*/ 0 w 72"/>
                  <a:gd name="T31" fmla="*/ 1 h 55"/>
                  <a:gd name="T32" fmla="*/ 0 w 72"/>
                  <a:gd name="T33" fmla="*/ 1 h 55"/>
                  <a:gd name="T34" fmla="*/ 0 w 72"/>
                  <a:gd name="T35" fmla="*/ 1 h 55"/>
                  <a:gd name="T36" fmla="*/ 0 w 72"/>
                  <a:gd name="T37" fmla="*/ 1 h 55"/>
                  <a:gd name="T38" fmla="*/ 0 w 72"/>
                  <a:gd name="T39" fmla="*/ 1 h 55"/>
                  <a:gd name="T40" fmla="*/ 0 w 72"/>
                  <a:gd name="T41" fmla="*/ 1 h 55"/>
                  <a:gd name="T42" fmla="*/ 0 w 72"/>
                  <a:gd name="T43" fmla="*/ 1 h 55"/>
                  <a:gd name="T44" fmla="*/ 0 w 72"/>
                  <a:gd name="T45" fmla="*/ 1 h 55"/>
                  <a:gd name="T46" fmla="*/ 0 w 72"/>
                  <a:gd name="T47" fmla="*/ 1 h 55"/>
                  <a:gd name="T48" fmla="*/ 0 w 72"/>
                  <a:gd name="T49" fmla="*/ 1 h 55"/>
                  <a:gd name="T50" fmla="*/ 0 w 72"/>
                  <a:gd name="T51" fmla="*/ 1 h 55"/>
                  <a:gd name="T52" fmla="*/ 0 w 72"/>
                  <a:gd name="T53" fmla="*/ 1 h 55"/>
                  <a:gd name="T54" fmla="*/ 0 w 72"/>
                  <a:gd name="T55" fmla="*/ 1 h 55"/>
                  <a:gd name="T56" fmla="*/ 0 w 72"/>
                  <a:gd name="T57" fmla="*/ 0 h 55"/>
                  <a:gd name="T58" fmla="*/ 0 w 72"/>
                  <a:gd name="T59" fmla="*/ 1 h 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5"/>
                  <a:gd name="T92" fmla="*/ 72 w 72"/>
                  <a:gd name="T93" fmla="*/ 55 h 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5">
                    <a:moveTo>
                      <a:pt x="9" y="19"/>
                    </a:moveTo>
                    <a:lnTo>
                      <a:pt x="11" y="21"/>
                    </a:lnTo>
                    <a:lnTo>
                      <a:pt x="14" y="25"/>
                    </a:lnTo>
                    <a:lnTo>
                      <a:pt x="19" y="31"/>
                    </a:lnTo>
                    <a:lnTo>
                      <a:pt x="26" y="38"/>
                    </a:lnTo>
                    <a:lnTo>
                      <a:pt x="31" y="45"/>
                    </a:lnTo>
                    <a:lnTo>
                      <a:pt x="37" y="50"/>
                    </a:lnTo>
                    <a:lnTo>
                      <a:pt x="43" y="54"/>
                    </a:lnTo>
                    <a:lnTo>
                      <a:pt x="47" y="55"/>
                    </a:lnTo>
                    <a:lnTo>
                      <a:pt x="56" y="54"/>
                    </a:lnTo>
                    <a:lnTo>
                      <a:pt x="64" y="52"/>
                    </a:lnTo>
                    <a:lnTo>
                      <a:pt x="69" y="49"/>
                    </a:lnTo>
                    <a:lnTo>
                      <a:pt x="72" y="44"/>
                    </a:lnTo>
                    <a:lnTo>
                      <a:pt x="72" y="33"/>
                    </a:lnTo>
                    <a:lnTo>
                      <a:pt x="69" y="21"/>
                    </a:lnTo>
                    <a:lnTo>
                      <a:pt x="68" y="10"/>
                    </a:lnTo>
                    <a:lnTo>
                      <a:pt x="67" y="6"/>
                    </a:lnTo>
                    <a:lnTo>
                      <a:pt x="67" y="10"/>
                    </a:lnTo>
                    <a:lnTo>
                      <a:pt x="66" y="19"/>
                    </a:lnTo>
                    <a:lnTo>
                      <a:pt x="64" y="30"/>
                    </a:lnTo>
                    <a:lnTo>
                      <a:pt x="58" y="36"/>
                    </a:lnTo>
                    <a:lnTo>
                      <a:pt x="49" y="36"/>
                    </a:lnTo>
                    <a:lnTo>
                      <a:pt x="39" y="32"/>
                    </a:lnTo>
                    <a:lnTo>
                      <a:pt x="30" y="26"/>
                    </a:lnTo>
                    <a:lnTo>
                      <a:pt x="21" y="19"/>
                    </a:lnTo>
                    <a:lnTo>
                      <a:pt x="13" y="12"/>
                    </a:lnTo>
                    <a:lnTo>
                      <a:pt x="6" y="6"/>
                    </a:lnTo>
                    <a:lnTo>
                      <a:pt x="1" y="1"/>
                    </a:lnTo>
                    <a:lnTo>
                      <a:pt x="0" y="0"/>
                    </a:lnTo>
                    <a:lnTo>
                      <a:pt x="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4" name="Freeform 51">
                <a:extLst>
                  <a:ext uri="{FF2B5EF4-FFF2-40B4-BE49-F238E27FC236}">
                    <a16:creationId xmlns:a16="http://schemas.microsoft.com/office/drawing/2014/main" id="{8A761F7C-F11F-4C90-9DC8-620EF07D2F54}"/>
                  </a:ext>
                </a:extLst>
              </p:cNvPr>
              <p:cNvSpPr>
                <a:spLocks/>
              </p:cNvSpPr>
              <p:nvPr/>
            </p:nvSpPr>
            <p:spPr bwMode="auto">
              <a:xfrm>
                <a:off x="669" y="1999"/>
                <a:ext cx="39" cy="26"/>
              </a:xfrm>
              <a:custGeom>
                <a:avLst/>
                <a:gdLst>
                  <a:gd name="T0" fmla="*/ 0 w 79"/>
                  <a:gd name="T1" fmla="*/ 1 h 51"/>
                  <a:gd name="T2" fmla="*/ 0 w 79"/>
                  <a:gd name="T3" fmla="*/ 1 h 51"/>
                  <a:gd name="T4" fmla="*/ 0 w 79"/>
                  <a:gd name="T5" fmla="*/ 1 h 51"/>
                  <a:gd name="T6" fmla="*/ 0 w 79"/>
                  <a:gd name="T7" fmla="*/ 1 h 51"/>
                  <a:gd name="T8" fmla="*/ 0 w 79"/>
                  <a:gd name="T9" fmla="*/ 1 h 51"/>
                  <a:gd name="T10" fmla="*/ 0 w 79"/>
                  <a:gd name="T11" fmla="*/ 1 h 51"/>
                  <a:gd name="T12" fmla="*/ 0 w 79"/>
                  <a:gd name="T13" fmla="*/ 1 h 51"/>
                  <a:gd name="T14" fmla="*/ 0 w 79"/>
                  <a:gd name="T15" fmla="*/ 1 h 51"/>
                  <a:gd name="T16" fmla="*/ 0 w 79"/>
                  <a:gd name="T17" fmla="*/ 1 h 51"/>
                  <a:gd name="T18" fmla="*/ 0 w 79"/>
                  <a:gd name="T19" fmla="*/ 1 h 51"/>
                  <a:gd name="T20" fmla="*/ 0 w 79"/>
                  <a:gd name="T21" fmla="*/ 1 h 51"/>
                  <a:gd name="T22" fmla="*/ 0 w 79"/>
                  <a:gd name="T23" fmla="*/ 1 h 51"/>
                  <a:gd name="T24" fmla="*/ 0 w 79"/>
                  <a:gd name="T25" fmla="*/ 1 h 51"/>
                  <a:gd name="T26" fmla="*/ 0 w 79"/>
                  <a:gd name="T27" fmla="*/ 1 h 51"/>
                  <a:gd name="T28" fmla="*/ 0 w 79"/>
                  <a:gd name="T29" fmla="*/ 1 h 51"/>
                  <a:gd name="T30" fmla="*/ 0 w 79"/>
                  <a:gd name="T31" fmla="*/ 1 h 51"/>
                  <a:gd name="T32" fmla="*/ 0 w 79"/>
                  <a:gd name="T33" fmla="*/ 0 h 51"/>
                  <a:gd name="T34" fmla="*/ 0 w 79"/>
                  <a:gd name="T35" fmla="*/ 1 h 51"/>
                  <a:gd name="T36" fmla="*/ 0 w 79"/>
                  <a:gd name="T37" fmla="*/ 1 h 51"/>
                  <a:gd name="T38" fmla="*/ 0 w 79"/>
                  <a:gd name="T39" fmla="*/ 1 h 51"/>
                  <a:gd name="T40" fmla="*/ 0 w 79"/>
                  <a:gd name="T41" fmla="*/ 1 h 51"/>
                  <a:gd name="T42" fmla="*/ 0 w 79"/>
                  <a:gd name="T43" fmla="*/ 1 h 51"/>
                  <a:gd name="T44" fmla="*/ 0 w 79"/>
                  <a:gd name="T45" fmla="*/ 1 h 51"/>
                  <a:gd name="T46" fmla="*/ 0 w 79"/>
                  <a:gd name="T47" fmla="*/ 1 h 51"/>
                  <a:gd name="T48" fmla="*/ 0 w 79"/>
                  <a:gd name="T49" fmla="*/ 1 h 51"/>
                  <a:gd name="T50" fmla="*/ 0 w 79"/>
                  <a:gd name="T51" fmla="*/ 1 h 51"/>
                  <a:gd name="T52" fmla="*/ 0 w 79"/>
                  <a:gd name="T53" fmla="*/ 1 h 51"/>
                  <a:gd name="T54" fmla="*/ 0 w 79"/>
                  <a:gd name="T55" fmla="*/ 1 h 51"/>
                  <a:gd name="T56" fmla="*/ 0 w 79"/>
                  <a:gd name="T57" fmla="*/ 1 h 51"/>
                  <a:gd name="T58" fmla="*/ 0 w 79"/>
                  <a:gd name="T59" fmla="*/ 1 h 5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9"/>
                  <a:gd name="T91" fmla="*/ 0 h 51"/>
                  <a:gd name="T92" fmla="*/ 79 w 79"/>
                  <a:gd name="T93" fmla="*/ 51 h 5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9" h="51">
                    <a:moveTo>
                      <a:pt x="12" y="23"/>
                    </a:moveTo>
                    <a:lnTo>
                      <a:pt x="13" y="24"/>
                    </a:lnTo>
                    <a:lnTo>
                      <a:pt x="18" y="27"/>
                    </a:lnTo>
                    <a:lnTo>
                      <a:pt x="23" y="33"/>
                    </a:lnTo>
                    <a:lnTo>
                      <a:pt x="30" y="39"/>
                    </a:lnTo>
                    <a:lnTo>
                      <a:pt x="37" y="43"/>
                    </a:lnTo>
                    <a:lnTo>
                      <a:pt x="45" y="48"/>
                    </a:lnTo>
                    <a:lnTo>
                      <a:pt x="51" y="51"/>
                    </a:lnTo>
                    <a:lnTo>
                      <a:pt x="56" y="51"/>
                    </a:lnTo>
                    <a:lnTo>
                      <a:pt x="64" y="49"/>
                    </a:lnTo>
                    <a:lnTo>
                      <a:pt x="71" y="46"/>
                    </a:lnTo>
                    <a:lnTo>
                      <a:pt x="76" y="41"/>
                    </a:lnTo>
                    <a:lnTo>
                      <a:pt x="79" y="35"/>
                    </a:lnTo>
                    <a:lnTo>
                      <a:pt x="76" y="26"/>
                    </a:lnTo>
                    <a:lnTo>
                      <a:pt x="73" y="15"/>
                    </a:lnTo>
                    <a:lnTo>
                      <a:pt x="68" y="4"/>
                    </a:lnTo>
                    <a:lnTo>
                      <a:pt x="67" y="0"/>
                    </a:lnTo>
                    <a:lnTo>
                      <a:pt x="68" y="4"/>
                    </a:lnTo>
                    <a:lnTo>
                      <a:pt x="68" y="13"/>
                    </a:lnTo>
                    <a:lnTo>
                      <a:pt x="67" y="25"/>
                    </a:lnTo>
                    <a:lnTo>
                      <a:pt x="63" y="31"/>
                    </a:lnTo>
                    <a:lnTo>
                      <a:pt x="54" y="32"/>
                    </a:lnTo>
                    <a:lnTo>
                      <a:pt x="44" y="31"/>
                    </a:lnTo>
                    <a:lnTo>
                      <a:pt x="34" y="26"/>
                    </a:lnTo>
                    <a:lnTo>
                      <a:pt x="23" y="21"/>
                    </a:lnTo>
                    <a:lnTo>
                      <a:pt x="14" y="16"/>
                    </a:lnTo>
                    <a:lnTo>
                      <a:pt x="7" y="10"/>
                    </a:lnTo>
                    <a:lnTo>
                      <a:pt x="3" y="6"/>
                    </a:lnTo>
                    <a:lnTo>
                      <a:pt x="0" y="5"/>
                    </a:lnTo>
                    <a:lnTo>
                      <a:pt x="1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5" name="Freeform 52">
                <a:extLst>
                  <a:ext uri="{FF2B5EF4-FFF2-40B4-BE49-F238E27FC236}">
                    <a16:creationId xmlns:a16="http://schemas.microsoft.com/office/drawing/2014/main" id="{89EA0DCF-491D-4299-9201-4596D978C0F4}"/>
                  </a:ext>
                </a:extLst>
              </p:cNvPr>
              <p:cNvSpPr>
                <a:spLocks/>
              </p:cNvSpPr>
              <p:nvPr/>
            </p:nvSpPr>
            <p:spPr bwMode="auto">
              <a:xfrm>
                <a:off x="731" y="2044"/>
                <a:ext cx="40" cy="26"/>
              </a:xfrm>
              <a:custGeom>
                <a:avLst/>
                <a:gdLst>
                  <a:gd name="T0" fmla="*/ 0 w 78"/>
                  <a:gd name="T1" fmla="*/ 1 h 52"/>
                  <a:gd name="T2" fmla="*/ 1 w 78"/>
                  <a:gd name="T3" fmla="*/ 1 h 52"/>
                  <a:gd name="T4" fmla="*/ 1 w 78"/>
                  <a:gd name="T5" fmla="*/ 1 h 52"/>
                  <a:gd name="T6" fmla="*/ 1 w 78"/>
                  <a:gd name="T7" fmla="*/ 1 h 52"/>
                  <a:gd name="T8" fmla="*/ 1 w 78"/>
                  <a:gd name="T9" fmla="*/ 1 h 52"/>
                  <a:gd name="T10" fmla="*/ 1 w 78"/>
                  <a:gd name="T11" fmla="*/ 1 h 52"/>
                  <a:gd name="T12" fmla="*/ 1 w 78"/>
                  <a:gd name="T13" fmla="*/ 1 h 52"/>
                  <a:gd name="T14" fmla="*/ 1 w 78"/>
                  <a:gd name="T15" fmla="*/ 1 h 52"/>
                  <a:gd name="T16" fmla="*/ 1 w 78"/>
                  <a:gd name="T17" fmla="*/ 1 h 52"/>
                  <a:gd name="T18" fmla="*/ 1 w 78"/>
                  <a:gd name="T19" fmla="*/ 1 h 52"/>
                  <a:gd name="T20" fmla="*/ 1 w 78"/>
                  <a:gd name="T21" fmla="*/ 1 h 52"/>
                  <a:gd name="T22" fmla="*/ 1 w 78"/>
                  <a:gd name="T23" fmla="*/ 1 h 52"/>
                  <a:gd name="T24" fmla="*/ 1 w 78"/>
                  <a:gd name="T25" fmla="*/ 1 h 52"/>
                  <a:gd name="T26" fmla="*/ 1 w 78"/>
                  <a:gd name="T27" fmla="*/ 1 h 52"/>
                  <a:gd name="T28" fmla="*/ 1 w 78"/>
                  <a:gd name="T29" fmla="*/ 1 h 52"/>
                  <a:gd name="T30" fmla="*/ 1 w 78"/>
                  <a:gd name="T31" fmla="*/ 1 h 52"/>
                  <a:gd name="T32" fmla="*/ 1 w 78"/>
                  <a:gd name="T33" fmla="*/ 1 h 52"/>
                  <a:gd name="T34" fmla="*/ 1 w 78"/>
                  <a:gd name="T35" fmla="*/ 0 h 52"/>
                  <a:gd name="T36" fmla="*/ 1 w 78"/>
                  <a:gd name="T37" fmla="*/ 1 h 52"/>
                  <a:gd name="T38" fmla="*/ 1 w 78"/>
                  <a:gd name="T39" fmla="*/ 1 h 52"/>
                  <a:gd name="T40" fmla="*/ 1 w 78"/>
                  <a:gd name="T41" fmla="*/ 1 h 52"/>
                  <a:gd name="T42" fmla="*/ 1 w 78"/>
                  <a:gd name="T43" fmla="*/ 1 h 52"/>
                  <a:gd name="T44" fmla="*/ 1 w 78"/>
                  <a:gd name="T45" fmla="*/ 1 h 52"/>
                  <a:gd name="T46" fmla="*/ 1 w 78"/>
                  <a:gd name="T47" fmla="*/ 1 h 52"/>
                  <a:gd name="T48" fmla="*/ 1 w 78"/>
                  <a:gd name="T49" fmla="*/ 1 h 52"/>
                  <a:gd name="T50" fmla="*/ 1 w 78"/>
                  <a:gd name="T51" fmla="*/ 1 h 52"/>
                  <a:gd name="T52" fmla="*/ 1 w 78"/>
                  <a:gd name="T53" fmla="*/ 1 h 52"/>
                  <a:gd name="T54" fmla="*/ 1 w 78"/>
                  <a:gd name="T55" fmla="*/ 1 h 52"/>
                  <a:gd name="T56" fmla="*/ 1 w 78"/>
                  <a:gd name="T57" fmla="*/ 1 h 52"/>
                  <a:gd name="T58" fmla="*/ 0 w 78"/>
                  <a:gd name="T59" fmla="*/ 1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8"/>
                  <a:gd name="T91" fmla="*/ 0 h 52"/>
                  <a:gd name="T92" fmla="*/ 78 w 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8" h="52">
                    <a:moveTo>
                      <a:pt x="0" y="7"/>
                    </a:moveTo>
                    <a:lnTo>
                      <a:pt x="11" y="25"/>
                    </a:lnTo>
                    <a:lnTo>
                      <a:pt x="13" y="26"/>
                    </a:lnTo>
                    <a:lnTo>
                      <a:pt x="17" y="29"/>
                    </a:lnTo>
                    <a:lnTo>
                      <a:pt x="23" y="34"/>
                    </a:lnTo>
                    <a:lnTo>
                      <a:pt x="30" y="40"/>
                    </a:lnTo>
                    <a:lnTo>
                      <a:pt x="37" y="45"/>
                    </a:lnTo>
                    <a:lnTo>
                      <a:pt x="45" y="50"/>
                    </a:lnTo>
                    <a:lnTo>
                      <a:pt x="51" y="52"/>
                    </a:lnTo>
                    <a:lnTo>
                      <a:pt x="55" y="52"/>
                    </a:lnTo>
                    <a:lnTo>
                      <a:pt x="63" y="50"/>
                    </a:lnTo>
                    <a:lnTo>
                      <a:pt x="70" y="46"/>
                    </a:lnTo>
                    <a:lnTo>
                      <a:pt x="76" y="42"/>
                    </a:lnTo>
                    <a:lnTo>
                      <a:pt x="78" y="36"/>
                    </a:lnTo>
                    <a:lnTo>
                      <a:pt x="76" y="27"/>
                    </a:lnTo>
                    <a:lnTo>
                      <a:pt x="71" y="14"/>
                    </a:lnTo>
                    <a:lnTo>
                      <a:pt x="68" y="5"/>
                    </a:lnTo>
                    <a:lnTo>
                      <a:pt x="66" y="0"/>
                    </a:lnTo>
                    <a:lnTo>
                      <a:pt x="67" y="5"/>
                    </a:lnTo>
                    <a:lnTo>
                      <a:pt x="68" y="14"/>
                    </a:lnTo>
                    <a:lnTo>
                      <a:pt x="67" y="26"/>
                    </a:lnTo>
                    <a:lnTo>
                      <a:pt x="62" y="31"/>
                    </a:lnTo>
                    <a:lnTo>
                      <a:pt x="54" y="33"/>
                    </a:lnTo>
                    <a:lnTo>
                      <a:pt x="44" y="31"/>
                    </a:lnTo>
                    <a:lnTo>
                      <a:pt x="33" y="27"/>
                    </a:lnTo>
                    <a:lnTo>
                      <a:pt x="23" y="22"/>
                    </a:lnTo>
                    <a:lnTo>
                      <a:pt x="14" y="17"/>
                    </a:lnTo>
                    <a:lnTo>
                      <a:pt x="7" y="12"/>
                    </a:lnTo>
                    <a:lnTo>
                      <a:pt x="2" y="8"/>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6" name="Freeform 53">
                <a:extLst>
                  <a:ext uri="{FF2B5EF4-FFF2-40B4-BE49-F238E27FC236}">
                    <a16:creationId xmlns:a16="http://schemas.microsoft.com/office/drawing/2014/main" id="{CC330DC8-B540-48CE-B04C-41929EDD5B6F}"/>
                  </a:ext>
                </a:extLst>
              </p:cNvPr>
              <p:cNvSpPr>
                <a:spLocks/>
              </p:cNvSpPr>
              <p:nvPr/>
            </p:nvSpPr>
            <p:spPr bwMode="auto">
              <a:xfrm>
                <a:off x="455" y="1782"/>
                <a:ext cx="28" cy="31"/>
              </a:xfrm>
              <a:custGeom>
                <a:avLst/>
                <a:gdLst>
                  <a:gd name="T0" fmla="*/ 1 w 55"/>
                  <a:gd name="T1" fmla="*/ 1 h 62"/>
                  <a:gd name="T2" fmla="*/ 1 w 55"/>
                  <a:gd name="T3" fmla="*/ 1 h 62"/>
                  <a:gd name="T4" fmla="*/ 1 w 55"/>
                  <a:gd name="T5" fmla="*/ 1 h 62"/>
                  <a:gd name="T6" fmla="*/ 1 w 55"/>
                  <a:gd name="T7" fmla="*/ 1 h 62"/>
                  <a:gd name="T8" fmla="*/ 1 w 55"/>
                  <a:gd name="T9" fmla="*/ 1 h 62"/>
                  <a:gd name="T10" fmla="*/ 1 w 55"/>
                  <a:gd name="T11" fmla="*/ 1 h 62"/>
                  <a:gd name="T12" fmla="*/ 1 w 55"/>
                  <a:gd name="T13" fmla="*/ 1 h 62"/>
                  <a:gd name="T14" fmla="*/ 1 w 55"/>
                  <a:gd name="T15" fmla="*/ 1 h 62"/>
                  <a:gd name="T16" fmla="*/ 1 w 55"/>
                  <a:gd name="T17" fmla="*/ 1 h 62"/>
                  <a:gd name="T18" fmla="*/ 1 w 55"/>
                  <a:gd name="T19" fmla="*/ 1 h 62"/>
                  <a:gd name="T20" fmla="*/ 1 w 55"/>
                  <a:gd name="T21" fmla="*/ 1 h 62"/>
                  <a:gd name="T22" fmla="*/ 1 w 55"/>
                  <a:gd name="T23" fmla="*/ 1 h 62"/>
                  <a:gd name="T24" fmla="*/ 0 w 55"/>
                  <a:gd name="T25" fmla="*/ 1 h 62"/>
                  <a:gd name="T26" fmla="*/ 1 w 55"/>
                  <a:gd name="T27" fmla="*/ 1 h 62"/>
                  <a:gd name="T28" fmla="*/ 1 w 55"/>
                  <a:gd name="T29" fmla="*/ 1 h 62"/>
                  <a:gd name="T30" fmla="*/ 1 w 55"/>
                  <a:gd name="T31" fmla="*/ 1 h 62"/>
                  <a:gd name="T32" fmla="*/ 1 w 55"/>
                  <a:gd name="T33" fmla="*/ 1 h 62"/>
                  <a:gd name="T34" fmla="*/ 1 w 55"/>
                  <a:gd name="T35" fmla="*/ 1 h 62"/>
                  <a:gd name="T36" fmla="*/ 1 w 55"/>
                  <a:gd name="T37" fmla="*/ 1 h 62"/>
                  <a:gd name="T38" fmla="*/ 1 w 55"/>
                  <a:gd name="T39" fmla="*/ 0 h 62"/>
                  <a:gd name="T40" fmla="*/ 1 w 55"/>
                  <a:gd name="T41" fmla="*/ 1 h 62"/>
                  <a:gd name="T42" fmla="*/ 1 w 55"/>
                  <a:gd name="T43" fmla="*/ 1 h 62"/>
                  <a:gd name="T44" fmla="*/ 1 w 55"/>
                  <a:gd name="T45" fmla="*/ 1 h 62"/>
                  <a:gd name="T46" fmla="*/ 1 w 55"/>
                  <a:gd name="T47" fmla="*/ 1 h 62"/>
                  <a:gd name="T48" fmla="*/ 1 w 55"/>
                  <a:gd name="T49" fmla="*/ 1 h 62"/>
                  <a:gd name="T50" fmla="*/ 1 w 55"/>
                  <a:gd name="T51" fmla="*/ 1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
                  <a:gd name="T79" fmla="*/ 0 h 62"/>
                  <a:gd name="T80" fmla="*/ 55 w 55"/>
                  <a:gd name="T81" fmla="*/ 62 h 6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 h="62">
                    <a:moveTo>
                      <a:pt x="55" y="37"/>
                    </a:moveTo>
                    <a:lnTo>
                      <a:pt x="55" y="38"/>
                    </a:lnTo>
                    <a:lnTo>
                      <a:pt x="53" y="43"/>
                    </a:lnTo>
                    <a:lnTo>
                      <a:pt x="51" y="47"/>
                    </a:lnTo>
                    <a:lnTo>
                      <a:pt x="47" y="53"/>
                    </a:lnTo>
                    <a:lnTo>
                      <a:pt x="43" y="59"/>
                    </a:lnTo>
                    <a:lnTo>
                      <a:pt x="37" y="62"/>
                    </a:lnTo>
                    <a:lnTo>
                      <a:pt x="29" y="62"/>
                    </a:lnTo>
                    <a:lnTo>
                      <a:pt x="21" y="60"/>
                    </a:lnTo>
                    <a:lnTo>
                      <a:pt x="10" y="54"/>
                    </a:lnTo>
                    <a:lnTo>
                      <a:pt x="5" y="48"/>
                    </a:lnTo>
                    <a:lnTo>
                      <a:pt x="2" y="40"/>
                    </a:lnTo>
                    <a:lnTo>
                      <a:pt x="0" y="29"/>
                    </a:lnTo>
                    <a:lnTo>
                      <a:pt x="1" y="19"/>
                    </a:lnTo>
                    <a:lnTo>
                      <a:pt x="7" y="10"/>
                    </a:lnTo>
                    <a:lnTo>
                      <a:pt x="13" y="7"/>
                    </a:lnTo>
                    <a:lnTo>
                      <a:pt x="15" y="6"/>
                    </a:lnTo>
                    <a:lnTo>
                      <a:pt x="16" y="5"/>
                    </a:lnTo>
                    <a:lnTo>
                      <a:pt x="21" y="1"/>
                    </a:lnTo>
                    <a:lnTo>
                      <a:pt x="28" y="0"/>
                    </a:lnTo>
                    <a:lnTo>
                      <a:pt x="37" y="1"/>
                    </a:lnTo>
                    <a:lnTo>
                      <a:pt x="43" y="5"/>
                    </a:lnTo>
                    <a:lnTo>
                      <a:pt x="48" y="10"/>
                    </a:lnTo>
                    <a:lnTo>
                      <a:pt x="51" y="14"/>
                    </a:lnTo>
                    <a:lnTo>
                      <a:pt x="52" y="16"/>
                    </a:lnTo>
                    <a:lnTo>
                      <a:pt x="5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7" name="Freeform 54">
                <a:extLst>
                  <a:ext uri="{FF2B5EF4-FFF2-40B4-BE49-F238E27FC236}">
                    <a16:creationId xmlns:a16="http://schemas.microsoft.com/office/drawing/2014/main" id="{CF32C79D-74C3-48A1-B172-64EE6173E9DE}"/>
                  </a:ext>
                </a:extLst>
              </p:cNvPr>
              <p:cNvSpPr>
                <a:spLocks/>
              </p:cNvSpPr>
              <p:nvPr/>
            </p:nvSpPr>
            <p:spPr bwMode="auto">
              <a:xfrm>
                <a:off x="465" y="1791"/>
                <a:ext cx="14" cy="12"/>
              </a:xfrm>
              <a:custGeom>
                <a:avLst/>
                <a:gdLst>
                  <a:gd name="T0" fmla="*/ 0 w 29"/>
                  <a:gd name="T1" fmla="*/ 0 h 25"/>
                  <a:gd name="T2" fmla="*/ 0 w 29"/>
                  <a:gd name="T3" fmla="*/ 0 h 25"/>
                  <a:gd name="T4" fmla="*/ 0 w 29"/>
                  <a:gd name="T5" fmla="*/ 0 h 25"/>
                  <a:gd name="T6" fmla="*/ 0 w 29"/>
                  <a:gd name="T7" fmla="*/ 0 h 25"/>
                  <a:gd name="T8" fmla="*/ 0 w 29"/>
                  <a:gd name="T9" fmla="*/ 0 h 25"/>
                  <a:gd name="T10" fmla="*/ 0 w 29"/>
                  <a:gd name="T11" fmla="*/ 0 h 25"/>
                  <a:gd name="T12" fmla="*/ 0 w 29"/>
                  <a:gd name="T13" fmla="*/ 0 h 25"/>
                  <a:gd name="T14" fmla="*/ 0 w 29"/>
                  <a:gd name="T15" fmla="*/ 0 h 25"/>
                  <a:gd name="T16" fmla="*/ 0 w 29"/>
                  <a:gd name="T17" fmla="*/ 0 h 25"/>
                  <a:gd name="T18" fmla="*/ 0 w 29"/>
                  <a:gd name="T19" fmla="*/ 0 h 25"/>
                  <a:gd name="T20" fmla="*/ 0 w 29"/>
                  <a:gd name="T21" fmla="*/ 0 h 25"/>
                  <a:gd name="T22" fmla="*/ 0 w 29"/>
                  <a:gd name="T23" fmla="*/ 0 h 25"/>
                  <a:gd name="T24" fmla="*/ 0 w 29"/>
                  <a:gd name="T25" fmla="*/ 0 h 25"/>
                  <a:gd name="T26" fmla="*/ 0 w 29"/>
                  <a:gd name="T27" fmla="*/ 0 h 25"/>
                  <a:gd name="T28" fmla="*/ 0 w 29"/>
                  <a:gd name="T29" fmla="*/ 0 h 25"/>
                  <a:gd name="T30" fmla="*/ 0 w 29"/>
                  <a:gd name="T31" fmla="*/ 0 h 25"/>
                  <a:gd name="T32" fmla="*/ 0 w 2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25"/>
                  <a:gd name="T53" fmla="*/ 29 w 29"/>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25">
                    <a:moveTo>
                      <a:pt x="15" y="0"/>
                    </a:moveTo>
                    <a:lnTo>
                      <a:pt x="10" y="1"/>
                    </a:lnTo>
                    <a:lnTo>
                      <a:pt x="5" y="3"/>
                    </a:lnTo>
                    <a:lnTo>
                      <a:pt x="1" y="6"/>
                    </a:lnTo>
                    <a:lnTo>
                      <a:pt x="0" y="11"/>
                    </a:lnTo>
                    <a:lnTo>
                      <a:pt x="1" y="16"/>
                    </a:lnTo>
                    <a:lnTo>
                      <a:pt x="4" y="20"/>
                    </a:lnTo>
                    <a:lnTo>
                      <a:pt x="8" y="24"/>
                    </a:lnTo>
                    <a:lnTo>
                      <a:pt x="14" y="25"/>
                    </a:lnTo>
                    <a:lnTo>
                      <a:pt x="20" y="24"/>
                    </a:lnTo>
                    <a:lnTo>
                      <a:pt x="25" y="21"/>
                    </a:lnTo>
                    <a:lnTo>
                      <a:pt x="28" y="17"/>
                    </a:lnTo>
                    <a:lnTo>
                      <a:pt x="29" y="12"/>
                    </a:lnTo>
                    <a:lnTo>
                      <a:pt x="29" y="8"/>
                    </a:lnTo>
                    <a:lnTo>
                      <a:pt x="26" y="3"/>
                    </a:lnTo>
                    <a:lnTo>
                      <a:pt x="21" y="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8" name="Freeform 55">
                <a:extLst>
                  <a:ext uri="{FF2B5EF4-FFF2-40B4-BE49-F238E27FC236}">
                    <a16:creationId xmlns:a16="http://schemas.microsoft.com/office/drawing/2014/main" id="{794361A2-5243-491B-8621-9F685685E906}"/>
                  </a:ext>
                </a:extLst>
              </p:cNvPr>
              <p:cNvSpPr>
                <a:spLocks/>
              </p:cNvSpPr>
              <p:nvPr/>
            </p:nvSpPr>
            <p:spPr bwMode="auto">
              <a:xfrm>
                <a:off x="423" y="1747"/>
                <a:ext cx="120" cy="183"/>
              </a:xfrm>
              <a:custGeom>
                <a:avLst/>
                <a:gdLst>
                  <a:gd name="T0" fmla="*/ 1 w 240"/>
                  <a:gd name="T1" fmla="*/ 1 h 366"/>
                  <a:gd name="T2" fmla="*/ 1 w 240"/>
                  <a:gd name="T3" fmla="*/ 1 h 366"/>
                  <a:gd name="T4" fmla="*/ 1 w 240"/>
                  <a:gd name="T5" fmla="*/ 1 h 366"/>
                  <a:gd name="T6" fmla="*/ 1 w 240"/>
                  <a:gd name="T7" fmla="*/ 1 h 366"/>
                  <a:gd name="T8" fmla="*/ 1 w 240"/>
                  <a:gd name="T9" fmla="*/ 1 h 366"/>
                  <a:gd name="T10" fmla="*/ 1 w 240"/>
                  <a:gd name="T11" fmla="*/ 1 h 366"/>
                  <a:gd name="T12" fmla="*/ 1 w 240"/>
                  <a:gd name="T13" fmla="*/ 1 h 366"/>
                  <a:gd name="T14" fmla="*/ 1 w 240"/>
                  <a:gd name="T15" fmla="*/ 1 h 366"/>
                  <a:gd name="T16" fmla="*/ 1 w 240"/>
                  <a:gd name="T17" fmla="*/ 1 h 366"/>
                  <a:gd name="T18" fmla="*/ 1 w 240"/>
                  <a:gd name="T19" fmla="*/ 1 h 366"/>
                  <a:gd name="T20" fmla="*/ 1 w 240"/>
                  <a:gd name="T21" fmla="*/ 1 h 366"/>
                  <a:gd name="T22" fmla="*/ 1 w 240"/>
                  <a:gd name="T23" fmla="*/ 1 h 366"/>
                  <a:gd name="T24" fmla="*/ 1 w 240"/>
                  <a:gd name="T25" fmla="*/ 1 h 366"/>
                  <a:gd name="T26" fmla="*/ 1 w 240"/>
                  <a:gd name="T27" fmla="*/ 1 h 366"/>
                  <a:gd name="T28" fmla="*/ 1 w 240"/>
                  <a:gd name="T29" fmla="*/ 1 h 366"/>
                  <a:gd name="T30" fmla="*/ 1 w 240"/>
                  <a:gd name="T31" fmla="*/ 1 h 366"/>
                  <a:gd name="T32" fmla="*/ 1 w 240"/>
                  <a:gd name="T33" fmla="*/ 1 h 366"/>
                  <a:gd name="T34" fmla="*/ 1 w 240"/>
                  <a:gd name="T35" fmla="*/ 1 h 366"/>
                  <a:gd name="T36" fmla="*/ 1 w 240"/>
                  <a:gd name="T37" fmla="*/ 1 h 366"/>
                  <a:gd name="T38" fmla="*/ 1 w 240"/>
                  <a:gd name="T39" fmla="*/ 1 h 366"/>
                  <a:gd name="T40" fmla="*/ 1 w 240"/>
                  <a:gd name="T41" fmla="*/ 1 h 366"/>
                  <a:gd name="T42" fmla="*/ 1 w 240"/>
                  <a:gd name="T43" fmla="*/ 1 h 366"/>
                  <a:gd name="T44" fmla="*/ 1 w 240"/>
                  <a:gd name="T45" fmla="*/ 1 h 366"/>
                  <a:gd name="T46" fmla="*/ 1 w 240"/>
                  <a:gd name="T47" fmla="*/ 1 h 366"/>
                  <a:gd name="T48" fmla="*/ 1 w 240"/>
                  <a:gd name="T49" fmla="*/ 1 h 366"/>
                  <a:gd name="T50" fmla="*/ 1 w 240"/>
                  <a:gd name="T51" fmla="*/ 1 h 366"/>
                  <a:gd name="T52" fmla="*/ 1 w 240"/>
                  <a:gd name="T53" fmla="*/ 1 h 366"/>
                  <a:gd name="T54" fmla="*/ 1 w 240"/>
                  <a:gd name="T55" fmla="*/ 1 h 366"/>
                  <a:gd name="T56" fmla="*/ 1 w 240"/>
                  <a:gd name="T57" fmla="*/ 1 h 366"/>
                  <a:gd name="T58" fmla="*/ 1 w 240"/>
                  <a:gd name="T59" fmla="*/ 1 h 366"/>
                  <a:gd name="T60" fmla="*/ 1 w 240"/>
                  <a:gd name="T61" fmla="*/ 1 h 366"/>
                  <a:gd name="T62" fmla="*/ 0 w 240"/>
                  <a:gd name="T63" fmla="*/ 1 h 366"/>
                  <a:gd name="T64" fmla="*/ 1 w 240"/>
                  <a:gd name="T65" fmla="*/ 1 h 366"/>
                  <a:gd name="T66" fmla="*/ 1 w 240"/>
                  <a:gd name="T67" fmla="*/ 1 h 366"/>
                  <a:gd name="T68" fmla="*/ 1 w 240"/>
                  <a:gd name="T69" fmla="*/ 1 h 366"/>
                  <a:gd name="T70" fmla="*/ 1 w 240"/>
                  <a:gd name="T71" fmla="*/ 1 h 366"/>
                  <a:gd name="T72" fmla="*/ 1 w 240"/>
                  <a:gd name="T73" fmla="*/ 1 h 366"/>
                  <a:gd name="T74" fmla="*/ 1 w 240"/>
                  <a:gd name="T75" fmla="*/ 1 h 366"/>
                  <a:gd name="T76" fmla="*/ 1 w 240"/>
                  <a:gd name="T77" fmla="*/ 1 h 366"/>
                  <a:gd name="T78" fmla="*/ 1 w 240"/>
                  <a:gd name="T79" fmla="*/ 1 h 366"/>
                  <a:gd name="T80" fmla="*/ 1 w 240"/>
                  <a:gd name="T81" fmla="*/ 0 h 366"/>
                  <a:gd name="T82" fmla="*/ 1 w 240"/>
                  <a:gd name="T83" fmla="*/ 1 h 366"/>
                  <a:gd name="T84" fmla="*/ 1 w 240"/>
                  <a:gd name="T85" fmla="*/ 1 h 366"/>
                  <a:gd name="T86" fmla="*/ 1 w 240"/>
                  <a:gd name="T87" fmla="*/ 1 h 366"/>
                  <a:gd name="T88" fmla="*/ 1 w 240"/>
                  <a:gd name="T89" fmla="*/ 1 h 366"/>
                  <a:gd name="T90" fmla="*/ 1 w 240"/>
                  <a:gd name="T91" fmla="*/ 1 h 366"/>
                  <a:gd name="T92" fmla="*/ 1 w 240"/>
                  <a:gd name="T93" fmla="*/ 1 h 366"/>
                  <a:gd name="T94" fmla="*/ 1 w 240"/>
                  <a:gd name="T95" fmla="*/ 1 h 366"/>
                  <a:gd name="T96" fmla="*/ 1 w 240"/>
                  <a:gd name="T97" fmla="*/ 1 h 366"/>
                  <a:gd name="T98" fmla="*/ 1 w 240"/>
                  <a:gd name="T99" fmla="*/ 1 h 366"/>
                  <a:gd name="T100" fmla="*/ 1 w 240"/>
                  <a:gd name="T101" fmla="*/ 1 h 366"/>
                  <a:gd name="T102" fmla="*/ 1 w 240"/>
                  <a:gd name="T103" fmla="*/ 1 h 366"/>
                  <a:gd name="T104" fmla="*/ 1 w 240"/>
                  <a:gd name="T105" fmla="*/ 1 h 366"/>
                  <a:gd name="T106" fmla="*/ 1 w 240"/>
                  <a:gd name="T107" fmla="*/ 1 h 366"/>
                  <a:gd name="T108" fmla="*/ 1 w 240"/>
                  <a:gd name="T109" fmla="*/ 1 h 366"/>
                  <a:gd name="T110" fmla="*/ 1 w 240"/>
                  <a:gd name="T111" fmla="*/ 1 h 366"/>
                  <a:gd name="T112" fmla="*/ 1 w 240"/>
                  <a:gd name="T113" fmla="*/ 1 h 366"/>
                  <a:gd name="T114" fmla="*/ 1 w 240"/>
                  <a:gd name="T115" fmla="*/ 1 h 366"/>
                  <a:gd name="T116" fmla="*/ 1 w 240"/>
                  <a:gd name="T117" fmla="*/ 1 h 366"/>
                  <a:gd name="T118" fmla="*/ 1 w 240"/>
                  <a:gd name="T119" fmla="*/ 1 h 366"/>
                  <a:gd name="T120" fmla="*/ 1 w 240"/>
                  <a:gd name="T121" fmla="*/ 1 h 3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0"/>
                  <a:gd name="T184" fmla="*/ 0 h 366"/>
                  <a:gd name="T185" fmla="*/ 240 w 240"/>
                  <a:gd name="T186" fmla="*/ 366 h 36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0" h="366">
                    <a:moveTo>
                      <a:pt x="119" y="71"/>
                    </a:moveTo>
                    <a:lnTo>
                      <a:pt x="157" y="17"/>
                    </a:lnTo>
                    <a:lnTo>
                      <a:pt x="166" y="23"/>
                    </a:lnTo>
                    <a:lnTo>
                      <a:pt x="174" y="31"/>
                    </a:lnTo>
                    <a:lnTo>
                      <a:pt x="182" y="40"/>
                    </a:lnTo>
                    <a:lnTo>
                      <a:pt x="189" y="50"/>
                    </a:lnTo>
                    <a:lnTo>
                      <a:pt x="196" y="60"/>
                    </a:lnTo>
                    <a:lnTo>
                      <a:pt x="203" y="70"/>
                    </a:lnTo>
                    <a:lnTo>
                      <a:pt x="209" y="81"/>
                    </a:lnTo>
                    <a:lnTo>
                      <a:pt x="214" y="89"/>
                    </a:lnTo>
                    <a:lnTo>
                      <a:pt x="224" y="111"/>
                    </a:lnTo>
                    <a:lnTo>
                      <a:pt x="232" y="136"/>
                    </a:lnTo>
                    <a:lnTo>
                      <a:pt x="238" y="157"/>
                    </a:lnTo>
                    <a:lnTo>
                      <a:pt x="240" y="166"/>
                    </a:lnTo>
                    <a:lnTo>
                      <a:pt x="238" y="167"/>
                    </a:lnTo>
                    <a:lnTo>
                      <a:pt x="233" y="168"/>
                    </a:lnTo>
                    <a:lnTo>
                      <a:pt x="225" y="170"/>
                    </a:lnTo>
                    <a:lnTo>
                      <a:pt x="215" y="174"/>
                    </a:lnTo>
                    <a:lnTo>
                      <a:pt x="203" y="176"/>
                    </a:lnTo>
                    <a:lnTo>
                      <a:pt x="193" y="179"/>
                    </a:lnTo>
                    <a:lnTo>
                      <a:pt x="181" y="181"/>
                    </a:lnTo>
                    <a:lnTo>
                      <a:pt x="172" y="181"/>
                    </a:lnTo>
                    <a:lnTo>
                      <a:pt x="165" y="187"/>
                    </a:lnTo>
                    <a:lnTo>
                      <a:pt x="162" y="194"/>
                    </a:lnTo>
                    <a:lnTo>
                      <a:pt x="159" y="199"/>
                    </a:lnTo>
                    <a:lnTo>
                      <a:pt x="158" y="202"/>
                    </a:lnTo>
                    <a:lnTo>
                      <a:pt x="156" y="219"/>
                    </a:lnTo>
                    <a:lnTo>
                      <a:pt x="151" y="260"/>
                    </a:lnTo>
                    <a:lnTo>
                      <a:pt x="146" y="308"/>
                    </a:lnTo>
                    <a:lnTo>
                      <a:pt x="141" y="341"/>
                    </a:lnTo>
                    <a:lnTo>
                      <a:pt x="128" y="352"/>
                    </a:lnTo>
                    <a:lnTo>
                      <a:pt x="118" y="361"/>
                    </a:lnTo>
                    <a:lnTo>
                      <a:pt x="110" y="364"/>
                    </a:lnTo>
                    <a:lnTo>
                      <a:pt x="108" y="365"/>
                    </a:lnTo>
                    <a:lnTo>
                      <a:pt x="104" y="366"/>
                    </a:lnTo>
                    <a:lnTo>
                      <a:pt x="96" y="365"/>
                    </a:lnTo>
                    <a:lnTo>
                      <a:pt x="88" y="355"/>
                    </a:lnTo>
                    <a:lnTo>
                      <a:pt x="81" y="328"/>
                    </a:lnTo>
                    <a:lnTo>
                      <a:pt x="74" y="296"/>
                    </a:lnTo>
                    <a:lnTo>
                      <a:pt x="66" y="272"/>
                    </a:lnTo>
                    <a:lnTo>
                      <a:pt x="58" y="257"/>
                    </a:lnTo>
                    <a:lnTo>
                      <a:pt x="55" y="252"/>
                    </a:lnTo>
                    <a:lnTo>
                      <a:pt x="59" y="252"/>
                    </a:lnTo>
                    <a:lnTo>
                      <a:pt x="70" y="250"/>
                    </a:lnTo>
                    <a:lnTo>
                      <a:pt x="79" y="243"/>
                    </a:lnTo>
                    <a:lnTo>
                      <a:pt x="81" y="229"/>
                    </a:lnTo>
                    <a:lnTo>
                      <a:pt x="82" y="218"/>
                    </a:lnTo>
                    <a:lnTo>
                      <a:pt x="82" y="203"/>
                    </a:lnTo>
                    <a:lnTo>
                      <a:pt x="80" y="189"/>
                    </a:lnTo>
                    <a:lnTo>
                      <a:pt x="75" y="177"/>
                    </a:lnTo>
                    <a:lnTo>
                      <a:pt x="72" y="172"/>
                    </a:lnTo>
                    <a:lnTo>
                      <a:pt x="67" y="165"/>
                    </a:lnTo>
                    <a:lnTo>
                      <a:pt x="61" y="158"/>
                    </a:lnTo>
                    <a:lnTo>
                      <a:pt x="56" y="150"/>
                    </a:lnTo>
                    <a:lnTo>
                      <a:pt x="49" y="142"/>
                    </a:lnTo>
                    <a:lnTo>
                      <a:pt x="42" y="135"/>
                    </a:lnTo>
                    <a:lnTo>
                      <a:pt x="35" y="128"/>
                    </a:lnTo>
                    <a:lnTo>
                      <a:pt x="29" y="123"/>
                    </a:lnTo>
                    <a:lnTo>
                      <a:pt x="17" y="123"/>
                    </a:lnTo>
                    <a:lnTo>
                      <a:pt x="11" y="126"/>
                    </a:lnTo>
                    <a:lnTo>
                      <a:pt x="7" y="129"/>
                    </a:lnTo>
                    <a:lnTo>
                      <a:pt x="7" y="130"/>
                    </a:lnTo>
                    <a:lnTo>
                      <a:pt x="5" y="126"/>
                    </a:lnTo>
                    <a:lnTo>
                      <a:pt x="0" y="113"/>
                    </a:lnTo>
                    <a:lnTo>
                      <a:pt x="0" y="94"/>
                    </a:lnTo>
                    <a:lnTo>
                      <a:pt x="7" y="69"/>
                    </a:lnTo>
                    <a:lnTo>
                      <a:pt x="11" y="62"/>
                    </a:lnTo>
                    <a:lnTo>
                      <a:pt x="14" y="56"/>
                    </a:lnTo>
                    <a:lnTo>
                      <a:pt x="18" y="51"/>
                    </a:lnTo>
                    <a:lnTo>
                      <a:pt x="21" y="45"/>
                    </a:lnTo>
                    <a:lnTo>
                      <a:pt x="26" y="40"/>
                    </a:lnTo>
                    <a:lnTo>
                      <a:pt x="31" y="35"/>
                    </a:lnTo>
                    <a:lnTo>
                      <a:pt x="37" y="28"/>
                    </a:lnTo>
                    <a:lnTo>
                      <a:pt x="45" y="21"/>
                    </a:lnTo>
                    <a:lnTo>
                      <a:pt x="53" y="16"/>
                    </a:lnTo>
                    <a:lnTo>
                      <a:pt x="61" y="13"/>
                    </a:lnTo>
                    <a:lnTo>
                      <a:pt x="68" y="9"/>
                    </a:lnTo>
                    <a:lnTo>
                      <a:pt x="75" y="7"/>
                    </a:lnTo>
                    <a:lnTo>
                      <a:pt x="81" y="5"/>
                    </a:lnTo>
                    <a:lnTo>
                      <a:pt x="89" y="2"/>
                    </a:lnTo>
                    <a:lnTo>
                      <a:pt x="97" y="1"/>
                    </a:lnTo>
                    <a:lnTo>
                      <a:pt x="108" y="0"/>
                    </a:lnTo>
                    <a:lnTo>
                      <a:pt x="112" y="0"/>
                    </a:lnTo>
                    <a:lnTo>
                      <a:pt x="118" y="1"/>
                    </a:lnTo>
                    <a:lnTo>
                      <a:pt x="125" y="3"/>
                    </a:lnTo>
                    <a:lnTo>
                      <a:pt x="133" y="5"/>
                    </a:lnTo>
                    <a:lnTo>
                      <a:pt x="140" y="8"/>
                    </a:lnTo>
                    <a:lnTo>
                      <a:pt x="147" y="10"/>
                    </a:lnTo>
                    <a:lnTo>
                      <a:pt x="152" y="14"/>
                    </a:lnTo>
                    <a:lnTo>
                      <a:pt x="157" y="17"/>
                    </a:lnTo>
                    <a:lnTo>
                      <a:pt x="119" y="71"/>
                    </a:lnTo>
                    <a:lnTo>
                      <a:pt x="117" y="69"/>
                    </a:lnTo>
                    <a:lnTo>
                      <a:pt x="111" y="64"/>
                    </a:lnTo>
                    <a:lnTo>
                      <a:pt x="102" y="60"/>
                    </a:lnTo>
                    <a:lnTo>
                      <a:pt x="90" y="60"/>
                    </a:lnTo>
                    <a:lnTo>
                      <a:pt x="80" y="62"/>
                    </a:lnTo>
                    <a:lnTo>
                      <a:pt x="73" y="64"/>
                    </a:lnTo>
                    <a:lnTo>
                      <a:pt x="71" y="67"/>
                    </a:lnTo>
                    <a:lnTo>
                      <a:pt x="70" y="68"/>
                    </a:lnTo>
                    <a:lnTo>
                      <a:pt x="68" y="69"/>
                    </a:lnTo>
                    <a:lnTo>
                      <a:pt x="64" y="74"/>
                    </a:lnTo>
                    <a:lnTo>
                      <a:pt x="59" y="83"/>
                    </a:lnTo>
                    <a:lnTo>
                      <a:pt x="55" y="100"/>
                    </a:lnTo>
                    <a:lnTo>
                      <a:pt x="55" y="106"/>
                    </a:lnTo>
                    <a:lnTo>
                      <a:pt x="55" y="111"/>
                    </a:lnTo>
                    <a:lnTo>
                      <a:pt x="57" y="116"/>
                    </a:lnTo>
                    <a:lnTo>
                      <a:pt x="60" y="121"/>
                    </a:lnTo>
                    <a:lnTo>
                      <a:pt x="66" y="127"/>
                    </a:lnTo>
                    <a:lnTo>
                      <a:pt x="72" y="131"/>
                    </a:lnTo>
                    <a:lnTo>
                      <a:pt x="80" y="137"/>
                    </a:lnTo>
                    <a:lnTo>
                      <a:pt x="90" y="143"/>
                    </a:lnTo>
                    <a:lnTo>
                      <a:pt x="91" y="143"/>
                    </a:lnTo>
                    <a:lnTo>
                      <a:pt x="95" y="142"/>
                    </a:lnTo>
                    <a:lnTo>
                      <a:pt x="101" y="141"/>
                    </a:lnTo>
                    <a:lnTo>
                      <a:pt x="106" y="139"/>
                    </a:lnTo>
                    <a:lnTo>
                      <a:pt x="112" y="136"/>
                    </a:lnTo>
                    <a:lnTo>
                      <a:pt x="118" y="132"/>
                    </a:lnTo>
                    <a:lnTo>
                      <a:pt x="124" y="127"/>
                    </a:lnTo>
                    <a:lnTo>
                      <a:pt x="127" y="120"/>
                    </a:lnTo>
                    <a:lnTo>
                      <a:pt x="129" y="104"/>
                    </a:lnTo>
                    <a:lnTo>
                      <a:pt x="126" y="88"/>
                    </a:lnTo>
                    <a:lnTo>
                      <a:pt x="121" y="76"/>
                    </a:lnTo>
                    <a:lnTo>
                      <a:pt x="119" y="7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9" name="Freeform 56">
                <a:extLst>
                  <a:ext uri="{FF2B5EF4-FFF2-40B4-BE49-F238E27FC236}">
                    <a16:creationId xmlns:a16="http://schemas.microsoft.com/office/drawing/2014/main" id="{AFA26AB5-6FD3-4B10-AC23-70F02AEDDE03}"/>
                  </a:ext>
                </a:extLst>
              </p:cNvPr>
              <p:cNvSpPr>
                <a:spLocks/>
              </p:cNvSpPr>
              <p:nvPr/>
            </p:nvSpPr>
            <p:spPr bwMode="auto">
              <a:xfrm>
                <a:off x="421" y="1812"/>
                <a:ext cx="32" cy="57"/>
              </a:xfrm>
              <a:custGeom>
                <a:avLst/>
                <a:gdLst>
                  <a:gd name="T0" fmla="*/ 1 w 64"/>
                  <a:gd name="T1" fmla="*/ 1 h 114"/>
                  <a:gd name="T2" fmla="*/ 1 w 64"/>
                  <a:gd name="T3" fmla="*/ 1 h 114"/>
                  <a:gd name="T4" fmla="*/ 1 w 64"/>
                  <a:gd name="T5" fmla="*/ 1 h 114"/>
                  <a:gd name="T6" fmla="*/ 1 w 64"/>
                  <a:gd name="T7" fmla="*/ 1 h 114"/>
                  <a:gd name="T8" fmla="*/ 1 w 64"/>
                  <a:gd name="T9" fmla="*/ 1 h 114"/>
                  <a:gd name="T10" fmla="*/ 1 w 64"/>
                  <a:gd name="T11" fmla="*/ 1 h 114"/>
                  <a:gd name="T12" fmla="*/ 1 w 64"/>
                  <a:gd name="T13" fmla="*/ 1 h 114"/>
                  <a:gd name="T14" fmla="*/ 1 w 64"/>
                  <a:gd name="T15" fmla="*/ 1 h 114"/>
                  <a:gd name="T16" fmla="*/ 1 w 64"/>
                  <a:gd name="T17" fmla="*/ 1 h 114"/>
                  <a:gd name="T18" fmla="*/ 1 w 64"/>
                  <a:gd name="T19" fmla="*/ 1 h 114"/>
                  <a:gd name="T20" fmla="*/ 1 w 64"/>
                  <a:gd name="T21" fmla="*/ 1 h 114"/>
                  <a:gd name="T22" fmla="*/ 1 w 64"/>
                  <a:gd name="T23" fmla="*/ 1 h 114"/>
                  <a:gd name="T24" fmla="*/ 1 w 64"/>
                  <a:gd name="T25" fmla="*/ 1 h 114"/>
                  <a:gd name="T26" fmla="*/ 1 w 64"/>
                  <a:gd name="T27" fmla="*/ 1 h 114"/>
                  <a:gd name="T28" fmla="*/ 1 w 64"/>
                  <a:gd name="T29" fmla="*/ 1 h 114"/>
                  <a:gd name="T30" fmla="*/ 1 w 64"/>
                  <a:gd name="T31" fmla="*/ 1 h 114"/>
                  <a:gd name="T32" fmla="*/ 1 w 64"/>
                  <a:gd name="T33" fmla="*/ 0 h 114"/>
                  <a:gd name="T34" fmla="*/ 1 w 64"/>
                  <a:gd name="T35" fmla="*/ 0 h 114"/>
                  <a:gd name="T36" fmla="*/ 1 w 64"/>
                  <a:gd name="T37" fmla="*/ 0 h 114"/>
                  <a:gd name="T38" fmla="*/ 1 w 64"/>
                  <a:gd name="T39" fmla="*/ 1 h 114"/>
                  <a:gd name="T40" fmla="*/ 1 w 64"/>
                  <a:gd name="T41" fmla="*/ 1 h 114"/>
                  <a:gd name="T42" fmla="*/ 1 w 64"/>
                  <a:gd name="T43" fmla="*/ 1 h 114"/>
                  <a:gd name="T44" fmla="*/ 1 w 64"/>
                  <a:gd name="T45" fmla="*/ 1 h 114"/>
                  <a:gd name="T46" fmla="*/ 1 w 64"/>
                  <a:gd name="T47" fmla="*/ 1 h 114"/>
                  <a:gd name="T48" fmla="*/ 0 w 64"/>
                  <a:gd name="T49" fmla="*/ 1 h 114"/>
                  <a:gd name="T50" fmla="*/ 0 w 64"/>
                  <a:gd name="T51" fmla="*/ 1 h 114"/>
                  <a:gd name="T52" fmla="*/ 1 w 64"/>
                  <a:gd name="T53" fmla="*/ 1 h 114"/>
                  <a:gd name="T54" fmla="*/ 1 w 64"/>
                  <a:gd name="T55" fmla="*/ 1 h 114"/>
                  <a:gd name="T56" fmla="*/ 1 w 64"/>
                  <a:gd name="T57" fmla="*/ 1 h 114"/>
                  <a:gd name="T58" fmla="*/ 1 w 64"/>
                  <a:gd name="T59" fmla="*/ 1 h 11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4"/>
                  <a:gd name="T91" fmla="*/ 0 h 114"/>
                  <a:gd name="T92" fmla="*/ 64 w 64"/>
                  <a:gd name="T93" fmla="*/ 114 h 11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4" h="114">
                    <a:moveTo>
                      <a:pt x="23" y="35"/>
                    </a:moveTo>
                    <a:lnTo>
                      <a:pt x="27" y="16"/>
                    </a:lnTo>
                    <a:lnTo>
                      <a:pt x="29" y="15"/>
                    </a:lnTo>
                    <a:lnTo>
                      <a:pt x="31" y="12"/>
                    </a:lnTo>
                    <a:lnTo>
                      <a:pt x="31" y="9"/>
                    </a:lnTo>
                    <a:lnTo>
                      <a:pt x="26" y="9"/>
                    </a:lnTo>
                    <a:lnTo>
                      <a:pt x="21" y="15"/>
                    </a:lnTo>
                    <a:lnTo>
                      <a:pt x="21" y="23"/>
                    </a:lnTo>
                    <a:lnTo>
                      <a:pt x="22" y="31"/>
                    </a:lnTo>
                    <a:lnTo>
                      <a:pt x="23" y="35"/>
                    </a:lnTo>
                    <a:lnTo>
                      <a:pt x="7" y="35"/>
                    </a:lnTo>
                    <a:lnTo>
                      <a:pt x="8" y="30"/>
                    </a:lnTo>
                    <a:lnTo>
                      <a:pt x="10" y="25"/>
                    </a:lnTo>
                    <a:lnTo>
                      <a:pt x="11" y="21"/>
                    </a:lnTo>
                    <a:lnTo>
                      <a:pt x="12" y="17"/>
                    </a:lnTo>
                    <a:lnTo>
                      <a:pt x="17" y="5"/>
                    </a:lnTo>
                    <a:lnTo>
                      <a:pt x="23" y="0"/>
                    </a:lnTo>
                    <a:lnTo>
                      <a:pt x="29" y="0"/>
                    </a:lnTo>
                    <a:lnTo>
                      <a:pt x="31" y="0"/>
                    </a:lnTo>
                    <a:lnTo>
                      <a:pt x="64" y="50"/>
                    </a:lnTo>
                    <a:lnTo>
                      <a:pt x="32" y="114"/>
                    </a:lnTo>
                    <a:lnTo>
                      <a:pt x="19" y="105"/>
                    </a:lnTo>
                    <a:lnTo>
                      <a:pt x="11" y="99"/>
                    </a:lnTo>
                    <a:lnTo>
                      <a:pt x="4" y="91"/>
                    </a:lnTo>
                    <a:lnTo>
                      <a:pt x="0" y="81"/>
                    </a:lnTo>
                    <a:lnTo>
                      <a:pt x="0" y="67"/>
                    </a:lnTo>
                    <a:lnTo>
                      <a:pt x="1" y="55"/>
                    </a:lnTo>
                    <a:lnTo>
                      <a:pt x="3" y="46"/>
                    </a:lnTo>
                    <a:lnTo>
                      <a:pt x="7" y="35"/>
                    </a:lnTo>
                    <a:lnTo>
                      <a:pt x="23" y="35"/>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50" name="Freeform 57">
                <a:extLst>
                  <a:ext uri="{FF2B5EF4-FFF2-40B4-BE49-F238E27FC236}">
                    <a16:creationId xmlns:a16="http://schemas.microsoft.com/office/drawing/2014/main" id="{4D66BFB5-7CEF-47C6-9B2B-EA1FFD80DE13}"/>
                  </a:ext>
                </a:extLst>
              </p:cNvPr>
              <p:cNvSpPr>
                <a:spLocks/>
              </p:cNvSpPr>
              <p:nvPr/>
            </p:nvSpPr>
            <p:spPr bwMode="auto">
              <a:xfrm>
                <a:off x="484" y="2065"/>
                <a:ext cx="84" cy="76"/>
              </a:xfrm>
              <a:custGeom>
                <a:avLst/>
                <a:gdLst>
                  <a:gd name="T0" fmla="*/ 0 w 170"/>
                  <a:gd name="T1" fmla="*/ 1 h 152"/>
                  <a:gd name="T2" fmla="*/ 0 w 170"/>
                  <a:gd name="T3" fmla="*/ 1 h 152"/>
                  <a:gd name="T4" fmla="*/ 0 w 170"/>
                  <a:gd name="T5" fmla="*/ 1 h 152"/>
                  <a:gd name="T6" fmla="*/ 0 w 170"/>
                  <a:gd name="T7" fmla="*/ 1 h 152"/>
                  <a:gd name="T8" fmla="*/ 0 w 170"/>
                  <a:gd name="T9" fmla="*/ 1 h 152"/>
                  <a:gd name="T10" fmla="*/ 0 w 170"/>
                  <a:gd name="T11" fmla="*/ 1 h 152"/>
                  <a:gd name="T12" fmla="*/ 0 w 170"/>
                  <a:gd name="T13" fmla="*/ 1 h 152"/>
                  <a:gd name="T14" fmla="*/ 0 w 170"/>
                  <a:gd name="T15" fmla="*/ 1 h 152"/>
                  <a:gd name="T16" fmla="*/ 0 w 170"/>
                  <a:gd name="T17" fmla="*/ 1 h 152"/>
                  <a:gd name="T18" fmla="*/ 0 w 170"/>
                  <a:gd name="T19" fmla="*/ 1 h 152"/>
                  <a:gd name="T20" fmla="*/ 0 w 170"/>
                  <a:gd name="T21" fmla="*/ 1 h 152"/>
                  <a:gd name="T22" fmla="*/ 0 w 170"/>
                  <a:gd name="T23" fmla="*/ 1 h 152"/>
                  <a:gd name="T24" fmla="*/ 0 w 170"/>
                  <a:gd name="T25" fmla="*/ 1 h 152"/>
                  <a:gd name="T26" fmla="*/ 0 w 170"/>
                  <a:gd name="T27" fmla="*/ 1 h 152"/>
                  <a:gd name="T28" fmla="*/ 0 w 170"/>
                  <a:gd name="T29" fmla="*/ 1 h 152"/>
                  <a:gd name="T30" fmla="*/ 0 w 170"/>
                  <a:gd name="T31" fmla="*/ 1 h 152"/>
                  <a:gd name="T32" fmla="*/ 0 w 170"/>
                  <a:gd name="T33" fmla="*/ 1 h 152"/>
                  <a:gd name="T34" fmla="*/ 0 w 170"/>
                  <a:gd name="T35" fmla="*/ 1 h 152"/>
                  <a:gd name="T36" fmla="*/ 0 w 170"/>
                  <a:gd name="T37" fmla="*/ 1 h 152"/>
                  <a:gd name="T38" fmla="*/ 0 w 170"/>
                  <a:gd name="T39" fmla="*/ 1 h 152"/>
                  <a:gd name="T40" fmla="*/ 0 w 170"/>
                  <a:gd name="T41" fmla="*/ 1 h 152"/>
                  <a:gd name="T42" fmla="*/ 0 w 170"/>
                  <a:gd name="T43" fmla="*/ 1 h 152"/>
                  <a:gd name="T44" fmla="*/ 0 w 170"/>
                  <a:gd name="T45" fmla="*/ 1 h 152"/>
                  <a:gd name="T46" fmla="*/ 0 w 170"/>
                  <a:gd name="T47" fmla="*/ 1 h 152"/>
                  <a:gd name="T48" fmla="*/ 0 w 170"/>
                  <a:gd name="T49" fmla="*/ 1 h 152"/>
                  <a:gd name="T50" fmla="*/ 0 w 170"/>
                  <a:gd name="T51" fmla="*/ 1 h 152"/>
                  <a:gd name="T52" fmla="*/ 0 w 170"/>
                  <a:gd name="T53" fmla="*/ 1 h 152"/>
                  <a:gd name="T54" fmla="*/ 0 w 170"/>
                  <a:gd name="T55" fmla="*/ 1 h 152"/>
                  <a:gd name="T56" fmla="*/ 0 w 170"/>
                  <a:gd name="T57" fmla="*/ 1 h 152"/>
                  <a:gd name="T58" fmla="*/ 0 w 170"/>
                  <a:gd name="T59" fmla="*/ 1 h 152"/>
                  <a:gd name="T60" fmla="*/ 0 w 170"/>
                  <a:gd name="T61" fmla="*/ 1 h 152"/>
                  <a:gd name="T62" fmla="*/ 0 w 170"/>
                  <a:gd name="T63" fmla="*/ 1 h 152"/>
                  <a:gd name="T64" fmla="*/ 0 w 170"/>
                  <a:gd name="T65" fmla="*/ 1 h 152"/>
                  <a:gd name="T66" fmla="*/ 0 w 170"/>
                  <a:gd name="T67" fmla="*/ 1 h 152"/>
                  <a:gd name="T68" fmla="*/ 0 w 170"/>
                  <a:gd name="T69" fmla="*/ 0 h 152"/>
                  <a:gd name="T70" fmla="*/ 0 w 170"/>
                  <a:gd name="T71" fmla="*/ 1 h 152"/>
                  <a:gd name="T72" fmla="*/ 0 w 170"/>
                  <a:gd name="T73" fmla="*/ 1 h 152"/>
                  <a:gd name="T74" fmla="*/ 0 w 170"/>
                  <a:gd name="T75" fmla="*/ 1 h 152"/>
                  <a:gd name="T76" fmla="*/ 0 w 170"/>
                  <a:gd name="T77" fmla="*/ 1 h 15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70"/>
                  <a:gd name="T118" fmla="*/ 0 h 152"/>
                  <a:gd name="T119" fmla="*/ 170 w 170"/>
                  <a:gd name="T120" fmla="*/ 152 h 15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70" h="152">
                    <a:moveTo>
                      <a:pt x="170" y="38"/>
                    </a:moveTo>
                    <a:lnTo>
                      <a:pt x="105" y="54"/>
                    </a:lnTo>
                    <a:lnTo>
                      <a:pt x="105" y="60"/>
                    </a:lnTo>
                    <a:lnTo>
                      <a:pt x="106" y="74"/>
                    </a:lnTo>
                    <a:lnTo>
                      <a:pt x="110" y="90"/>
                    </a:lnTo>
                    <a:lnTo>
                      <a:pt x="116" y="105"/>
                    </a:lnTo>
                    <a:lnTo>
                      <a:pt x="129" y="107"/>
                    </a:lnTo>
                    <a:lnTo>
                      <a:pt x="140" y="109"/>
                    </a:lnTo>
                    <a:lnTo>
                      <a:pt x="146" y="112"/>
                    </a:lnTo>
                    <a:lnTo>
                      <a:pt x="148" y="113"/>
                    </a:lnTo>
                    <a:lnTo>
                      <a:pt x="147" y="114"/>
                    </a:lnTo>
                    <a:lnTo>
                      <a:pt x="142" y="116"/>
                    </a:lnTo>
                    <a:lnTo>
                      <a:pt x="135" y="121"/>
                    </a:lnTo>
                    <a:lnTo>
                      <a:pt x="126" y="124"/>
                    </a:lnTo>
                    <a:lnTo>
                      <a:pt x="117" y="128"/>
                    </a:lnTo>
                    <a:lnTo>
                      <a:pt x="106" y="129"/>
                    </a:lnTo>
                    <a:lnTo>
                      <a:pt x="97" y="129"/>
                    </a:lnTo>
                    <a:lnTo>
                      <a:pt x="88" y="125"/>
                    </a:lnTo>
                    <a:lnTo>
                      <a:pt x="81" y="105"/>
                    </a:lnTo>
                    <a:lnTo>
                      <a:pt x="76" y="85"/>
                    </a:lnTo>
                    <a:lnTo>
                      <a:pt x="74" y="69"/>
                    </a:lnTo>
                    <a:lnTo>
                      <a:pt x="73" y="63"/>
                    </a:lnTo>
                    <a:lnTo>
                      <a:pt x="71" y="67"/>
                    </a:lnTo>
                    <a:lnTo>
                      <a:pt x="65" y="76"/>
                    </a:lnTo>
                    <a:lnTo>
                      <a:pt x="60" y="86"/>
                    </a:lnTo>
                    <a:lnTo>
                      <a:pt x="57" y="97"/>
                    </a:lnTo>
                    <a:lnTo>
                      <a:pt x="59" y="110"/>
                    </a:lnTo>
                    <a:lnTo>
                      <a:pt x="65" y="129"/>
                    </a:lnTo>
                    <a:lnTo>
                      <a:pt x="70" y="145"/>
                    </a:lnTo>
                    <a:lnTo>
                      <a:pt x="72" y="152"/>
                    </a:lnTo>
                    <a:lnTo>
                      <a:pt x="71" y="151"/>
                    </a:lnTo>
                    <a:lnTo>
                      <a:pt x="66" y="148"/>
                    </a:lnTo>
                    <a:lnTo>
                      <a:pt x="60" y="145"/>
                    </a:lnTo>
                    <a:lnTo>
                      <a:pt x="52" y="140"/>
                    </a:lnTo>
                    <a:lnTo>
                      <a:pt x="45" y="135"/>
                    </a:lnTo>
                    <a:lnTo>
                      <a:pt x="38" y="128"/>
                    </a:lnTo>
                    <a:lnTo>
                      <a:pt x="33" y="121"/>
                    </a:lnTo>
                    <a:lnTo>
                      <a:pt x="29" y="114"/>
                    </a:lnTo>
                    <a:lnTo>
                      <a:pt x="28" y="98"/>
                    </a:lnTo>
                    <a:lnTo>
                      <a:pt x="31" y="82"/>
                    </a:lnTo>
                    <a:lnTo>
                      <a:pt x="35" y="68"/>
                    </a:lnTo>
                    <a:lnTo>
                      <a:pt x="37" y="63"/>
                    </a:lnTo>
                    <a:lnTo>
                      <a:pt x="36" y="63"/>
                    </a:lnTo>
                    <a:lnTo>
                      <a:pt x="34" y="64"/>
                    </a:lnTo>
                    <a:lnTo>
                      <a:pt x="29" y="66"/>
                    </a:lnTo>
                    <a:lnTo>
                      <a:pt x="25" y="68"/>
                    </a:lnTo>
                    <a:lnTo>
                      <a:pt x="18" y="71"/>
                    </a:lnTo>
                    <a:lnTo>
                      <a:pt x="12" y="76"/>
                    </a:lnTo>
                    <a:lnTo>
                      <a:pt x="6" y="80"/>
                    </a:lnTo>
                    <a:lnTo>
                      <a:pt x="0" y="86"/>
                    </a:lnTo>
                    <a:lnTo>
                      <a:pt x="0" y="82"/>
                    </a:lnTo>
                    <a:lnTo>
                      <a:pt x="0" y="71"/>
                    </a:lnTo>
                    <a:lnTo>
                      <a:pt x="5" y="57"/>
                    </a:lnTo>
                    <a:lnTo>
                      <a:pt x="17" y="42"/>
                    </a:lnTo>
                    <a:lnTo>
                      <a:pt x="23" y="37"/>
                    </a:lnTo>
                    <a:lnTo>
                      <a:pt x="29" y="32"/>
                    </a:lnTo>
                    <a:lnTo>
                      <a:pt x="35" y="29"/>
                    </a:lnTo>
                    <a:lnTo>
                      <a:pt x="40" y="25"/>
                    </a:lnTo>
                    <a:lnTo>
                      <a:pt x="44" y="23"/>
                    </a:lnTo>
                    <a:lnTo>
                      <a:pt x="49" y="21"/>
                    </a:lnTo>
                    <a:lnTo>
                      <a:pt x="55" y="18"/>
                    </a:lnTo>
                    <a:lnTo>
                      <a:pt x="60" y="16"/>
                    </a:lnTo>
                    <a:lnTo>
                      <a:pt x="68" y="13"/>
                    </a:lnTo>
                    <a:lnTo>
                      <a:pt x="75" y="10"/>
                    </a:lnTo>
                    <a:lnTo>
                      <a:pt x="81" y="8"/>
                    </a:lnTo>
                    <a:lnTo>
                      <a:pt x="88" y="7"/>
                    </a:lnTo>
                    <a:lnTo>
                      <a:pt x="94" y="6"/>
                    </a:lnTo>
                    <a:lnTo>
                      <a:pt x="99" y="3"/>
                    </a:lnTo>
                    <a:lnTo>
                      <a:pt x="105" y="2"/>
                    </a:lnTo>
                    <a:lnTo>
                      <a:pt x="111" y="0"/>
                    </a:lnTo>
                    <a:lnTo>
                      <a:pt x="113" y="0"/>
                    </a:lnTo>
                    <a:lnTo>
                      <a:pt x="120" y="2"/>
                    </a:lnTo>
                    <a:lnTo>
                      <a:pt x="128" y="6"/>
                    </a:lnTo>
                    <a:lnTo>
                      <a:pt x="139" y="11"/>
                    </a:lnTo>
                    <a:lnTo>
                      <a:pt x="150" y="21"/>
                    </a:lnTo>
                    <a:lnTo>
                      <a:pt x="159" y="29"/>
                    </a:lnTo>
                    <a:lnTo>
                      <a:pt x="167" y="36"/>
                    </a:lnTo>
                    <a:lnTo>
                      <a:pt x="17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51" name="Freeform 58">
                <a:extLst>
                  <a:ext uri="{FF2B5EF4-FFF2-40B4-BE49-F238E27FC236}">
                    <a16:creationId xmlns:a16="http://schemas.microsoft.com/office/drawing/2014/main" id="{EC2B1EE2-5841-4DD5-BF8D-A34C168EA164}"/>
                  </a:ext>
                </a:extLst>
              </p:cNvPr>
              <p:cNvSpPr>
                <a:spLocks/>
              </p:cNvSpPr>
              <p:nvPr/>
            </p:nvSpPr>
            <p:spPr bwMode="auto">
              <a:xfrm>
                <a:off x="490" y="2068"/>
                <a:ext cx="76" cy="65"/>
              </a:xfrm>
              <a:custGeom>
                <a:avLst/>
                <a:gdLst>
                  <a:gd name="T0" fmla="*/ 1 w 151"/>
                  <a:gd name="T1" fmla="*/ 1 h 129"/>
                  <a:gd name="T2" fmla="*/ 1 w 151"/>
                  <a:gd name="T3" fmla="*/ 1 h 129"/>
                  <a:gd name="T4" fmla="*/ 1 w 151"/>
                  <a:gd name="T5" fmla="*/ 1 h 129"/>
                  <a:gd name="T6" fmla="*/ 1 w 151"/>
                  <a:gd name="T7" fmla="*/ 1 h 129"/>
                  <a:gd name="T8" fmla="*/ 0 w 151"/>
                  <a:gd name="T9" fmla="*/ 1 h 129"/>
                  <a:gd name="T10" fmla="*/ 1 w 151"/>
                  <a:gd name="T11" fmla="*/ 1 h 129"/>
                  <a:gd name="T12" fmla="*/ 1 w 151"/>
                  <a:gd name="T13" fmla="*/ 1 h 129"/>
                  <a:gd name="T14" fmla="*/ 1 w 151"/>
                  <a:gd name="T15" fmla="*/ 1 h 129"/>
                  <a:gd name="T16" fmla="*/ 1 w 151"/>
                  <a:gd name="T17" fmla="*/ 1 h 129"/>
                  <a:gd name="T18" fmla="*/ 1 w 151"/>
                  <a:gd name="T19" fmla="*/ 1 h 129"/>
                  <a:gd name="T20" fmla="*/ 1 w 151"/>
                  <a:gd name="T21" fmla="*/ 1 h 129"/>
                  <a:gd name="T22" fmla="*/ 1 w 151"/>
                  <a:gd name="T23" fmla="*/ 1 h 129"/>
                  <a:gd name="T24" fmla="*/ 1 w 151"/>
                  <a:gd name="T25" fmla="*/ 1 h 129"/>
                  <a:gd name="T26" fmla="*/ 1 w 151"/>
                  <a:gd name="T27" fmla="*/ 1 h 129"/>
                  <a:gd name="T28" fmla="*/ 1 w 151"/>
                  <a:gd name="T29" fmla="*/ 1 h 129"/>
                  <a:gd name="T30" fmla="*/ 1 w 151"/>
                  <a:gd name="T31" fmla="*/ 1 h 129"/>
                  <a:gd name="T32" fmla="*/ 1 w 151"/>
                  <a:gd name="T33" fmla="*/ 1 h 129"/>
                  <a:gd name="T34" fmla="*/ 1 w 151"/>
                  <a:gd name="T35" fmla="*/ 1 h 129"/>
                  <a:gd name="T36" fmla="*/ 1 w 151"/>
                  <a:gd name="T37" fmla="*/ 1 h 129"/>
                  <a:gd name="T38" fmla="*/ 1 w 151"/>
                  <a:gd name="T39" fmla="*/ 1 h 129"/>
                  <a:gd name="T40" fmla="*/ 1 w 151"/>
                  <a:gd name="T41" fmla="*/ 1 h 129"/>
                  <a:gd name="T42" fmla="*/ 1 w 151"/>
                  <a:gd name="T43" fmla="*/ 1 h 129"/>
                  <a:gd name="T44" fmla="*/ 1 w 151"/>
                  <a:gd name="T45" fmla="*/ 1 h 129"/>
                  <a:gd name="T46" fmla="*/ 1 w 151"/>
                  <a:gd name="T47" fmla="*/ 1 h 129"/>
                  <a:gd name="T48" fmla="*/ 1 w 151"/>
                  <a:gd name="T49" fmla="*/ 1 h 129"/>
                  <a:gd name="T50" fmla="*/ 1 w 151"/>
                  <a:gd name="T51" fmla="*/ 1 h 129"/>
                  <a:gd name="T52" fmla="*/ 1 w 151"/>
                  <a:gd name="T53" fmla="*/ 1 h 129"/>
                  <a:gd name="T54" fmla="*/ 1 w 151"/>
                  <a:gd name="T55" fmla="*/ 1 h 129"/>
                  <a:gd name="T56" fmla="*/ 1 w 151"/>
                  <a:gd name="T57" fmla="*/ 1 h 129"/>
                  <a:gd name="T58" fmla="*/ 1 w 151"/>
                  <a:gd name="T59" fmla="*/ 1 h 129"/>
                  <a:gd name="T60" fmla="*/ 1 w 151"/>
                  <a:gd name="T61" fmla="*/ 1 h 129"/>
                  <a:gd name="T62" fmla="*/ 1 w 151"/>
                  <a:gd name="T63" fmla="*/ 0 h 1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1"/>
                  <a:gd name="T97" fmla="*/ 0 h 129"/>
                  <a:gd name="T98" fmla="*/ 151 w 151"/>
                  <a:gd name="T99" fmla="*/ 129 h 1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1" h="129">
                    <a:moveTo>
                      <a:pt x="107" y="0"/>
                    </a:moveTo>
                    <a:lnTo>
                      <a:pt x="50" y="19"/>
                    </a:lnTo>
                    <a:lnTo>
                      <a:pt x="48" y="21"/>
                    </a:lnTo>
                    <a:lnTo>
                      <a:pt x="43" y="22"/>
                    </a:lnTo>
                    <a:lnTo>
                      <a:pt x="36" y="25"/>
                    </a:lnTo>
                    <a:lnTo>
                      <a:pt x="25" y="31"/>
                    </a:lnTo>
                    <a:lnTo>
                      <a:pt x="16" y="39"/>
                    </a:lnTo>
                    <a:lnTo>
                      <a:pt x="8" y="48"/>
                    </a:lnTo>
                    <a:lnTo>
                      <a:pt x="2" y="57"/>
                    </a:lnTo>
                    <a:lnTo>
                      <a:pt x="0" y="61"/>
                    </a:lnTo>
                    <a:lnTo>
                      <a:pt x="4" y="59"/>
                    </a:lnTo>
                    <a:lnTo>
                      <a:pt x="12" y="54"/>
                    </a:lnTo>
                    <a:lnTo>
                      <a:pt x="22" y="49"/>
                    </a:lnTo>
                    <a:lnTo>
                      <a:pt x="32" y="47"/>
                    </a:lnTo>
                    <a:lnTo>
                      <a:pt x="28" y="63"/>
                    </a:lnTo>
                    <a:lnTo>
                      <a:pt x="25" y="77"/>
                    </a:lnTo>
                    <a:lnTo>
                      <a:pt x="23" y="87"/>
                    </a:lnTo>
                    <a:lnTo>
                      <a:pt x="23" y="92"/>
                    </a:lnTo>
                    <a:lnTo>
                      <a:pt x="31" y="108"/>
                    </a:lnTo>
                    <a:lnTo>
                      <a:pt x="40" y="120"/>
                    </a:lnTo>
                    <a:lnTo>
                      <a:pt x="47" y="126"/>
                    </a:lnTo>
                    <a:lnTo>
                      <a:pt x="51" y="129"/>
                    </a:lnTo>
                    <a:lnTo>
                      <a:pt x="36" y="94"/>
                    </a:lnTo>
                    <a:lnTo>
                      <a:pt x="58" y="46"/>
                    </a:lnTo>
                    <a:lnTo>
                      <a:pt x="61" y="46"/>
                    </a:lnTo>
                    <a:lnTo>
                      <a:pt x="65" y="48"/>
                    </a:lnTo>
                    <a:lnTo>
                      <a:pt x="67" y="55"/>
                    </a:lnTo>
                    <a:lnTo>
                      <a:pt x="69" y="65"/>
                    </a:lnTo>
                    <a:lnTo>
                      <a:pt x="70" y="78"/>
                    </a:lnTo>
                    <a:lnTo>
                      <a:pt x="72" y="88"/>
                    </a:lnTo>
                    <a:lnTo>
                      <a:pt x="74" y="99"/>
                    </a:lnTo>
                    <a:lnTo>
                      <a:pt x="78" y="109"/>
                    </a:lnTo>
                    <a:lnTo>
                      <a:pt x="88" y="114"/>
                    </a:lnTo>
                    <a:lnTo>
                      <a:pt x="99" y="110"/>
                    </a:lnTo>
                    <a:lnTo>
                      <a:pt x="108" y="106"/>
                    </a:lnTo>
                    <a:lnTo>
                      <a:pt x="112" y="102"/>
                    </a:lnTo>
                    <a:lnTo>
                      <a:pt x="110" y="102"/>
                    </a:lnTo>
                    <a:lnTo>
                      <a:pt x="103" y="102"/>
                    </a:lnTo>
                    <a:lnTo>
                      <a:pt x="95" y="102"/>
                    </a:lnTo>
                    <a:lnTo>
                      <a:pt x="85" y="99"/>
                    </a:lnTo>
                    <a:lnTo>
                      <a:pt x="83" y="83"/>
                    </a:lnTo>
                    <a:lnTo>
                      <a:pt x="81" y="63"/>
                    </a:lnTo>
                    <a:lnTo>
                      <a:pt x="80" y="48"/>
                    </a:lnTo>
                    <a:lnTo>
                      <a:pt x="80" y="42"/>
                    </a:lnTo>
                    <a:lnTo>
                      <a:pt x="81" y="41"/>
                    </a:lnTo>
                    <a:lnTo>
                      <a:pt x="85" y="39"/>
                    </a:lnTo>
                    <a:lnTo>
                      <a:pt x="92" y="35"/>
                    </a:lnTo>
                    <a:lnTo>
                      <a:pt x="104" y="32"/>
                    </a:lnTo>
                    <a:lnTo>
                      <a:pt x="111" y="31"/>
                    </a:lnTo>
                    <a:lnTo>
                      <a:pt x="119" y="30"/>
                    </a:lnTo>
                    <a:lnTo>
                      <a:pt x="127" y="29"/>
                    </a:lnTo>
                    <a:lnTo>
                      <a:pt x="135" y="29"/>
                    </a:lnTo>
                    <a:lnTo>
                      <a:pt x="141" y="27"/>
                    </a:lnTo>
                    <a:lnTo>
                      <a:pt x="146" y="27"/>
                    </a:lnTo>
                    <a:lnTo>
                      <a:pt x="150" y="27"/>
                    </a:lnTo>
                    <a:lnTo>
                      <a:pt x="151" y="27"/>
                    </a:lnTo>
                    <a:lnTo>
                      <a:pt x="150" y="27"/>
                    </a:lnTo>
                    <a:lnTo>
                      <a:pt x="146" y="25"/>
                    </a:lnTo>
                    <a:lnTo>
                      <a:pt x="141" y="23"/>
                    </a:lnTo>
                    <a:lnTo>
                      <a:pt x="133" y="19"/>
                    </a:lnTo>
                    <a:lnTo>
                      <a:pt x="123" y="14"/>
                    </a:lnTo>
                    <a:lnTo>
                      <a:pt x="115" y="7"/>
                    </a:lnTo>
                    <a:lnTo>
                      <a:pt x="110" y="2"/>
                    </a:lnTo>
                    <a:lnTo>
                      <a:pt x="107"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52" name="Freeform 59">
                <a:extLst>
                  <a:ext uri="{FF2B5EF4-FFF2-40B4-BE49-F238E27FC236}">
                    <a16:creationId xmlns:a16="http://schemas.microsoft.com/office/drawing/2014/main" id="{1A8A60BC-49A8-499C-AE0C-C22ECD94C0E2}"/>
                  </a:ext>
                </a:extLst>
              </p:cNvPr>
              <p:cNvSpPr>
                <a:spLocks/>
              </p:cNvSpPr>
              <p:nvPr/>
            </p:nvSpPr>
            <p:spPr bwMode="auto">
              <a:xfrm>
                <a:off x="563" y="2068"/>
                <a:ext cx="32" cy="41"/>
              </a:xfrm>
              <a:custGeom>
                <a:avLst/>
                <a:gdLst>
                  <a:gd name="T0" fmla="*/ 1 w 64"/>
                  <a:gd name="T1" fmla="*/ 1 h 82"/>
                  <a:gd name="T2" fmla="*/ 1 w 64"/>
                  <a:gd name="T3" fmla="*/ 0 h 82"/>
                  <a:gd name="T4" fmla="*/ 1 w 64"/>
                  <a:gd name="T5" fmla="*/ 1 h 82"/>
                  <a:gd name="T6" fmla="*/ 1 w 64"/>
                  <a:gd name="T7" fmla="*/ 1 h 82"/>
                  <a:gd name="T8" fmla="*/ 1 w 64"/>
                  <a:gd name="T9" fmla="*/ 1 h 82"/>
                  <a:gd name="T10" fmla="*/ 1 w 64"/>
                  <a:gd name="T11" fmla="*/ 1 h 82"/>
                  <a:gd name="T12" fmla="*/ 0 w 64"/>
                  <a:gd name="T13" fmla="*/ 1 h 82"/>
                  <a:gd name="T14" fmla="*/ 1 w 64"/>
                  <a:gd name="T15" fmla="*/ 1 h 82"/>
                  <a:gd name="T16" fmla="*/ 1 w 64"/>
                  <a:gd name="T17" fmla="*/ 1 h 82"/>
                  <a:gd name="T18" fmla="*/ 1 w 64"/>
                  <a:gd name="T19" fmla="*/ 1 h 82"/>
                  <a:gd name="T20" fmla="*/ 1 w 64"/>
                  <a:gd name="T21" fmla="*/ 1 h 82"/>
                  <a:gd name="T22" fmla="*/ 1 w 64"/>
                  <a:gd name="T23" fmla="*/ 1 h 82"/>
                  <a:gd name="T24" fmla="*/ 1 w 64"/>
                  <a:gd name="T25" fmla="*/ 1 h 82"/>
                  <a:gd name="T26" fmla="*/ 1 w 64"/>
                  <a:gd name="T27" fmla="*/ 1 h 82"/>
                  <a:gd name="T28" fmla="*/ 1 w 64"/>
                  <a:gd name="T29" fmla="*/ 1 h 82"/>
                  <a:gd name="T30" fmla="*/ 1 w 64"/>
                  <a:gd name="T31" fmla="*/ 1 h 82"/>
                  <a:gd name="T32" fmla="*/ 1 w 64"/>
                  <a:gd name="T33" fmla="*/ 1 h 82"/>
                  <a:gd name="T34" fmla="*/ 1 w 64"/>
                  <a:gd name="T35" fmla="*/ 1 h 82"/>
                  <a:gd name="T36" fmla="*/ 1 w 64"/>
                  <a:gd name="T37" fmla="*/ 1 h 82"/>
                  <a:gd name="T38" fmla="*/ 1 w 64"/>
                  <a:gd name="T39" fmla="*/ 1 h 82"/>
                  <a:gd name="T40" fmla="*/ 1 w 64"/>
                  <a:gd name="T41" fmla="*/ 1 h 82"/>
                  <a:gd name="T42" fmla="*/ 1 w 64"/>
                  <a:gd name="T43" fmla="*/ 1 h 82"/>
                  <a:gd name="T44" fmla="*/ 1 w 64"/>
                  <a:gd name="T45" fmla="*/ 1 h 82"/>
                  <a:gd name="T46" fmla="*/ 1 w 64"/>
                  <a:gd name="T47" fmla="*/ 1 h 82"/>
                  <a:gd name="T48" fmla="*/ 1 w 64"/>
                  <a:gd name="T49" fmla="*/ 1 h 82"/>
                  <a:gd name="T50" fmla="*/ 1 w 64"/>
                  <a:gd name="T51" fmla="*/ 1 h 82"/>
                  <a:gd name="T52" fmla="*/ 1 w 64"/>
                  <a:gd name="T53" fmla="*/ 1 h 82"/>
                  <a:gd name="T54" fmla="*/ 1 w 64"/>
                  <a:gd name="T55" fmla="*/ 1 h 82"/>
                  <a:gd name="T56" fmla="*/ 1 w 64"/>
                  <a:gd name="T57" fmla="*/ 1 h 82"/>
                  <a:gd name="T58" fmla="*/ 1 w 64"/>
                  <a:gd name="T59" fmla="*/ 1 h 82"/>
                  <a:gd name="T60" fmla="*/ 1 w 64"/>
                  <a:gd name="T61" fmla="*/ 1 h 82"/>
                  <a:gd name="T62" fmla="*/ 1 w 64"/>
                  <a:gd name="T63" fmla="*/ 1 h 82"/>
                  <a:gd name="T64" fmla="*/ 1 w 64"/>
                  <a:gd name="T65" fmla="*/ 1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82"/>
                  <a:gd name="T101" fmla="*/ 64 w 6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82">
                    <a:moveTo>
                      <a:pt x="20" y="1"/>
                    </a:moveTo>
                    <a:lnTo>
                      <a:pt x="13" y="0"/>
                    </a:lnTo>
                    <a:lnTo>
                      <a:pt x="8" y="6"/>
                    </a:lnTo>
                    <a:lnTo>
                      <a:pt x="4" y="12"/>
                    </a:lnTo>
                    <a:lnTo>
                      <a:pt x="3" y="16"/>
                    </a:lnTo>
                    <a:lnTo>
                      <a:pt x="2" y="21"/>
                    </a:lnTo>
                    <a:lnTo>
                      <a:pt x="0" y="32"/>
                    </a:lnTo>
                    <a:lnTo>
                      <a:pt x="3" y="46"/>
                    </a:lnTo>
                    <a:lnTo>
                      <a:pt x="12" y="57"/>
                    </a:lnTo>
                    <a:lnTo>
                      <a:pt x="18" y="62"/>
                    </a:lnTo>
                    <a:lnTo>
                      <a:pt x="21" y="67"/>
                    </a:lnTo>
                    <a:lnTo>
                      <a:pt x="25" y="70"/>
                    </a:lnTo>
                    <a:lnTo>
                      <a:pt x="28" y="73"/>
                    </a:lnTo>
                    <a:lnTo>
                      <a:pt x="30" y="77"/>
                    </a:lnTo>
                    <a:lnTo>
                      <a:pt x="34" y="79"/>
                    </a:lnTo>
                    <a:lnTo>
                      <a:pt x="40" y="80"/>
                    </a:lnTo>
                    <a:lnTo>
                      <a:pt x="47" y="82"/>
                    </a:lnTo>
                    <a:lnTo>
                      <a:pt x="59" y="78"/>
                    </a:lnTo>
                    <a:lnTo>
                      <a:pt x="64" y="70"/>
                    </a:lnTo>
                    <a:lnTo>
                      <a:pt x="63" y="63"/>
                    </a:lnTo>
                    <a:lnTo>
                      <a:pt x="58" y="61"/>
                    </a:lnTo>
                    <a:lnTo>
                      <a:pt x="52" y="61"/>
                    </a:lnTo>
                    <a:lnTo>
                      <a:pt x="49" y="57"/>
                    </a:lnTo>
                    <a:lnTo>
                      <a:pt x="45" y="52"/>
                    </a:lnTo>
                    <a:lnTo>
                      <a:pt x="42" y="45"/>
                    </a:lnTo>
                    <a:lnTo>
                      <a:pt x="37" y="38"/>
                    </a:lnTo>
                    <a:lnTo>
                      <a:pt x="34" y="30"/>
                    </a:lnTo>
                    <a:lnTo>
                      <a:pt x="30" y="23"/>
                    </a:lnTo>
                    <a:lnTo>
                      <a:pt x="29" y="21"/>
                    </a:lnTo>
                    <a:lnTo>
                      <a:pt x="29" y="18"/>
                    </a:lnTo>
                    <a:lnTo>
                      <a:pt x="28" y="14"/>
                    </a:lnTo>
                    <a:lnTo>
                      <a:pt x="26" y="7"/>
                    </a:lnTo>
                    <a:lnTo>
                      <a:pt x="2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53" name="Freeform 60">
                <a:extLst>
                  <a:ext uri="{FF2B5EF4-FFF2-40B4-BE49-F238E27FC236}">
                    <a16:creationId xmlns:a16="http://schemas.microsoft.com/office/drawing/2014/main" id="{E8F17824-97EE-4EAD-B82C-AF92CD926444}"/>
                  </a:ext>
                </a:extLst>
              </p:cNvPr>
              <p:cNvSpPr>
                <a:spLocks/>
              </p:cNvSpPr>
              <p:nvPr/>
            </p:nvSpPr>
            <p:spPr bwMode="auto">
              <a:xfrm>
                <a:off x="591" y="2038"/>
                <a:ext cx="28" cy="37"/>
              </a:xfrm>
              <a:custGeom>
                <a:avLst/>
                <a:gdLst>
                  <a:gd name="T0" fmla="*/ 0 w 55"/>
                  <a:gd name="T1" fmla="*/ 1 h 72"/>
                  <a:gd name="T2" fmla="*/ 0 w 55"/>
                  <a:gd name="T3" fmla="*/ 1 h 72"/>
                  <a:gd name="T4" fmla="*/ 0 w 55"/>
                  <a:gd name="T5" fmla="*/ 1 h 72"/>
                  <a:gd name="T6" fmla="*/ 1 w 55"/>
                  <a:gd name="T7" fmla="*/ 0 h 72"/>
                  <a:gd name="T8" fmla="*/ 1 w 55"/>
                  <a:gd name="T9" fmla="*/ 0 h 72"/>
                  <a:gd name="T10" fmla="*/ 1 w 55"/>
                  <a:gd name="T11" fmla="*/ 1 h 72"/>
                  <a:gd name="T12" fmla="*/ 1 w 55"/>
                  <a:gd name="T13" fmla="*/ 1 h 72"/>
                  <a:gd name="T14" fmla="*/ 1 w 55"/>
                  <a:gd name="T15" fmla="*/ 1 h 72"/>
                  <a:gd name="T16" fmla="*/ 1 w 55"/>
                  <a:gd name="T17" fmla="*/ 1 h 72"/>
                  <a:gd name="T18" fmla="*/ 1 w 55"/>
                  <a:gd name="T19" fmla="*/ 1 h 72"/>
                  <a:gd name="T20" fmla="*/ 1 w 55"/>
                  <a:gd name="T21" fmla="*/ 1 h 72"/>
                  <a:gd name="T22" fmla="*/ 1 w 55"/>
                  <a:gd name="T23" fmla="*/ 1 h 72"/>
                  <a:gd name="T24" fmla="*/ 1 w 55"/>
                  <a:gd name="T25" fmla="*/ 1 h 72"/>
                  <a:gd name="T26" fmla="*/ 1 w 55"/>
                  <a:gd name="T27" fmla="*/ 1 h 72"/>
                  <a:gd name="T28" fmla="*/ 1 w 55"/>
                  <a:gd name="T29" fmla="*/ 1 h 72"/>
                  <a:gd name="T30" fmla="*/ 1 w 55"/>
                  <a:gd name="T31" fmla="*/ 1 h 72"/>
                  <a:gd name="T32" fmla="*/ 1 w 55"/>
                  <a:gd name="T33" fmla="*/ 1 h 72"/>
                  <a:gd name="T34" fmla="*/ 1 w 55"/>
                  <a:gd name="T35" fmla="*/ 1 h 72"/>
                  <a:gd name="T36" fmla="*/ 1 w 55"/>
                  <a:gd name="T37" fmla="*/ 1 h 72"/>
                  <a:gd name="T38" fmla="*/ 1 w 55"/>
                  <a:gd name="T39" fmla="*/ 1 h 72"/>
                  <a:gd name="T40" fmla="*/ 1 w 55"/>
                  <a:gd name="T41" fmla="*/ 1 h 72"/>
                  <a:gd name="T42" fmla="*/ 1 w 55"/>
                  <a:gd name="T43" fmla="*/ 1 h 72"/>
                  <a:gd name="T44" fmla="*/ 0 w 55"/>
                  <a:gd name="T45" fmla="*/ 1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5"/>
                  <a:gd name="T70" fmla="*/ 0 h 72"/>
                  <a:gd name="T71" fmla="*/ 55 w 55"/>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5" h="72">
                    <a:moveTo>
                      <a:pt x="0" y="9"/>
                    </a:moveTo>
                    <a:lnTo>
                      <a:pt x="0" y="7"/>
                    </a:lnTo>
                    <a:lnTo>
                      <a:pt x="0" y="2"/>
                    </a:lnTo>
                    <a:lnTo>
                      <a:pt x="4" y="0"/>
                    </a:lnTo>
                    <a:lnTo>
                      <a:pt x="14" y="0"/>
                    </a:lnTo>
                    <a:lnTo>
                      <a:pt x="25" y="4"/>
                    </a:lnTo>
                    <a:lnTo>
                      <a:pt x="32" y="11"/>
                    </a:lnTo>
                    <a:lnTo>
                      <a:pt x="34" y="18"/>
                    </a:lnTo>
                    <a:lnTo>
                      <a:pt x="36" y="21"/>
                    </a:lnTo>
                    <a:lnTo>
                      <a:pt x="55" y="63"/>
                    </a:lnTo>
                    <a:lnTo>
                      <a:pt x="54" y="64"/>
                    </a:lnTo>
                    <a:lnTo>
                      <a:pt x="51" y="68"/>
                    </a:lnTo>
                    <a:lnTo>
                      <a:pt x="45" y="71"/>
                    </a:lnTo>
                    <a:lnTo>
                      <a:pt x="38" y="72"/>
                    </a:lnTo>
                    <a:lnTo>
                      <a:pt x="33" y="70"/>
                    </a:lnTo>
                    <a:lnTo>
                      <a:pt x="28" y="67"/>
                    </a:lnTo>
                    <a:lnTo>
                      <a:pt x="22" y="60"/>
                    </a:lnTo>
                    <a:lnTo>
                      <a:pt x="16" y="54"/>
                    </a:lnTo>
                    <a:lnTo>
                      <a:pt x="10" y="47"/>
                    </a:lnTo>
                    <a:lnTo>
                      <a:pt x="6" y="41"/>
                    </a:lnTo>
                    <a:lnTo>
                      <a:pt x="2" y="37"/>
                    </a:lnTo>
                    <a:lnTo>
                      <a:pt x="1" y="36"/>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54" name="Freeform 61">
                <a:extLst>
                  <a:ext uri="{FF2B5EF4-FFF2-40B4-BE49-F238E27FC236}">
                    <a16:creationId xmlns:a16="http://schemas.microsoft.com/office/drawing/2014/main" id="{F5D24F7E-5A00-432C-8107-0FEE021C2767}"/>
                  </a:ext>
                </a:extLst>
              </p:cNvPr>
              <p:cNvSpPr>
                <a:spLocks/>
              </p:cNvSpPr>
              <p:nvPr/>
            </p:nvSpPr>
            <p:spPr bwMode="auto">
              <a:xfrm>
                <a:off x="578" y="2055"/>
                <a:ext cx="31" cy="40"/>
              </a:xfrm>
              <a:custGeom>
                <a:avLst/>
                <a:gdLst>
                  <a:gd name="T0" fmla="*/ 1 w 62"/>
                  <a:gd name="T1" fmla="*/ 0 h 81"/>
                  <a:gd name="T2" fmla="*/ 1 w 62"/>
                  <a:gd name="T3" fmla="*/ 0 h 81"/>
                  <a:gd name="T4" fmla="*/ 1 w 62"/>
                  <a:gd name="T5" fmla="*/ 0 h 81"/>
                  <a:gd name="T6" fmla="*/ 1 w 62"/>
                  <a:gd name="T7" fmla="*/ 0 h 81"/>
                  <a:gd name="T8" fmla="*/ 1 w 62"/>
                  <a:gd name="T9" fmla="*/ 0 h 81"/>
                  <a:gd name="T10" fmla="*/ 1 w 62"/>
                  <a:gd name="T11" fmla="*/ 0 h 81"/>
                  <a:gd name="T12" fmla="*/ 0 w 62"/>
                  <a:gd name="T13" fmla="*/ 0 h 81"/>
                  <a:gd name="T14" fmla="*/ 1 w 62"/>
                  <a:gd name="T15" fmla="*/ 0 h 81"/>
                  <a:gd name="T16" fmla="*/ 1 w 62"/>
                  <a:gd name="T17" fmla="*/ 0 h 81"/>
                  <a:gd name="T18" fmla="*/ 1 w 62"/>
                  <a:gd name="T19" fmla="*/ 0 h 81"/>
                  <a:gd name="T20" fmla="*/ 1 w 62"/>
                  <a:gd name="T21" fmla="*/ 0 h 81"/>
                  <a:gd name="T22" fmla="*/ 1 w 62"/>
                  <a:gd name="T23" fmla="*/ 0 h 81"/>
                  <a:gd name="T24" fmla="*/ 1 w 62"/>
                  <a:gd name="T25" fmla="*/ 0 h 81"/>
                  <a:gd name="T26" fmla="*/ 1 w 62"/>
                  <a:gd name="T27" fmla="*/ 0 h 81"/>
                  <a:gd name="T28" fmla="*/ 1 w 62"/>
                  <a:gd name="T29" fmla="*/ 0 h 81"/>
                  <a:gd name="T30" fmla="*/ 1 w 62"/>
                  <a:gd name="T31" fmla="*/ 0 h 81"/>
                  <a:gd name="T32" fmla="*/ 1 w 62"/>
                  <a:gd name="T33" fmla="*/ 0 h 81"/>
                  <a:gd name="T34" fmla="*/ 1 w 62"/>
                  <a:gd name="T35" fmla="*/ 0 h 81"/>
                  <a:gd name="T36" fmla="*/ 1 w 62"/>
                  <a:gd name="T37" fmla="*/ 0 h 81"/>
                  <a:gd name="T38" fmla="*/ 1 w 62"/>
                  <a:gd name="T39" fmla="*/ 0 h 81"/>
                  <a:gd name="T40" fmla="*/ 1 w 62"/>
                  <a:gd name="T41" fmla="*/ 0 h 81"/>
                  <a:gd name="T42" fmla="*/ 1 w 62"/>
                  <a:gd name="T43" fmla="*/ 0 h 81"/>
                  <a:gd name="T44" fmla="*/ 1 w 62"/>
                  <a:gd name="T45" fmla="*/ 0 h 81"/>
                  <a:gd name="T46" fmla="*/ 1 w 62"/>
                  <a:gd name="T47" fmla="*/ 0 h 81"/>
                  <a:gd name="T48" fmla="*/ 1 w 62"/>
                  <a:gd name="T49" fmla="*/ 0 h 81"/>
                  <a:gd name="T50" fmla="*/ 1 w 62"/>
                  <a:gd name="T51" fmla="*/ 0 h 81"/>
                  <a:gd name="T52" fmla="*/ 1 w 62"/>
                  <a:gd name="T53" fmla="*/ 0 h 81"/>
                  <a:gd name="T54" fmla="*/ 1 w 62"/>
                  <a:gd name="T55" fmla="*/ 0 h 81"/>
                  <a:gd name="T56" fmla="*/ 1 w 62"/>
                  <a:gd name="T57" fmla="*/ 0 h 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2"/>
                  <a:gd name="T88" fmla="*/ 0 h 81"/>
                  <a:gd name="T89" fmla="*/ 62 w 62"/>
                  <a:gd name="T90" fmla="*/ 81 h 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2" h="81">
                    <a:moveTo>
                      <a:pt x="20" y="1"/>
                    </a:moveTo>
                    <a:lnTo>
                      <a:pt x="13" y="0"/>
                    </a:lnTo>
                    <a:lnTo>
                      <a:pt x="8" y="6"/>
                    </a:lnTo>
                    <a:lnTo>
                      <a:pt x="4" y="13"/>
                    </a:lnTo>
                    <a:lnTo>
                      <a:pt x="3" y="16"/>
                    </a:lnTo>
                    <a:lnTo>
                      <a:pt x="1" y="21"/>
                    </a:lnTo>
                    <a:lnTo>
                      <a:pt x="0" y="32"/>
                    </a:lnTo>
                    <a:lnTo>
                      <a:pt x="3" y="47"/>
                    </a:lnTo>
                    <a:lnTo>
                      <a:pt x="12" y="59"/>
                    </a:lnTo>
                    <a:lnTo>
                      <a:pt x="21" y="67"/>
                    </a:lnTo>
                    <a:lnTo>
                      <a:pt x="24" y="74"/>
                    </a:lnTo>
                    <a:lnTo>
                      <a:pt x="29" y="78"/>
                    </a:lnTo>
                    <a:lnTo>
                      <a:pt x="41" y="81"/>
                    </a:lnTo>
                    <a:lnTo>
                      <a:pt x="53" y="77"/>
                    </a:lnTo>
                    <a:lnTo>
                      <a:pt x="61" y="70"/>
                    </a:lnTo>
                    <a:lnTo>
                      <a:pt x="62" y="63"/>
                    </a:lnTo>
                    <a:lnTo>
                      <a:pt x="58" y="61"/>
                    </a:lnTo>
                    <a:lnTo>
                      <a:pt x="52" y="61"/>
                    </a:lnTo>
                    <a:lnTo>
                      <a:pt x="49" y="58"/>
                    </a:lnTo>
                    <a:lnTo>
                      <a:pt x="45" y="52"/>
                    </a:lnTo>
                    <a:lnTo>
                      <a:pt x="42" y="45"/>
                    </a:lnTo>
                    <a:lnTo>
                      <a:pt x="37" y="38"/>
                    </a:lnTo>
                    <a:lnTo>
                      <a:pt x="34" y="30"/>
                    </a:lnTo>
                    <a:lnTo>
                      <a:pt x="30" y="23"/>
                    </a:lnTo>
                    <a:lnTo>
                      <a:pt x="29" y="21"/>
                    </a:lnTo>
                    <a:lnTo>
                      <a:pt x="29" y="19"/>
                    </a:lnTo>
                    <a:lnTo>
                      <a:pt x="28" y="14"/>
                    </a:lnTo>
                    <a:lnTo>
                      <a:pt x="26" y="8"/>
                    </a:lnTo>
                    <a:lnTo>
                      <a:pt x="2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55" name="Freeform 62">
                <a:extLst>
                  <a:ext uri="{FF2B5EF4-FFF2-40B4-BE49-F238E27FC236}">
                    <a16:creationId xmlns:a16="http://schemas.microsoft.com/office/drawing/2014/main" id="{1CA6DC51-881E-43DD-A6B5-82EF7AAB35B9}"/>
                  </a:ext>
                </a:extLst>
              </p:cNvPr>
              <p:cNvSpPr>
                <a:spLocks/>
              </p:cNvSpPr>
              <p:nvPr/>
            </p:nvSpPr>
            <p:spPr bwMode="auto">
              <a:xfrm>
                <a:off x="566" y="2072"/>
                <a:ext cx="27" cy="35"/>
              </a:xfrm>
              <a:custGeom>
                <a:avLst/>
                <a:gdLst>
                  <a:gd name="T0" fmla="*/ 0 w 55"/>
                  <a:gd name="T1" fmla="*/ 0 h 70"/>
                  <a:gd name="T2" fmla="*/ 0 w 55"/>
                  <a:gd name="T3" fmla="*/ 1 h 70"/>
                  <a:gd name="T4" fmla="*/ 0 w 55"/>
                  <a:gd name="T5" fmla="*/ 1 h 70"/>
                  <a:gd name="T6" fmla="*/ 0 w 55"/>
                  <a:gd name="T7" fmla="*/ 1 h 70"/>
                  <a:gd name="T8" fmla="*/ 0 w 55"/>
                  <a:gd name="T9" fmla="*/ 1 h 70"/>
                  <a:gd name="T10" fmla="*/ 0 w 55"/>
                  <a:gd name="T11" fmla="*/ 1 h 70"/>
                  <a:gd name="T12" fmla="*/ 0 w 55"/>
                  <a:gd name="T13" fmla="*/ 1 h 70"/>
                  <a:gd name="T14" fmla="*/ 0 w 55"/>
                  <a:gd name="T15" fmla="*/ 1 h 70"/>
                  <a:gd name="T16" fmla="*/ 0 w 55"/>
                  <a:gd name="T17" fmla="*/ 1 h 70"/>
                  <a:gd name="T18" fmla="*/ 0 w 55"/>
                  <a:gd name="T19" fmla="*/ 1 h 70"/>
                  <a:gd name="T20" fmla="*/ 0 w 55"/>
                  <a:gd name="T21" fmla="*/ 1 h 70"/>
                  <a:gd name="T22" fmla="*/ 0 w 55"/>
                  <a:gd name="T23" fmla="*/ 1 h 70"/>
                  <a:gd name="T24" fmla="*/ 0 w 55"/>
                  <a:gd name="T25" fmla="*/ 1 h 70"/>
                  <a:gd name="T26" fmla="*/ 0 w 55"/>
                  <a:gd name="T27" fmla="*/ 1 h 70"/>
                  <a:gd name="T28" fmla="*/ 0 w 55"/>
                  <a:gd name="T29" fmla="*/ 1 h 70"/>
                  <a:gd name="T30" fmla="*/ 0 w 55"/>
                  <a:gd name="T31" fmla="*/ 1 h 70"/>
                  <a:gd name="T32" fmla="*/ 0 w 55"/>
                  <a:gd name="T33" fmla="*/ 1 h 70"/>
                  <a:gd name="T34" fmla="*/ 0 w 55"/>
                  <a:gd name="T35" fmla="*/ 1 h 70"/>
                  <a:gd name="T36" fmla="*/ 0 w 55"/>
                  <a:gd name="T37" fmla="*/ 1 h 70"/>
                  <a:gd name="T38" fmla="*/ 0 w 55"/>
                  <a:gd name="T39" fmla="*/ 1 h 70"/>
                  <a:gd name="T40" fmla="*/ 0 w 55"/>
                  <a:gd name="T41" fmla="*/ 1 h 70"/>
                  <a:gd name="T42" fmla="*/ 0 w 55"/>
                  <a:gd name="T43" fmla="*/ 1 h 70"/>
                  <a:gd name="T44" fmla="*/ 0 w 55"/>
                  <a:gd name="T45" fmla="*/ 1 h 70"/>
                  <a:gd name="T46" fmla="*/ 0 w 55"/>
                  <a:gd name="T47" fmla="*/ 1 h 70"/>
                  <a:gd name="T48" fmla="*/ 0 w 55"/>
                  <a:gd name="T49" fmla="*/ 1 h 70"/>
                  <a:gd name="T50" fmla="*/ 0 w 55"/>
                  <a:gd name="T51" fmla="*/ 1 h 70"/>
                  <a:gd name="T52" fmla="*/ 0 w 55"/>
                  <a:gd name="T53" fmla="*/ 1 h 70"/>
                  <a:gd name="T54" fmla="*/ 0 w 55"/>
                  <a:gd name="T55" fmla="*/ 1 h 70"/>
                  <a:gd name="T56" fmla="*/ 0 w 55"/>
                  <a:gd name="T57" fmla="*/ 0 h 7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5"/>
                  <a:gd name="T88" fmla="*/ 0 h 70"/>
                  <a:gd name="T89" fmla="*/ 55 w 55"/>
                  <a:gd name="T90" fmla="*/ 70 h 7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5" h="70">
                    <a:moveTo>
                      <a:pt x="14" y="0"/>
                    </a:moveTo>
                    <a:lnTo>
                      <a:pt x="8" y="1"/>
                    </a:lnTo>
                    <a:lnTo>
                      <a:pt x="3" y="7"/>
                    </a:lnTo>
                    <a:lnTo>
                      <a:pt x="1" y="15"/>
                    </a:lnTo>
                    <a:lnTo>
                      <a:pt x="0" y="18"/>
                    </a:lnTo>
                    <a:lnTo>
                      <a:pt x="0" y="22"/>
                    </a:lnTo>
                    <a:lnTo>
                      <a:pt x="1" y="30"/>
                    </a:lnTo>
                    <a:lnTo>
                      <a:pt x="6" y="40"/>
                    </a:lnTo>
                    <a:lnTo>
                      <a:pt x="13" y="48"/>
                    </a:lnTo>
                    <a:lnTo>
                      <a:pt x="21" y="56"/>
                    </a:lnTo>
                    <a:lnTo>
                      <a:pt x="25" y="62"/>
                    </a:lnTo>
                    <a:lnTo>
                      <a:pt x="30" y="68"/>
                    </a:lnTo>
                    <a:lnTo>
                      <a:pt x="40" y="70"/>
                    </a:lnTo>
                    <a:lnTo>
                      <a:pt x="51" y="63"/>
                    </a:lnTo>
                    <a:lnTo>
                      <a:pt x="55" y="58"/>
                    </a:lnTo>
                    <a:lnTo>
                      <a:pt x="53" y="56"/>
                    </a:lnTo>
                    <a:lnTo>
                      <a:pt x="48" y="57"/>
                    </a:lnTo>
                    <a:lnTo>
                      <a:pt x="43" y="56"/>
                    </a:lnTo>
                    <a:lnTo>
                      <a:pt x="39" y="50"/>
                    </a:lnTo>
                    <a:lnTo>
                      <a:pt x="36" y="43"/>
                    </a:lnTo>
                    <a:lnTo>
                      <a:pt x="32" y="37"/>
                    </a:lnTo>
                    <a:lnTo>
                      <a:pt x="28" y="30"/>
                    </a:lnTo>
                    <a:lnTo>
                      <a:pt x="23" y="23"/>
                    </a:lnTo>
                    <a:lnTo>
                      <a:pt x="18" y="17"/>
                    </a:lnTo>
                    <a:lnTo>
                      <a:pt x="16" y="15"/>
                    </a:lnTo>
                    <a:lnTo>
                      <a:pt x="17" y="12"/>
                    </a:lnTo>
                    <a:lnTo>
                      <a:pt x="18" y="9"/>
                    </a:lnTo>
                    <a:lnTo>
                      <a:pt x="17" y="3"/>
                    </a:lnTo>
                    <a:lnTo>
                      <a:pt x="14"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56" name="Freeform 63">
                <a:extLst>
                  <a:ext uri="{FF2B5EF4-FFF2-40B4-BE49-F238E27FC236}">
                    <a16:creationId xmlns:a16="http://schemas.microsoft.com/office/drawing/2014/main" id="{F7F5BEE2-7BAA-4A28-BCDA-0DB9FC25B4C4}"/>
                  </a:ext>
                </a:extLst>
              </p:cNvPr>
              <p:cNvSpPr>
                <a:spLocks/>
              </p:cNvSpPr>
              <p:nvPr/>
            </p:nvSpPr>
            <p:spPr bwMode="auto">
              <a:xfrm>
                <a:off x="579" y="2058"/>
                <a:ext cx="28" cy="36"/>
              </a:xfrm>
              <a:custGeom>
                <a:avLst/>
                <a:gdLst>
                  <a:gd name="T0" fmla="*/ 1 w 55"/>
                  <a:gd name="T1" fmla="*/ 0 h 73"/>
                  <a:gd name="T2" fmla="*/ 1 w 55"/>
                  <a:gd name="T3" fmla="*/ 0 h 73"/>
                  <a:gd name="T4" fmla="*/ 1 w 55"/>
                  <a:gd name="T5" fmla="*/ 0 h 73"/>
                  <a:gd name="T6" fmla="*/ 1 w 55"/>
                  <a:gd name="T7" fmla="*/ 0 h 73"/>
                  <a:gd name="T8" fmla="*/ 0 w 55"/>
                  <a:gd name="T9" fmla="*/ 0 h 73"/>
                  <a:gd name="T10" fmla="*/ 0 w 55"/>
                  <a:gd name="T11" fmla="*/ 0 h 73"/>
                  <a:gd name="T12" fmla="*/ 1 w 55"/>
                  <a:gd name="T13" fmla="*/ 0 h 73"/>
                  <a:gd name="T14" fmla="*/ 1 w 55"/>
                  <a:gd name="T15" fmla="*/ 0 h 73"/>
                  <a:gd name="T16" fmla="*/ 1 w 55"/>
                  <a:gd name="T17" fmla="*/ 0 h 73"/>
                  <a:gd name="T18" fmla="*/ 1 w 55"/>
                  <a:gd name="T19" fmla="*/ 0 h 73"/>
                  <a:gd name="T20" fmla="*/ 1 w 55"/>
                  <a:gd name="T21" fmla="*/ 0 h 73"/>
                  <a:gd name="T22" fmla="*/ 1 w 55"/>
                  <a:gd name="T23" fmla="*/ 0 h 73"/>
                  <a:gd name="T24" fmla="*/ 1 w 55"/>
                  <a:gd name="T25" fmla="*/ 0 h 73"/>
                  <a:gd name="T26" fmla="*/ 1 w 55"/>
                  <a:gd name="T27" fmla="*/ 0 h 73"/>
                  <a:gd name="T28" fmla="*/ 1 w 55"/>
                  <a:gd name="T29" fmla="*/ 0 h 73"/>
                  <a:gd name="T30" fmla="*/ 1 w 55"/>
                  <a:gd name="T31" fmla="*/ 0 h 73"/>
                  <a:gd name="T32" fmla="*/ 1 w 55"/>
                  <a:gd name="T33" fmla="*/ 0 h 73"/>
                  <a:gd name="T34" fmla="*/ 1 w 55"/>
                  <a:gd name="T35" fmla="*/ 0 h 73"/>
                  <a:gd name="T36" fmla="*/ 1 w 55"/>
                  <a:gd name="T37" fmla="*/ 0 h 73"/>
                  <a:gd name="T38" fmla="*/ 1 w 55"/>
                  <a:gd name="T39" fmla="*/ 0 h 73"/>
                  <a:gd name="T40" fmla="*/ 1 w 55"/>
                  <a:gd name="T41" fmla="*/ 0 h 73"/>
                  <a:gd name="T42" fmla="*/ 1 w 55"/>
                  <a:gd name="T43" fmla="*/ 0 h 73"/>
                  <a:gd name="T44" fmla="*/ 1 w 55"/>
                  <a:gd name="T45" fmla="*/ 0 h 73"/>
                  <a:gd name="T46" fmla="*/ 1 w 55"/>
                  <a:gd name="T47" fmla="*/ 0 h 73"/>
                  <a:gd name="T48" fmla="*/ 1 w 55"/>
                  <a:gd name="T49" fmla="*/ 0 h 73"/>
                  <a:gd name="T50" fmla="*/ 1 w 55"/>
                  <a:gd name="T51" fmla="*/ 0 h 73"/>
                  <a:gd name="T52" fmla="*/ 1 w 55"/>
                  <a:gd name="T53" fmla="*/ 0 h 73"/>
                  <a:gd name="T54" fmla="*/ 1 w 55"/>
                  <a:gd name="T55" fmla="*/ 0 h 73"/>
                  <a:gd name="T56" fmla="*/ 1 w 55"/>
                  <a:gd name="T57" fmla="*/ 0 h 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5"/>
                  <a:gd name="T88" fmla="*/ 0 h 73"/>
                  <a:gd name="T89" fmla="*/ 55 w 55"/>
                  <a:gd name="T90" fmla="*/ 73 h 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5" h="73">
                    <a:moveTo>
                      <a:pt x="15" y="0"/>
                    </a:moveTo>
                    <a:lnTo>
                      <a:pt x="9" y="1"/>
                    </a:lnTo>
                    <a:lnTo>
                      <a:pt x="4" y="8"/>
                    </a:lnTo>
                    <a:lnTo>
                      <a:pt x="1" y="15"/>
                    </a:lnTo>
                    <a:lnTo>
                      <a:pt x="0" y="18"/>
                    </a:lnTo>
                    <a:lnTo>
                      <a:pt x="0" y="22"/>
                    </a:lnTo>
                    <a:lnTo>
                      <a:pt x="2" y="30"/>
                    </a:lnTo>
                    <a:lnTo>
                      <a:pt x="5" y="40"/>
                    </a:lnTo>
                    <a:lnTo>
                      <a:pt x="14" y="48"/>
                    </a:lnTo>
                    <a:lnTo>
                      <a:pt x="22" y="56"/>
                    </a:lnTo>
                    <a:lnTo>
                      <a:pt x="25" y="65"/>
                    </a:lnTo>
                    <a:lnTo>
                      <a:pt x="30" y="70"/>
                    </a:lnTo>
                    <a:lnTo>
                      <a:pt x="40" y="73"/>
                    </a:lnTo>
                    <a:lnTo>
                      <a:pt x="50" y="66"/>
                    </a:lnTo>
                    <a:lnTo>
                      <a:pt x="55" y="60"/>
                    </a:lnTo>
                    <a:lnTo>
                      <a:pt x="54" y="58"/>
                    </a:lnTo>
                    <a:lnTo>
                      <a:pt x="48" y="58"/>
                    </a:lnTo>
                    <a:lnTo>
                      <a:pt x="43" y="56"/>
                    </a:lnTo>
                    <a:lnTo>
                      <a:pt x="39" y="51"/>
                    </a:lnTo>
                    <a:lnTo>
                      <a:pt x="37" y="44"/>
                    </a:lnTo>
                    <a:lnTo>
                      <a:pt x="33" y="37"/>
                    </a:lnTo>
                    <a:lnTo>
                      <a:pt x="28" y="30"/>
                    </a:lnTo>
                    <a:lnTo>
                      <a:pt x="24" y="23"/>
                    </a:lnTo>
                    <a:lnTo>
                      <a:pt x="19" y="17"/>
                    </a:lnTo>
                    <a:lnTo>
                      <a:pt x="17" y="15"/>
                    </a:lnTo>
                    <a:lnTo>
                      <a:pt x="18" y="14"/>
                    </a:lnTo>
                    <a:lnTo>
                      <a:pt x="19" y="9"/>
                    </a:lnTo>
                    <a:lnTo>
                      <a:pt x="18" y="5"/>
                    </a:lnTo>
                    <a:lnTo>
                      <a:pt x="15"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57" name="Freeform 64">
                <a:extLst>
                  <a:ext uri="{FF2B5EF4-FFF2-40B4-BE49-F238E27FC236}">
                    <a16:creationId xmlns:a16="http://schemas.microsoft.com/office/drawing/2014/main" id="{0896BE46-9109-45C2-BADC-6F977A4EB293}"/>
                  </a:ext>
                </a:extLst>
              </p:cNvPr>
              <p:cNvSpPr>
                <a:spLocks/>
              </p:cNvSpPr>
              <p:nvPr/>
            </p:nvSpPr>
            <p:spPr bwMode="auto">
              <a:xfrm>
                <a:off x="594" y="2042"/>
                <a:ext cx="22" cy="30"/>
              </a:xfrm>
              <a:custGeom>
                <a:avLst/>
                <a:gdLst>
                  <a:gd name="T0" fmla="*/ 0 w 43"/>
                  <a:gd name="T1" fmla="*/ 1 h 60"/>
                  <a:gd name="T2" fmla="*/ 0 w 43"/>
                  <a:gd name="T3" fmla="*/ 1 h 60"/>
                  <a:gd name="T4" fmla="*/ 0 w 43"/>
                  <a:gd name="T5" fmla="*/ 1 h 60"/>
                  <a:gd name="T6" fmla="*/ 1 w 43"/>
                  <a:gd name="T7" fmla="*/ 0 h 60"/>
                  <a:gd name="T8" fmla="*/ 1 w 43"/>
                  <a:gd name="T9" fmla="*/ 0 h 60"/>
                  <a:gd name="T10" fmla="*/ 1 w 43"/>
                  <a:gd name="T11" fmla="*/ 1 h 60"/>
                  <a:gd name="T12" fmla="*/ 1 w 43"/>
                  <a:gd name="T13" fmla="*/ 1 h 60"/>
                  <a:gd name="T14" fmla="*/ 1 w 43"/>
                  <a:gd name="T15" fmla="*/ 1 h 60"/>
                  <a:gd name="T16" fmla="*/ 1 w 43"/>
                  <a:gd name="T17" fmla="*/ 1 h 60"/>
                  <a:gd name="T18" fmla="*/ 1 w 43"/>
                  <a:gd name="T19" fmla="*/ 1 h 60"/>
                  <a:gd name="T20" fmla="*/ 1 w 43"/>
                  <a:gd name="T21" fmla="*/ 1 h 60"/>
                  <a:gd name="T22" fmla="*/ 1 w 43"/>
                  <a:gd name="T23" fmla="*/ 1 h 60"/>
                  <a:gd name="T24" fmla="*/ 1 w 43"/>
                  <a:gd name="T25" fmla="*/ 1 h 60"/>
                  <a:gd name="T26" fmla="*/ 1 w 43"/>
                  <a:gd name="T27" fmla="*/ 1 h 60"/>
                  <a:gd name="T28" fmla="*/ 1 w 43"/>
                  <a:gd name="T29" fmla="*/ 1 h 60"/>
                  <a:gd name="T30" fmla="*/ 1 w 43"/>
                  <a:gd name="T31" fmla="*/ 1 h 60"/>
                  <a:gd name="T32" fmla="*/ 1 w 43"/>
                  <a:gd name="T33" fmla="*/ 1 h 60"/>
                  <a:gd name="T34" fmla="*/ 0 w 43"/>
                  <a:gd name="T35" fmla="*/ 1 h 60"/>
                  <a:gd name="T36" fmla="*/ 0 w 43"/>
                  <a:gd name="T37" fmla="*/ 1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60"/>
                  <a:gd name="T59" fmla="*/ 43 w 43"/>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60">
                    <a:moveTo>
                      <a:pt x="0" y="11"/>
                    </a:moveTo>
                    <a:lnTo>
                      <a:pt x="0" y="9"/>
                    </a:lnTo>
                    <a:lnTo>
                      <a:pt x="0" y="4"/>
                    </a:lnTo>
                    <a:lnTo>
                      <a:pt x="3" y="0"/>
                    </a:lnTo>
                    <a:lnTo>
                      <a:pt x="11" y="0"/>
                    </a:lnTo>
                    <a:lnTo>
                      <a:pt x="19" y="4"/>
                    </a:lnTo>
                    <a:lnTo>
                      <a:pt x="24" y="11"/>
                    </a:lnTo>
                    <a:lnTo>
                      <a:pt x="25" y="18"/>
                    </a:lnTo>
                    <a:lnTo>
                      <a:pt x="25" y="21"/>
                    </a:lnTo>
                    <a:lnTo>
                      <a:pt x="43" y="53"/>
                    </a:lnTo>
                    <a:lnTo>
                      <a:pt x="42" y="54"/>
                    </a:lnTo>
                    <a:lnTo>
                      <a:pt x="41" y="56"/>
                    </a:lnTo>
                    <a:lnTo>
                      <a:pt x="38" y="59"/>
                    </a:lnTo>
                    <a:lnTo>
                      <a:pt x="32" y="60"/>
                    </a:lnTo>
                    <a:lnTo>
                      <a:pt x="24" y="54"/>
                    </a:lnTo>
                    <a:lnTo>
                      <a:pt x="12" y="44"/>
                    </a:lnTo>
                    <a:lnTo>
                      <a:pt x="3" y="33"/>
                    </a:lnTo>
                    <a:lnTo>
                      <a:pt x="0" y="29"/>
                    </a:lnTo>
                    <a:lnTo>
                      <a:pt x="0" y="11"/>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053" name="Group 65">
              <a:extLst>
                <a:ext uri="{FF2B5EF4-FFF2-40B4-BE49-F238E27FC236}">
                  <a16:creationId xmlns:a16="http://schemas.microsoft.com/office/drawing/2014/main" id="{50DC8DAD-F21D-47B3-99B7-8CBB7EA17980}"/>
                </a:ext>
              </a:extLst>
            </p:cNvPr>
            <p:cNvGrpSpPr>
              <a:grpSpLocks/>
            </p:cNvGrpSpPr>
            <p:nvPr/>
          </p:nvGrpSpPr>
          <p:grpSpPr bwMode="auto">
            <a:xfrm>
              <a:off x="1344" y="2605"/>
              <a:ext cx="269" cy="688"/>
              <a:chOff x="931" y="1328"/>
              <a:chExt cx="269" cy="688"/>
            </a:xfrm>
          </p:grpSpPr>
          <p:sp>
            <p:nvSpPr>
              <p:cNvPr id="1122" name="Freeform 66">
                <a:extLst>
                  <a:ext uri="{FF2B5EF4-FFF2-40B4-BE49-F238E27FC236}">
                    <a16:creationId xmlns:a16="http://schemas.microsoft.com/office/drawing/2014/main" id="{A6706FF4-1C62-4895-8AC1-308B715CB8F2}"/>
                  </a:ext>
                </a:extLst>
              </p:cNvPr>
              <p:cNvSpPr>
                <a:spLocks/>
              </p:cNvSpPr>
              <p:nvPr/>
            </p:nvSpPr>
            <p:spPr bwMode="auto">
              <a:xfrm>
                <a:off x="1000" y="1328"/>
                <a:ext cx="118" cy="109"/>
              </a:xfrm>
              <a:custGeom>
                <a:avLst/>
                <a:gdLst>
                  <a:gd name="T0" fmla="*/ 1 w 235"/>
                  <a:gd name="T1" fmla="*/ 1 h 218"/>
                  <a:gd name="T2" fmla="*/ 1 w 235"/>
                  <a:gd name="T3" fmla="*/ 1 h 218"/>
                  <a:gd name="T4" fmla="*/ 1 w 235"/>
                  <a:gd name="T5" fmla="*/ 1 h 218"/>
                  <a:gd name="T6" fmla="*/ 1 w 235"/>
                  <a:gd name="T7" fmla="*/ 1 h 218"/>
                  <a:gd name="T8" fmla="*/ 1 w 235"/>
                  <a:gd name="T9" fmla="*/ 1 h 218"/>
                  <a:gd name="T10" fmla="*/ 1 w 235"/>
                  <a:gd name="T11" fmla="*/ 1 h 218"/>
                  <a:gd name="T12" fmla="*/ 1 w 235"/>
                  <a:gd name="T13" fmla="*/ 1 h 218"/>
                  <a:gd name="T14" fmla="*/ 1 w 235"/>
                  <a:gd name="T15" fmla="*/ 1 h 218"/>
                  <a:gd name="T16" fmla="*/ 1 w 235"/>
                  <a:gd name="T17" fmla="*/ 1 h 218"/>
                  <a:gd name="T18" fmla="*/ 1 w 235"/>
                  <a:gd name="T19" fmla="*/ 1 h 218"/>
                  <a:gd name="T20" fmla="*/ 1 w 235"/>
                  <a:gd name="T21" fmla="*/ 1 h 218"/>
                  <a:gd name="T22" fmla="*/ 1 w 235"/>
                  <a:gd name="T23" fmla="*/ 1 h 218"/>
                  <a:gd name="T24" fmla="*/ 1 w 235"/>
                  <a:gd name="T25" fmla="*/ 1 h 218"/>
                  <a:gd name="T26" fmla="*/ 1 w 235"/>
                  <a:gd name="T27" fmla="*/ 1 h 218"/>
                  <a:gd name="T28" fmla="*/ 1 w 235"/>
                  <a:gd name="T29" fmla="*/ 1 h 218"/>
                  <a:gd name="T30" fmla="*/ 1 w 235"/>
                  <a:gd name="T31" fmla="*/ 1 h 218"/>
                  <a:gd name="T32" fmla="*/ 1 w 235"/>
                  <a:gd name="T33" fmla="*/ 1 h 218"/>
                  <a:gd name="T34" fmla="*/ 1 w 235"/>
                  <a:gd name="T35" fmla="*/ 1 h 218"/>
                  <a:gd name="T36" fmla="*/ 1 w 235"/>
                  <a:gd name="T37" fmla="*/ 1 h 218"/>
                  <a:gd name="T38" fmla="*/ 1 w 235"/>
                  <a:gd name="T39" fmla="*/ 1 h 218"/>
                  <a:gd name="T40" fmla="*/ 1 w 235"/>
                  <a:gd name="T41" fmla="*/ 1 h 218"/>
                  <a:gd name="T42" fmla="*/ 1 w 235"/>
                  <a:gd name="T43" fmla="*/ 1 h 218"/>
                  <a:gd name="T44" fmla="*/ 1 w 235"/>
                  <a:gd name="T45" fmla="*/ 1 h 218"/>
                  <a:gd name="T46" fmla="*/ 1 w 235"/>
                  <a:gd name="T47" fmla="*/ 0 h 218"/>
                  <a:gd name="T48" fmla="*/ 1 w 235"/>
                  <a:gd name="T49" fmla="*/ 1 h 218"/>
                  <a:gd name="T50" fmla="*/ 1 w 235"/>
                  <a:gd name="T51" fmla="*/ 1 h 218"/>
                  <a:gd name="T52" fmla="*/ 1 w 235"/>
                  <a:gd name="T53" fmla="*/ 1 h 218"/>
                  <a:gd name="T54" fmla="*/ 1 w 235"/>
                  <a:gd name="T55" fmla="*/ 1 h 218"/>
                  <a:gd name="T56" fmla="*/ 1 w 235"/>
                  <a:gd name="T57" fmla="*/ 1 h 218"/>
                  <a:gd name="T58" fmla="*/ 1 w 235"/>
                  <a:gd name="T59" fmla="*/ 1 h 218"/>
                  <a:gd name="T60" fmla="*/ 1 w 235"/>
                  <a:gd name="T61" fmla="*/ 1 h 218"/>
                  <a:gd name="T62" fmla="*/ 1 w 235"/>
                  <a:gd name="T63" fmla="*/ 1 h 218"/>
                  <a:gd name="T64" fmla="*/ 1 w 235"/>
                  <a:gd name="T65" fmla="*/ 1 h 218"/>
                  <a:gd name="T66" fmla="*/ 1 w 235"/>
                  <a:gd name="T67" fmla="*/ 1 h 218"/>
                  <a:gd name="T68" fmla="*/ 1 w 235"/>
                  <a:gd name="T69" fmla="*/ 1 h 218"/>
                  <a:gd name="T70" fmla="*/ 1 w 235"/>
                  <a:gd name="T71" fmla="*/ 1 h 218"/>
                  <a:gd name="T72" fmla="*/ 1 w 235"/>
                  <a:gd name="T73" fmla="*/ 1 h 218"/>
                  <a:gd name="T74" fmla="*/ 1 w 235"/>
                  <a:gd name="T75" fmla="*/ 1 h 218"/>
                  <a:gd name="T76" fmla="*/ 1 w 235"/>
                  <a:gd name="T77" fmla="*/ 1 h 218"/>
                  <a:gd name="T78" fmla="*/ 1 w 235"/>
                  <a:gd name="T79" fmla="*/ 1 h 218"/>
                  <a:gd name="T80" fmla="*/ 1 w 235"/>
                  <a:gd name="T81" fmla="*/ 1 h 218"/>
                  <a:gd name="T82" fmla="*/ 1 w 235"/>
                  <a:gd name="T83" fmla="*/ 1 h 218"/>
                  <a:gd name="T84" fmla="*/ 1 w 235"/>
                  <a:gd name="T85" fmla="*/ 1 h 218"/>
                  <a:gd name="T86" fmla="*/ 1 w 235"/>
                  <a:gd name="T87" fmla="*/ 1 h 218"/>
                  <a:gd name="T88" fmla="*/ 1 w 235"/>
                  <a:gd name="T89" fmla="*/ 1 h 218"/>
                  <a:gd name="T90" fmla="*/ 1 w 235"/>
                  <a:gd name="T91" fmla="*/ 1 h 218"/>
                  <a:gd name="T92" fmla="*/ 1 w 235"/>
                  <a:gd name="T93" fmla="*/ 1 h 218"/>
                  <a:gd name="T94" fmla="*/ 1 w 235"/>
                  <a:gd name="T95" fmla="*/ 1 h 218"/>
                  <a:gd name="T96" fmla="*/ 1 w 235"/>
                  <a:gd name="T97" fmla="*/ 1 h 218"/>
                  <a:gd name="T98" fmla="*/ 1 w 235"/>
                  <a:gd name="T99" fmla="*/ 1 h 218"/>
                  <a:gd name="T100" fmla="*/ 1 w 235"/>
                  <a:gd name="T101" fmla="*/ 1 h 218"/>
                  <a:gd name="T102" fmla="*/ 1 w 235"/>
                  <a:gd name="T103" fmla="*/ 1 h 218"/>
                  <a:gd name="T104" fmla="*/ 1 w 235"/>
                  <a:gd name="T105" fmla="*/ 1 h 218"/>
                  <a:gd name="T106" fmla="*/ 1 w 235"/>
                  <a:gd name="T107" fmla="*/ 1 h 2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5"/>
                  <a:gd name="T163" fmla="*/ 0 h 218"/>
                  <a:gd name="T164" fmla="*/ 235 w 235"/>
                  <a:gd name="T165" fmla="*/ 218 h 2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5" h="218">
                    <a:moveTo>
                      <a:pt x="65" y="209"/>
                    </a:moveTo>
                    <a:lnTo>
                      <a:pt x="54" y="204"/>
                    </a:lnTo>
                    <a:lnTo>
                      <a:pt x="46" y="197"/>
                    </a:lnTo>
                    <a:lnTo>
                      <a:pt x="41" y="189"/>
                    </a:lnTo>
                    <a:lnTo>
                      <a:pt x="39" y="180"/>
                    </a:lnTo>
                    <a:lnTo>
                      <a:pt x="38" y="171"/>
                    </a:lnTo>
                    <a:lnTo>
                      <a:pt x="39" y="162"/>
                    </a:lnTo>
                    <a:lnTo>
                      <a:pt x="42" y="155"/>
                    </a:lnTo>
                    <a:lnTo>
                      <a:pt x="47" y="149"/>
                    </a:lnTo>
                    <a:lnTo>
                      <a:pt x="57" y="143"/>
                    </a:lnTo>
                    <a:lnTo>
                      <a:pt x="68" y="143"/>
                    </a:lnTo>
                    <a:lnTo>
                      <a:pt x="75" y="145"/>
                    </a:lnTo>
                    <a:lnTo>
                      <a:pt x="78" y="147"/>
                    </a:lnTo>
                    <a:lnTo>
                      <a:pt x="75" y="148"/>
                    </a:lnTo>
                    <a:lnTo>
                      <a:pt x="69" y="151"/>
                    </a:lnTo>
                    <a:lnTo>
                      <a:pt x="61" y="157"/>
                    </a:lnTo>
                    <a:lnTo>
                      <a:pt x="56" y="165"/>
                    </a:lnTo>
                    <a:lnTo>
                      <a:pt x="54" y="178"/>
                    </a:lnTo>
                    <a:lnTo>
                      <a:pt x="56" y="186"/>
                    </a:lnTo>
                    <a:lnTo>
                      <a:pt x="60" y="192"/>
                    </a:lnTo>
                    <a:lnTo>
                      <a:pt x="65" y="195"/>
                    </a:lnTo>
                    <a:lnTo>
                      <a:pt x="71" y="197"/>
                    </a:lnTo>
                    <a:lnTo>
                      <a:pt x="78" y="197"/>
                    </a:lnTo>
                    <a:lnTo>
                      <a:pt x="86" y="196"/>
                    </a:lnTo>
                    <a:lnTo>
                      <a:pt x="94" y="190"/>
                    </a:lnTo>
                    <a:lnTo>
                      <a:pt x="100" y="182"/>
                    </a:lnTo>
                    <a:lnTo>
                      <a:pt x="103" y="171"/>
                    </a:lnTo>
                    <a:lnTo>
                      <a:pt x="103" y="159"/>
                    </a:lnTo>
                    <a:lnTo>
                      <a:pt x="102" y="145"/>
                    </a:lnTo>
                    <a:lnTo>
                      <a:pt x="102" y="132"/>
                    </a:lnTo>
                    <a:lnTo>
                      <a:pt x="102" y="120"/>
                    </a:lnTo>
                    <a:lnTo>
                      <a:pt x="101" y="106"/>
                    </a:lnTo>
                    <a:lnTo>
                      <a:pt x="101" y="84"/>
                    </a:lnTo>
                    <a:lnTo>
                      <a:pt x="102" y="67"/>
                    </a:lnTo>
                    <a:lnTo>
                      <a:pt x="103" y="48"/>
                    </a:lnTo>
                    <a:lnTo>
                      <a:pt x="99" y="29"/>
                    </a:lnTo>
                    <a:lnTo>
                      <a:pt x="85" y="14"/>
                    </a:lnTo>
                    <a:lnTo>
                      <a:pt x="79" y="12"/>
                    </a:lnTo>
                    <a:lnTo>
                      <a:pt x="72" y="12"/>
                    </a:lnTo>
                    <a:lnTo>
                      <a:pt x="64" y="13"/>
                    </a:lnTo>
                    <a:lnTo>
                      <a:pt x="57" y="15"/>
                    </a:lnTo>
                    <a:lnTo>
                      <a:pt x="49" y="19"/>
                    </a:lnTo>
                    <a:lnTo>
                      <a:pt x="42" y="23"/>
                    </a:lnTo>
                    <a:lnTo>
                      <a:pt x="35" y="28"/>
                    </a:lnTo>
                    <a:lnTo>
                      <a:pt x="30" y="33"/>
                    </a:lnTo>
                    <a:lnTo>
                      <a:pt x="24" y="41"/>
                    </a:lnTo>
                    <a:lnTo>
                      <a:pt x="19" y="51"/>
                    </a:lnTo>
                    <a:lnTo>
                      <a:pt x="15" y="64"/>
                    </a:lnTo>
                    <a:lnTo>
                      <a:pt x="12" y="74"/>
                    </a:lnTo>
                    <a:lnTo>
                      <a:pt x="11" y="86"/>
                    </a:lnTo>
                    <a:lnTo>
                      <a:pt x="15" y="98"/>
                    </a:lnTo>
                    <a:lnTo>
                      <a:pt x="22" y="109"/>
                    </a:lnTo>
                    <a:lnTo>
                      <a:pt x="32" y="114"/>
                    </a:lnTo>
                    <a:lnTo>
                      <a:pt x="40" y="114"/>
                    </a:lnTo>
                    <a:lnTo>
                      <a:pt x="47" y="113"/>
                    </a:lnTo>
                    <a:lnTo>
                      <a:pt x="53" y="111"/>
                    </a:lnTo>
                    <a:lnTo>
                      <a:pt x="57" y="109"/>
                    </a:lnTo>
                    <a:lnTo>
                      <a:pt x="61" y="105"/>
                    </a:lnTo>
                    <a:lnTo>
                      <a:pt x="63" y="102"/>
                    </a:lnTo>
                    <a:lnTo>
                      <a:pt x="65" y="98"/>
                    </a:lnTo>
                    <a:lnTo>
                      <a:pt x="68" y="96"/>
                    </a:lnTo>
                    <a:lnTo>
                      <a:pt x="72" y="88"/>
                    </a:lnTo>
                    <a:lnTo>
                      <a:pt x="77" y="79"/>
                    </a:lnTo>
                    <a:lnTo>
                      <a:pt x="81" y="69"/>
                    </a:lnTo>
                    <a:lnTo>
                      <a:pt x="83" y="66"/>
                    </a:lnTo>
                    <a:lnTo>
                      <a:pt x="83" y="71"/>
                    </a:lnTo>
                    <a:lnTo>
                      <a:pt x="83" y="80"/>
                    </a:lnTo>
                    <a:lnTo>
                      <a:pt x="81" y="92"/>
                    </a:lnTo>
                    <a:lnTo>
                      <a:pt x="78" y="104"/>
                    </a:lnTo>
                    <a:lnTo>
                      <a:pt x="76" y="107"/>
                    </a:lnTo>
                    <a:lnTo>
                      <a:pt x="73" y="111"/>
                    </a:lnTo>
                    <a:lnTo>
                      <a:pt x="69" y="114"/>
                    </a:lnTo>
                    <a:lnTo>
                      <a:pt x="64" y="118"/>
                    </a:lnTo>
                    <a:lnTo>
                      <a:pt x="58" y="121"/>
                    </a:lnTo>
                    <a:lnTo>
                      <a:pt x="52" y="125"/>
                    </a:lnTo>
                    <a:lnTo>
                      <a:pt x="46" y="126"/>
                    </a:lnTo>
                    <a:lnTo>
                      <a:pt x="39" y="126"/>
                    </a:lnTo>
                    <a:lnTo>
                      <a:pt x="34" y="125"/>
                    </a:lnTo>
                    <a:lnTo>
                      <a:pt x="28" y="124"/>
                    </a:lnTo>
                    <a:lnTo>
                      <a:pt x="24" y="121"/>
                    </a:lnTo>
                    <a:lnTo>
                      <a:pt x="19" y="119"/>
                    </a:lnTo>
                    <a:lnTo>
                      <a:pt x="15" y="115"/>
                    </a:lnTo>
                    <a:lnTo>
                      <a:pt x="10" y="111"/>
                    </a:lnTo>
                    <a:lnTo>
                      <a:pt x="7" y="105"/>
                    </a:lnTo>
                    <a:lnTo>
                      <a:pt x="3" y="99"/>
                    </a:lnTo>
                    <a:lnTo>
                      <a:pt x="0" y="84"/>
                    </a:lnTo>
                    <a:lnTo>
                      <a:pt x="0" y="69"/>
                    </a:lnTo>
                    <a:lnTo>
                      <a:pt x="3" y="54"/>
                    </a:lnTo>
                    <a:lnTo>
                      <a:pt x="9" y="38"/>
                    </a:lnTo>
                    <a:lnTo>
                      <a:pt x="13" y="31"/>
                    </a:lnTo>
                    <a:lnTo>
                      <a:pt x="19" y="23"/>
                    </a:lnTo>
                    <a:lnTo>
                      <a:pt x="25" y="18"/>
                    </a:lnTo>
                    <a:lnTo>
                      <a:pt x="33" y="11"/>
                    </a:lnTo>
                    <a:lnTo>
                      <a:pt x="42" y="6"/>
                    </a:lnTo>
                    <a:lnTo>
                      <a:pt x="53" y="3"/>
                    </a:lnTo>
                    <a:lnTo>
                      <a:pt x="64" y="0"/>
                    </a:lnTo>
                    <a:lnTo>
                      <a:pt x="77" y="0"/>
                    </a:lnTo>
                    <a:lnTo>
                      <a:pt x="86" y="1"/>
                    </a:lnTo>
                    <a:lnTo>
                      <a:pt x="94" y="4"/>
                    </a:lnTo>
                    <a:lnTo>
                      <a:pt x="101" y="7"/>
                    </a:lnTo>
                    <a:lnTo>
                      <a:pt x="106" y="11"/>
                    </a:lnTo>
                    <a:lnTo>
                      <a:pt x="110" y="14"/>
                    </a:lnTo>
                    <a:lnTo>
                      <a:pt x="114" y="19"/>
                    </a:lnTo>
                    <a:lnTo>
                      <a:pt x="116" y="22"/>
                    </a:lnTo>
                    <a:lnTo>
                      <a:pt x="117" y="26"/>
                    </a:lnTo>
                    <a:lnTo>
                      <a:pt x="118" y="22"/>
                    </a:lnTo>
                    <a:lnTo>
                      <a:pt x="121" y="19"/>
                    </a:lnTo>
                    <a:lnTo>
                      <a:pt x="124" y="14"/>
                    </a:lnTo>
                    <a:lnTo>
                      <a:pt x="128" y="11"/>
                    </a:lnTo>
                    <a:lnTo>
                      <a:pt x="133" y="7"/>
                    </a:lnTo>
                    <a:lnTo>
                      <a:pt x="140" y="4"/>
                    </a:lnTo>
                    <a:lnTo>
                      <a:pt x="148" y="1"/>
                    </a:lnTo>
                    <a:lnTo>
                      <a:pt x="158" y="0"/>
                    </a:lnTo>
                    <a:lnTo>
                      <a:pt x="170" y="0"/>
                    </a:lnTo>
                    <a:lnTo>
                      <a:pt x="182" y="3"/>
                    </a:lnTo>
                    <a:lnTo>
                      <a:pt x="192" y="6"/>
                    </a:lnTo>
                    <a:lnTo>
                      <a:pt x="201" y="11"/>
                    </a:lnTo>
                    <a:lnTo>
                      <a:pt x="208" y="18"/>
                    </a:lnTo>
                    <a:lnTo>
                      <a:pt x="215" y="24"/>
                    </a:lnTo>
                    <a:lnTo>
                      <a:pt x="220" y="31"/>
                    </a:lnTo>
                    <a:lnTo>
                      <a:pt x="224" y="39"/>
                    </a:lnTo>
                    <a:lnTo>
                      <a:pt x="231" y="54"/>
                    </a:lnTo>
                    <a:lnTo>
                      <a:pt x="235" y="69"/>
                    </a:lnTo>
                    <a:lnTo>
                      <a:pt x="235" y="86"/>
                    </a:lnTo>
                    <a:lnTo>
                      <a:pt x="231" y="99"/>
                    </a:lnTo>
                    <a:lnTo>
                      <a:pt x="228" y="105"/>
                    </a:lnTo>
                    <a:lnTo>
                      <a:pt x="224" y="111"/>
                    </a:lnTo>
                    <a:lnTo>
                      <a:pt x="220" y="115"/>
                    </a:lnTo>
                    <a:lnTo>
                      <a:pt x="215" y="119"/>
                    </a:lnTo>
                    <a:lnTo>
                      <a:pt x="211" y="121"/>
                    </a:lnTo>
                    <a:lnTo>
                      <a:pt x="206" y="124"/>
                    </a:lnTo>
                    <a:lnTo>
                      <a:pt x="200" y="125"/>
                    </a:lnTo>
                    <a:lnTo>
                      <a:pt x="196" y="126"/>
                    </a:lnTo>
                    <a:lnTo>
                      <a:pt x="189" y="126"/>
                    </a:lnTo>
                    <a:lnTo>
                      <a:pt x="183" y="125"/>
                    </a:lnTo>
                    <a:lnTo>
                      <a:pt x="176" y="121"/>
                    </a:lnTo>
                    <a:lnTo>
                      <a:pt x="170" y="118"/>
                    </a:lnTo>
                    <a:lnTo>
                      <a:pt x="164" y="114"/>
                    </a:lnTo>
                    <a:lnTo>
                      <a:pt x="161" y="111"/>
                    </a:lnTo>
                    <a:lnTo>
                      <a:pt x="158" y="107"/>
                    </a:lnTo>
                    <a:lnTo>
                      <a:pt x="155" y="104"/>
                    </a:lnTo>
                    <a:lnTo>
                      <a:pt x="152" y="94"/>
                    </a:lnTo>
                    <a:lnTo>
                      <a:pt x="151" y="81"/>
                    </a:lnTo>
                    <a:lnTo>
                      <a:pt x="151" y="71"/>
                    </a:lnTo>
                    <a:lnTo>
                      <a:pt x="151" y="66"/>
                    </a:lnTo>
                    <a:lnTo>
                      <a:pt x="152" y="69"/>
                    </a:lnTo>
                    <a:lnTo>
                      <a:pt x="156" y="79"/>
                    </a:lnTo>
                    <a:lnTo>
                      <a:pt x="161" y="88"/>
                    </a:lnTo>
                    <a:lnTo>
                      <a:pt x="166" y="96"/>
                    </a:lnTo>
                    <a:lnTo>
                      <a:pt x="168" y="99"/>
                    </a:lnTo>
                    <a:lnTo>
                      <a:pt x="170" y="102"/>
                    </a:lnTo>
                    <a:lnTo>
                      <a:pt x="173" y="105"/>
                    </a:lnTo>
                    <a:lnTo>
                      <a:pt x="177" y="109"/>
                    </a:lnTo>
                    <a:lnTo>
                      <a:pt x="181" y="112"/>
                    </a:lnTo>
                    <a:lnTo>
                      <a:pt x="186" y="114"/>
                    </a:lnTo>
                    <a:lnTo>
                      <a:pt x="193" y="114"/>
                    </a:lnTo>
                    <a:lnTo>
                      <a:pt x="201" y="114"/>
                    </a:lnTo>
                    <a:lnTo>
                      <a:pt x="213" y="109"/>
                    </a:lnTo>
                    <a:lnTo>
                      <a:pt x="220" y="98"/>
                    </a:lnTo>
                    <a:lnTo>
                      <a:pt x="222" y="86"/>
                    </a:lnTo>
                    <a:lnTo>
                      <a:pt x="221" y="75"/>
                    </a:lnTo>
                    <a:lnTo>
                      <a:pt x="219" y="64"/>
                    </a:lnTo>
                    <a:lnTo>
                      <a:pt x="214" y="52"/>
                    </a:lnTo>
                    <a:lnTo>
                      <a:pt x="209" y="41"/>
                    </a:lnTo>
                    <a:lnTo>
                      <a:pt x="204" y="33"/>
                    </a:lnTo>
                    <a:lnTo>
                      <a:pt x="198" y="28"/>
                    </a:lnTo>
                    <a:lnTo>
                      <a:pt x="192" y="23"/>
                    </a:lnTo>
                    <a:lnTo>
                      <a:pt x="184" y="19"/>
                    </a:lnTo>
                    <a:lnTo>
                      <a:pt x="177" y="15"/>
                    </a:lnTo>
                    <a:lnTo>
                      <a:pt x="169" y="13"/>
                    </a:lnTo>
                    <a:lnTo>
                      <a:pt x="162" y="12"/>
                    </a:lnTo>
                    <a:lnTo>
                      <a:pt x="155" y="12"/>
                    </a:lnTo>
                    <a:lnTo>
                      <a:pt x="149" y="14"/>
                    </a:lnTo>
                    <a:lnTo>
                      <a:pt x="136" y="29"/>
                    </a:lnTo>
                    <a:lnTo>
                      <a:pt x="131" y="48"/>
                    </a:lnTo>
                    <a:lnTo>
                      <a:pt x="131" y="67"/>
                    </a:lnTo>
                    <a:lnTo>
                      <a:pt x="132" y="84"/>
                    </a:lnTo>
                    <a:lnTo>
                      <a:pt x="132" y="106"/>
                    </a:lnTo>
                    <a:lnTo>
                      <a:pt x="132" y="120"/>
                    </a:lnTo>
                    <a:lnTo>
                      <a:pt x="131" y="132"/>
                    </a:lnTo>
                    <a:lnTo>
                      <a:pt x="131" y="145"/>
                    </a:lnTo>
                    <a:lnTo>
                      <a:pt x="130" y="159"/>
                    </a:lnTo>
                    <a:lnTo>
                      <a:pt x="131" y="171"/>
                    </a:lnTo>
                    <a:lnTo>
                      <a:pt x="133" y="181"/>
                    </a:lnTo>
                    <a:lnTo>
                      <a:pt x="140" y="188"/>
                    </a:lnTo>
                    <a:lnTo>
                      <a:pt x="148" y="193"/>
                    </a:lnTo>
                    <a:lnTo>
                      <a:pt x="155" y="196"/>
                    </a:lnTo>
                    <a:lnTo>
                      <a:pt x="162" y="196"/>
                    </a:lnTo>
                    <a:lnTo>
                      <a:pt x="169" y="195"/>
                    </a:lnTo>
                    <a:lnTo>
                      <a:pt x="175" y="192"/>
                    </a:lnTo>
                    <a:lnTo>
                      <a:pt x="179" y="185"/>
                    </a:lnTo>
                    <a:lnTo>
                      <a:pt x="181" y="177"/>
                    </a:lnTo>
                    <a:lnTo>
                      <a:pt x="182" y="166"/>
                    </a:lnTo>
                    <a:lnTo>
                      <a:pt x="178" y="157"/>
                    </a:lnTo>
                    <a:lnTo>
                      <a:pt x="169" y="151"/>
                    </a:lnTo>
                    <a:lnTo>
                      <a:pt x="160" y="148"/>
                    </a:lnTo>
                    <a:lnTo>
                      <a:pt x="156" y="147"/>
                    </a:lnTo>
                    <a:lnTo>
                      <a:pt x="160" y="145"/>
                    </a:lnTo>
                    <a:lnTo>
                      <a:pt x="168" y="143"/>
                    </a:lnTo>
                    <a:lnTo>
                      <a:pt x="177" y="143"/>
                    </a:lnTo>
                    <a:lnTo>
                      <a:pt x="186" y="149"/>
                    </a:lnTo>
                    <a:lnTo>
                      <a:pt x="192" y="156"/>
                    </a:lnTo>
                    <a:lnTo>
                      <a:pt x="197" y="163"/>
                    </a:lnTo>
                    <a:lnTo>
                      <a:pt x="198" y="171"/>
                    </a:lnTo>
                    <a:lnTo>
                      <a:pt x="197" y="181"/>
                    </a:lnTo>
                    <a:lnTo>
                      <a:pt x="191" y="193"/>
                    </a:lnTo>
                    <a:lnTo>
                      <a:pt x="183" y="202"/>
                    </a:lnTo>
                    <a:lnTo>
                      <a:pt x="177" y="207"/>
                    </a:lnTo>
                    <a:lnTo>
                      <a:pt x="175" y="209"/>
                    </a:lnTo>
                    <a:lnTo>
                      <a:pt x="171" y="209"/>
                    </a:lnTo>
                    <a:lnTo>
                      <a:pt x="163" y="210"/>
                    </a:lnTo>
                    <a:lnTo>
                      <a:pt x="152" y="211"/>
                    </a:lnTo>
                    <a:lnTo>
                      <a:pt x="140" y="213"/>
                    </a:lnTo>
                    <a:lnTo>
                      <a:pt x="130" y="215"/>
                    </a:lnTo>
                    <a:lnTo>
                      <a:pt x="123" y="216"/>
                    </a:lnTo>
                    <a:lnTo>
                      <a:pt x="122" y="217"/>
                    </a:lnTo>
                    <a:lnTo>
                      <a:pt x="130" y="218"/>
                    </a:lnTo>
                    <a:lnTo>
                      <a:pt x="65" y="2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3" name="Freeform 67">
                <a:extLst>
                  <a:ext uri="{FF2B5EF4-FFF2-40B4-BE49-F238E27FC236}">
                    <a16:creationId xmlns:a16="http://schemas.microsoft.com/office/drawing/2014/main" id="{8CECA236-4DDF-4EBE-95E0-3B528085C08F}"/>
                  </a:ext>
                </a:extLst>
              </p:cNvPr>
              <p:cNvSpPr>
                <a:spLocks/>
              </p:cNvSpPr>
              <p:nvPr/>
            </p:nvSpPr>
            <p:spPr bwMode="auto">
              <a:xfrm>
                <a:off x="931" y="1427"/>
                <a:ext cx="141" cy="589"/>
              </a:xfrm>
              <a:custGeom>
                <a:avLst/>
                <a:gdLst>
                  <a:gd name="T0" fmla="*/ 0 w 283"/>
                  <a:gd name="T1" fmla="*/ 1 h 1178"/>
                  <a:gd name="T2" fmla="*/ 0 w 283"/>
                  <a:gd name="T3" fmla="*/ 1 h 1178"/>
                  <a:gd name="T4" fmla="*/ 0 w 283"/>
                  <a:gd name="T5" fmla="*/ 1 h 1178"/>
                  <a:gd name="T6" fmla="*/ 0 w 283"/>
                  <a:gd name="T7" fmla="*/ 1 h 1178"/>
                  <a:gd name="T8" fmla="*/ 0 w 283"/>
                  <a:gd name="T9" fmla="*/ 1 h 1178"/>
                  <a:gd name="T10" fmla="*/ 0 w 283"/>
                  <a:gd name="T11" fmla="*/ 1 h 1178"/>
                  <a:gd name="T12" fmla="*/ 0 w 283"/>
                  <a:gd name="T13" fmla="*/ 1 h 1178"/>
                  <a:gd name="T14" fmla="*/ 0 w 283"/>
                  <a:gd name="T15" fmla="*/ 1 h 1178"/>
                  <a:gd name="T16" fmla="*/ 0 w 283"/>
                  <a:gd name="T17" fmla="*/ 1 h 1178"/>
                  <a:gd name="T18" fmla="*/ 0 w 283"/>
                  <a:gd name="T19" fmla="*/ 1 h 1178"/>
                  <a:gd name="T20" fmla="*/ 0 w 283"/>
                  <a:gd name="T21" fmla="*/ 1 h 1178"/>
                  <a:gd name="T22" fmla="*/ 0 w 283"/>
                  <a:gd name="T23" fmla="*/ 1 h 1178"/>
                  <a:gd name="T24" fmla="*/ 0 w 283"/>
                  <a:gd name="T25" fmla="*/ 1 h 1178"/>
                  <a:gd name="T26" fmla="*/ 0 w 283"/>
                  <a:gd name="T27" fmla="*/ 1 h 1178"/>
                  <a:gd name="T28" fmla="*/ 0 w 283"/>
                  <a:gd name="T29" fmla="*/ 1 h 1178"/>
                  <a:gd name="T30" fmla="*/ 0 w 283"/>
                  <a:gd name="T31" fmla="*/ 1 h 1178"/>
                  <a:gd name="T32" fmla="*/ 0 w 283"/>
                  <a:gd name="T33" fmla="*/ 1 h 1178"/>
                  <a:gd name="T34" fmla="*/ 0 w 283"/>
                  <a:gd name="T35" fmla="*/ 1 h 1178"/>
                  <a:gd name="T36" fmla="*/ 0 w 283"/>
                  <a:gd name="T37" fmla="*/ 1 h 1178"/>
                  <a:gd name="T38" fmla="*/ 0 w 283"/>
                  <a:gd name="T39" fmla="*/ 1 h 1178"/>
                  <a:gd name="T40" fmla="*/ 0 w 283"/>
                  <a:gd name="T41" fmla="*/ 1 h 1178"/>
                  <a:gd name="T42" fmla="*/ 0 w 283"/>
                  <a:gd name="T43" fmla="*/ 1 h 1178"/>
                  <a:gd name="T44" fmla="*/ 0 w 283"/>
                  <a:gd name="T45" fmla="*/ 1 h 1178"/>
                  <a:gd name="T46" fmla="*/ 0 w 283"/>
                  <a:gd name="T47" fmla="*/ 1 h 1178"/>
                  <a:gd name="T48" fmla="*/ 0 w 283"/>
                  <a:gd name="T49" fmla="*/ 1 h 1178"/>
                  <a:gd name="T50" fmla="*/ 0 w 283"/>
                  <a:gd name="T51" fmla="*/ 1 h 1178"/>
                  <a:gd name="T52" fmla="*/ 0 w 283"/>
                  <a:gd name="T53" fmla="*/ 1 h 1178"/>
                  <a:gd name="T54" fmla="*/ 0 w 283"/>
                  <a:gd name="T55" fmla="*/ 1 h 1178"/>
                  <a:gd name="T56" fmla="*/ 0 w 283"/>
                  <a:gd name="T57" fmla="*/ 1 h 1178"/>
                  <a:gd name="T58" fmla="*/ 0 w 283"/>
                  <a:gd name="T59" fmla="*/ 1 h 1178"/>
                  <a:gd name="T60" fmla="*/ 0 w 283"/>
                  <a:gd name="T61" fmla="*/ 1 h 1178"/>
                  <a:gd name="T62" fmla="*/ 0 w 283"/>
                  <a:gd name="T63" fmla="*/ 1 h 1178"/>
                  <a:gd name="T64" fmla="*/ 0 w 283"/>
                  <a:gd name="T65" fmla="*/ 1 h 11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3"/>
                  <a:gd name="T100" fmla="*/ 0 h 1178"/>
                  <a:gd name="T101" fmla="*/ 283 w 283"/>
                  <a:gd name="T102" fmla="*/ 1178 h 11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3" h="1178">
                    <a:moveTo>
                      <a:pt x="283" y="1178"/>
                    </a:moveTo>
                    <a:lnTo>
                      <a:pt x="254" y="1174"/>
                    </a:lnTo>
                    <a:lnTo>
                      <a:pt x="225" y="1164"/>
                    </a:lnTo>
                    <a:lnTo>
                      <a:pt x="197" y="1147"/>
                    </a:lnTo>
                    <a:lnTo>
                      <a:pt x="172" y="1125"/>
                    </a:lnTo>
                    <a:lnTo>
                      <a:pt x="147" y="1096"/>
                    </a:lnTo>
                    <a:lnTo>
                      <a:pt x="123" y="1061"/>
                    </a:lnTo>
                    <a:lnTo>
                      <a:pt x="99" y="1023"/>
                    </a:lnTo>
                    <a:lnTo>
                      <a:pt x="80" y="980"/>
                    </a:lnTo>
                    <a:lnTo>
                      <a:pt x="60" y="931"/>
                    </a:lnTo>
                    <a:lnTo>
                      <a:pt x="44" y="879"/>
                    </a:lnTo>
                    <a:lnTo>
                      <a:pt x="30" y="824"/>
                    </a:lnTo>
                    <a:lnTo>
                      <a:pt x="19" y="765"/>
                    </a:lnTo>
                    <a:lnTo>
                      <a:pt x="10" y="704"/>
                    </a:lnTo>
                    <a:lnTo>
                      <a:pt x="3" y="640"/>
                    </a:lnTo>
                    <a:lnTo>
                      <a:pt x="0" y="574"/>
                    </a:lnTo>
                    <a:lnTo>
                      <a:pt x="0" y="506"/>
                    </a:lnTo>
                    <a:lnTo>
                      <a:pt x="4" y="439"/>
                    </a:lnTo>
                    <a:lnTo>
                      <a:pt x="10" y="378"/>
                    </a:lnTo>
                    <a:lnTo>
                      <a:pt x="18" y="322"/>
                    </a:lnTo>
                    <a:lnTo>
                      <a:pt x="27" y="271"/>
                    </a:lnTo>
                    <a:lnTo>
                      <a:pt x="40" y="225"/>
                    </a:lnTo>
                    <a:lnTo>
                      <a:pt x="53" y="182"/>
                    </a:lnTo>
                    <a:lnTo>
                      <a:pt x="70" y="146"/>
                    </a:lnTo>
                    <a:lnTo>
                      <a:pt x="87" y="113"/>
                    </a:lnTo>
                    <a:lnTo>
                      <a:pt x="105" y="86"/>
                    </a:lnTo>
                    <a:lnTo>
                      <a:pt x="126" y="61"/>
                    </a:lnTo>
                    <a:lnTo>
                      <a:pt x="148" y="42"/>
                    </a:lnTo>
                    <a:lnTo>
                      <a:pt x="170" y="26"/>
                    </a:lnTo>
                    <a:lnTo>
                      <a:pt x="194" y="14"/>
                    </a:lnTo>
                    <a:lnTo>
                      <a:pt x="218" y="6"/>
                    </a:lnTo>
                    <a:lnTo>
                      <a:pt x="244" y="2"/>
                    </a:lnTo>
                    <a:lnTo>
                      <a:pt x="269" y="0"/>
                    </a:lnTo>
                    <a:lnTo>
                      <a:pt x="269" y="53"/>
                    </a:lnTo>
                    <a:lnTo>
                      <a:pt x="246" y="55"/>
                    </a:lnTo>
                    <a:lnTo>
                      <a:pt x="223" y="59"/>
                    </a:lnTo>
                    <a:lnTo>
                      <a:pt x="201" y="67"/>
                    </a:lnTo>
                    <a:lnTo>
                      <a:pt x="180" y="78"/>
                    </a:lnTo>
                    <a:lnTo>
                      <a:pt x="161" y="94"/>
                    </a:lnTo>
                    <a:lnTo>
                      <a:pt x="141" y="112"/>
                    </a:lnTo>
                    <a:lnTo>
                      <a:pt x="123" y="134"/>
                    </a:lnTo>
                    <a:lnTo>
                      <a:pt x="106" y="161"/>
                    </a:lnTo>
                    <a:lnTo>
                      <a:pt x="90" y="192"/>
                    </a:lnTo>
                    <a:lnTo>
                      <a:pt x="76" y="225"/>
                    </a:lnTo>
                    <a:lnTo>
                      <a:pt x="64" y="264"/>
                    </a:lnTo>
                    <a:lnTo>
                      <a:pt x="53" y="306"/>
                    </a:lnTo>
                    <a:lnTo>
                      <a:pt x="44" y="353"/>
                    </a:lnTo>
                    <a:lnTo>
                      <a:pt x="37" y="404"/>
                    </a:lnTo>
                    <a:lnTo>
                      <a:pt x="31" y="459"/>
                    </a:lnTo>
                    <a:lnTo>
                      <a:pt x="29" y="519"/>
                    </a:lnTo>
                    <a:lnTo>
                      <a:pt x="29" y="580"/>
                    </a:lnTo>
                    <a:lnTo>
                      <a:pt x="33" y="640"/>
                    </a:lnTo>
                    <a:lnTo>
                      <a:pt x="38" y="697"/>
                    </a:lnTo>
                    <a:lnTo>
                      <a:pt x="46" y="754"/>
                    </a:lnTo>
                    <a:lnTo>
                      <a:pt x="58" y="807"/>
                    </a:lnTo>
                    <a:lnTo>
                      <a:pt x="71" y="857"/>
                    </a:lnTo>
                    <a:lnTo>
                      <a:pt x="87" y="905"/>
                    </a:lnTo>
                    <a:lnTo>
                      <a:pt x="104" y="947"/>
                    </a:lnTo>
                    <a:lnTo>
                      <a:pt x="123" y="988"/>
                    </a:lnTo>
                    <a:lnTo>
                      <a:pt x="142" y="1023"/>
                    </a:lnTo>
                    <a:lnTo>
                      <a:pt x="163" y="1054"/>
                    </a:lnTo>
                    <a:lnTo>
                      <a:pt x="186" y="1081"/>
                    </a:lnTo>
                    <a:lnTo>
                      <a:pt x="208" y="1102"/>
                    </a:lnTo>
                    <a:lnTo>
                      <a:pt x="231" y="1118"/>
                    </a:lnTo>
                    <a:lnTo>
                      <a:pt x="255" y="1128"/>
                    </a:lnTo>
                    <a:lnTo>
                      <a:pt x="278" y="1132"/>
                    </a:lnTo>
                    <a:lnTo>
                      <a:pt x="283" y="11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4" name="Freeform 68">
                <a:extLst>
                  <a:ext uri="{FF2B5EF4-FFF2-40B4-BE49-F238E27FC236}">
                    <a16:creationId xmlns:a16="http://schemas.microsoft.com/office/drawing/2014/main" id="{CC519E76-38F2-4F46-981D-A7F4CF074258}"/>
                  </a:ext>
                </a:extLst>
              </p:cNvPr>
              <p:cNvSpPr>
                <a:spLocks/>
              </p:cNvSpPr>
              <p:nvPr/>
            </p:nvSpPr>
            <p:spPr bwMode="auto">
              <a:xfrm>
                <a:off x="1065" y="1427"/>
                <a:ext cx="135" cy="589"/>
              </a:xfrm>
              <a:custGeom>
                <a:avLst/>
                <a:gdLst>
                  <a:gd name="T0" fmla="*/ 1 w 269"/>
                  <a:gd name="T1" fmla="*/ 1 h 1178"/>
                  <a:gd name="T2" fmla="*/ 1 w 269"/>
                  <a:gd name="T3" fmla="*/ 1 h 1178"/>
                  <a:gd name="T4" fmla="*/ 1 w 269"/>
                  <a:gd name="T5" fmla="*/ 1 h 1178"/>
                  <a:gd name="T6" fmla="*/ 1 w 269"/>
                  <a:gd name="T7" fmla="*/ 1 h 1178"/>
                  <a:gd name="T8" fmla="*/ 1 w 269"/>
                  <a:gd name="T9" fmla="*/ 1 h 1178"/>
                  <a:gd name="T10" fmla="*/ 1 w 269"/>
                  <a:gd name="T11" fmla="*/ 1 h 1178"/>
                  <a:gd name="T12" fmla="*/ 1 w 269"/>
                  <a:gd name="T13" fmla="*/ 1 h 1178"/>
                  <a:gd name="T14" fmla="*/ 1 w 269"/>
                  <a:gd name="T15" fmla="*/ 1 h 1178"/>
                  <a:gd name="T16" fmla="*/ 1 w 269"/>
                  <a:gd name="T17" fmla="*/ 1 h 1178"/>
                  <a:gd name="T18" fmla="*/ 1 w 269"/>
                  <a:gd name="T19" fmla="*/ 1 h 1178"/>
                  <a:gd name="T20" fmla="*/ 1 w 269"/>
                  <a:gd name="T21" fmla="*/ 1 h 1178"/>
                  <a:gd name="T22" fmla="*/ 1 w 269"/>
                  <a:gd name="T23" fmla="*/ 1 h 1178"/>
                  <a:gd name="T24" fmla="*/ 1 w 269"/>
                  <a:gd name="T25" fmla="*/ 1 h 1178"/>
                  <a:gd name="T26" fmla="*/ 1 w 269"/>
                  <a:gd name="T27" fmla="*/ 1 h 1178"/>
                  <a:gd name="T28" fmla="*/ 1 w 269"/>
                  <a:gd name="T29" fmla="*/ 1 h 1178"/>
                  <a:gd name="T30" fmla="*/ 1 w 269"/>
                  <a:gd name="T31" fmla="*/ 1 h 1178"/>
                  <a:gd name="T32" fmla="*/ 0 w 269"/>
                  <a:gd name="T33" fmla="*/ 0 h 1178"/>
                  <a:gd name="T34" fmla="*/ 1 w 269"/>
                  <a:gd name="T35" fmla="*/ 1 h 1178"/>
                  <a:gd name="T36" fmla="*/ 1 w 269"/>
                  <a:gd name="T37" fmla="*/ 1 h 1178"/>
                  <a:gd name="T38" fmla="*/ 1 w 269"/>
                  <a:gd name="T39" fmla="*/ 1 h 1178"/>
                  <a:gd name="T40" fmla="*/ 1 w 269"/>
                  <a:gd name="T41" fmla="*/ 1 h 1178"/>
                  <a:gd name="T42" fmla="*/ 1 w 269"/>
                  <a:gd name="T43" fmla="*/ 1 h 1178"/>
                  <a:gd name="T44" fmla="*/ 1 w 269"/>
                  <a:gd name="T45" fmla="*/ 1 h 1178"/>
                  <a:gd name="T46" fmla="*/ 1 w 269"/>
                  <a:gd name="T47" fmla="*/ 1 h 1178"/>
                  <a:gd name="T48" fmla="*/ 1 w 269"/>
                  <a:gd name="T49" fmla="*/ 1 h 1178"/>
                  <a:gd name="T50" fmla="*/ 1 w 269"/>
                  <a:gd name="T51" fmla="*/ 1 h 1178"/>
                  <a:gd name="T52" fmla="*/ 1 w 269"/>
                  <a:gd name="T53" fmla="*/ 1 h 1178"/>
                  <a:gd name="T54" fmla="*/ 1 w 269"/>
                  <a:gd name="T55" fmla="*/ 1 h 1178"/>
                  <a:gd name="T56" fmla="*/ 1 w 269"/>
                  <a:gd name="T57" fmla="*/ 1 h 1178"/>
                  <a:gd name="T58" fmla="*/ 1 w 269"/>
                  <a:gd name="T59" fmla="*/ 1 h 1178"/>
                  <a:gd name="T60" fmla="*/ 1 w 269"/>
                  <a:gd name="T61" fmla="*/ 1 h 1178"/>
                  <a:gd name="T62" fmla="*/ 1 w 269"/>
                  <a:gd name="T63" fmla="*/ 1 h 1178"/>
                  <a:gd name="T64" fmla="*/ 1 w 269"/>
                  <a:gd name="T65" fmla="*/ 1 h 11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9"/>
                  <a:gd name="T100" fmla="*/ 0 h 1178"/>
                  <a:gd name="T101" fmla="*/ 269 w 269"/>
                  <a:gd name="T102" fmla="*/ 1178 h 11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9" h="1178">
                    <a:moveTo>
                      <a:pt x="10" y="1132"/>
                    </a:moveTo>
                    <a:lnTo>
                      <a:pt x="33" y="1129"/>
                    </a:lnTo>
                    <a:lnTo>
                      <a:pt x="55" y="1120"/>
                    </a:lnTo>
                    <a:lnTo>
                      <a:pt x="77" y="1106"/>
                    </a:lnTo>
                    <a:lnTo>
                      <a:pt x="98" y="1087"/>
                    </a:lnTo>
                    <a:lnTo>
                      <a:pt x="117" y="1061"/>
                    </a:lnTo>
                    <a:lnTo>
                      <a:pt x="137" y="1031"/>
                    </a:lnTo>
                    <a:lnTo>
                      <a:pt x="154" y="998"/>
                    </a:lnTo>
                    <a:lnTo>
                      <a:pt x="170" y="959"/>
                    </a:lnTo>
                    <a:lnTo>
                      <a:pt x="185" y="916"/>
                    </a:lnTo>
                    <a:lnTo>
                      <a:pt x="199" y="870"/>
                    </a:lnTo>
                    <a:lnTo>
                      <a:pt x="211" y="822"/>
                    </a:lnTo>
                    <a:lnTo>
                      <a:pt x="221" y="769"/>
                    </a:lnTo>
                    <a:lnTo>
                      <a:pt x="230" y="715"/>
                    </a:lnTo>
                    <a:lnTo>
                      <a:pt x="236" y="657"/>
                    </a:lnTo>
                    <a:lnTo>
                      <a:pt x="242" y="597"/>
                    </a:lnTo>
                    <a:lnTo>
                      <a:pt x="244" y="536"/>
                    </a:lnTo>
                    <a:lnTo>
                      <a:pt x="244" y="476"/>
                    </a:lnTo>
                    <a:lnTo>
                      <a:pt x="242" y="420"/>
                    </a:lnTo>
                    <a:lnTo>
                      <a:pt x="236" y="369"/>
                    </a:lnTo>
                    <a:lnTo>
                      <a:pt x="228" y="321"/>
                    </a:lnTo>
                    <a:lnTo>
                      <a:pt x="216" y="278"/>
                    </a:lnTo>
                    <a:lnTo>
                      <a:pt x="204" y="239"/>
                    </a:lnTo>
                    <a:lnTo>
                      <a:pt x="189" y="203"/>
                    </a:lnTo>
                    <a:lnTo>
                      <a:pt x="173" y="172"/>
                    </a:lnTo>
                    <a:lnTo>
                      <a:pt x="154" y="144"/>
                    </a:lnTo>
                    <a:lnTo>
                      <a:pt x="135" y="120"/>
                    </a:lnTo>
                    <a:lnTo>
                      <a:pt x="114" y="101"/>
                    </a:lnTo>
                    <a:lnTo>
                      <a:pt x="93" y="83"/>
                    </a:lnTo>
                    <a:lnTo>
                      <a:pt x="70" y="71"/>
                    </a:lnTo>
                    <a:lnTo>
                      <a:pt x="47" y="61"/>
                    </a:lnTo>
                    <a:lnTo>
                      <a:pt x="24" y="56"/>
                    </a:lnTo>
                    <a:lnTo>
                      <a:pt x="1" y="53"/>
                    </a:lnTo>
                    <a:lnTo>
                      <a:pt x="0" y="0"/>
                    </a:lnTo>
                    <a:lnTo>
                      <a:pt x="26" y="3"/>
                    </a:lnTo>
                    <a:lnTo>
                      <a:pt x="52" y="10"/>
                    </a:lnTo>
                    <a:lnTo>
                      <a:pt x="77" y="19"/>
                    </a:lnTo>
                    <a:lnTo>
                      <a:pt x="102" y="33"/>
                    </a:lnTo>
                    <a:lnTo>
                      <a:pt x="127" y="51"/>
                    </a:lnTo>
                    <a:lnTo>
                      <a:pt x="148" y="73"/>
                    </a:lnTo>
                    <a:lnTo>
                      <a:pt x="170" y="98"/>
                    </a:lnTo>
                    <a:lnTo>
                      <a:pt x="190" y="128"/>
                    </a:lnTo>
                    <a:lnTo>
                      <a:pt x="208" y="163"/>
                    </a:lnTo>
                    <a:lnTo>
                      <a:pt x="224" y="201"/>
                    </a:lnTo>
                    <a:lnTo>
                      <a:pt x="239" y="243"/>
                    </a:lnTo>
                    <a:lnTo>
                      <a:pt x="251" y="291"/>
                    </a:lnTo>
                    <a:lnTo>
                      <a:pt x="260" y="343"/>
                    </a:lnTo>
                    <a:lnTo>
                      <a:pt x="266" y="398"/>
                    </a:lnTo>
                    <a:lnTo>
                      <a:pt x="269" y="459"/>
                    </a:lnTo>
                    <a:lnTo>
                      <a:pt x="269" y="523"/>
                    </a:lnTo>
                    <a:lnTo>
                      <a:pt x="266" y="591"/>
                    </a:lnTo>
                    <a:lnTo>
                      <a:pt x="261" y="657"/>
                    </a:lnTo>
                    <a:lnTo>
                      <a:pt x="254" y="720"/>
                    </a:lnTo>
                    <a:lnTo>
                      <a:pt x="245" y="781"/>
                    </a:lnTo>
                    <a:lnTo>
                      <a:pt x="234" y="840"/>
                    </a:lnTo>
                    <a:lnTo>
                      <a:pt x="221" y="894"/>
                    </a:lnTo>
                    <a:lnTo>
                      <a:pt x="206" y="945"/>
                    </a:lnTo>
                    <a:lnTo>
                      <a:pt x="190" y="991"/>
                    </a:lnTo>
                    <a:lnTo>
                      <a:pt x="173" y="1034"/>
                    </a:lnTo>
                    <a:lnTo>
                      <a:pt x="153" y="1071"/>
                    </a:lnTo>
                    <a:lnTo>
                      <a:pt x="133" y="1104"/>
                    </a:lnTo>
                    <a:lnTo>
                      <a:pt x="112" y="1130"/>
                    </a:lnTo>
                    <a:lnTo>
                      <a:pt x="88" y="1152"/>
                    </a:lnTo>
                    <a:lnTo>
                      <a:pt x="65" y="1167"/>
                    </a:lnTo>
                    <a:lnTo>
                      <a:pt x="40" y="1175"/>
                    </a:lnTo>
                    <a:lnTo>
                      <a:pt x="15" y="1178"/>
                    </a:lnTo>
                    <a:lnTo>
                      <a:pt x="10" y="1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054" name="Group 69">
              <a:extLst>
                <a:ext uri="{FF2B5EF4-FFF2-40B4-BE49-F238E27FC236}">
                  <a16:creationId xmlns:a16="http://schemas.microsoft.com/office/drawing/2014/main" id="{53AB7DC0-46D0-4A7D-8142-92A8A92DDB16}"/>
                </a:ext>
              </a:extLst>
            </p:cNvPr>
            <p:cNvGrpSpPr>
              <a:grpSpLocks/>
            </p:cNvGrpSpPr>
            <p:nvPr/>
          </p:nvGrpSpPr>
          <p:grpSpPr bwMode="auto">
            <a:xfrm>
              <a:off x="1440" y="2797"/>
              <a:ext cx="481" cy="593"/>
              <a:chOff x="417" y="1744"/>
              <a:chExt cx="481" cy="593"/>
            </a:xfrm>
          </p:grpSpPr>
          <p:sp>
            <p:nvSpPr>
              <p:cNvPr id="1089" name="Freeform 70">
                <a:extLst>
                  <a:ext uri="{FF2B5EF4-FFF2-40B4-BE49-F238E27FC236}">
                    <a16:creationId xmlns:a16="http://schemas.microsoft.com/office/drawing/2014/main" id="{0722B5D3-8F96-4C44-891C-F5CA1539C365}"/>
                  </a:ext>
                </a:extLst>
              </p:cNvPr>
              <p:cNvSpPr>
                <a:spLocks/>
              </p:cNvSpPr>
              <p:nvPr/>
            </p:nvSpPr>
            <p:spPr bwMode="auto">
              <a:xfrm>
                <a:off x="417" y="1744"/>
                <a:ext cx="481" cy="593"/>
              </a:xfrm>
              <a:custGeom>
                <a:avLst/>
                <a:gdLst>
                  <a:gd name="T0" fmla="*/ 1 w 961"/>
                  <a:gd name="T1" fmla="*/ 0 h 1187"/>
                  <a:gd name="T2" fmla="*/ 1 w 961"/>
                  <a:gd name="T3" fmla="*/ 0 h 1187"/>
                  <a:gd name="T4" fmla="*/ 1 w 961"/>
                  <a:gd name="T5" fmla="*/ 0 h 1187"/>
                  <a:gd name="T6" fmla="*/ 1 w 961"/>
                  <a:gd name="T7" fmla="*/ 0 h 1187"/>
                  <a:gd name="T8" fmla="*/ 1 w 961"/>
                  <a:gd name="T9" fmla="*/ 0 h 1187"/>
                  <a:gd name="T10" fmla="*/ 1 w 961"/>
                  <a:gd name="T11" fmla="*/ 0 h 1187"/>
                  <a:gd name="T12" fmla="*/ 1 w 961"/>
                  <a:gd name="T13" fmla="*/ 0 h 1187"/>
                  <a:gd name="T14" fmla="*/ 1 w 961"/>
                  <a:gd name="T15" fmla="*/ 0 h 1187"/>
                  <a:gd name="T16" fmla="*/ 1 w 961"/>
                  <a:gd name="T17" fmla="*/ 0 h 1187"/>
                  <a:gd name="T18" fmla="*/ 1 w 961"/>
                  <a:gd name="T19" fmla="*/ 0 h 1187"/>
                  <a:gd name="T20" fmla="*/ 1 w 961"/>
                  <a:gd name="T21" fmla="*/ 0 h 1187"/>
                  <a:gd name="T22" fmla="*/ 1 w 961"/>
                  <a:gd name="T23" fmla="*/ 0 h 1187"/>
                  <a:gd name="T24" fmla="*/ 1 w 961"/>
                  <a:gd name="T25" fmla="*/ 0 h 1187"/>
                  <a:gd name="T26" fmla="*/ 1 w 961"/>
                  <a:gd name="T27" fmla="*/ 0 h 1187"/>
                  <a:gd name="T28" fmla="*/ 1 w 961"/>
                  <a:gd name="T29" fmla="*/ 0 h 1187"/>
                  <a:gd name="T30" fmla="*/ 1 w 961"/>
                  <a:gd name="T31" fmla="*/ 0 h 1187"/>
                  <a:gd name="T32" fmla="*/ 1 w 961"/>
                  <a:gd name="T33" fmla="*/ 0 h 1187"/>
                  <a:gd name="T34" fmla="*/ 1 w 961"/>
                  <a:gd name="T35" fmla="*/ 0 h 1187"/>
                  <a:gd name="T36" fmla="*/ 1 w 961"/>
                  <a:gd name="T37" fmla="*/ 0 h 1187"/>
                  <a:gd name="T38" fmla="*/ 1 w 961"/>
                  <a:gd name="T39" fmla="*/ 0 h 1187"/>
                  <a:gd name="T40" fmla="*/ 1 w 961"/>
                  <a:gd name="T41" fmla="*/ 0 h 1187"/>
                  <a:gd name="T42" fmla="*/ 1 w 961"/>
                  <a:gd name="T43" fmla="*/ 0 h 1187"/>
                  <a:gd name="T44" fmla="*/ 1 w 961"/>
                  <a:gd name="T45" fmla="*/ 0 h 1187"/>
                  <a:gd name="T46" fmla="*/ 1 w 961"/>
                  <a:gd name="T47" fmla="*/ 0 h 1187"/>
                  <a:gd name="T48" fmla="*/ 1 w 961"/>
                  <a:gd name="T49" fmla="*/ 0 h 1187"/>
                  <a:gd name="T50" fmla="*/ 1 w 961"/>
                  <a:gd name="T51" fmla="*/ 0 h 1187"/>
                  <a:gd name="T52" fmla="*/ 1 w 961"/>
                  <a:gd name="T53" fmla="*/ 0 h 1187"/>
                  <a:gd name="T54" fmla="*/ 1 w 961"/>
                  <a:gd name="T55" fmla="*/ 0 h 1187"/>
                  <a:gd name="T56" fmla="*/ 1 w 961"/>
                  <a:gd name="T57" fmla="*/ 0 h 1187"/>
                  <a:gd name="T58" fmla="*/ 1 w 961"/>
                  <a:gd name="T59" fmla="*/ 0 h 1187"/>
                  <a:gd name="T60" fmla="*/ 1 w 961"/>
                  <a:gd name="T61" fmla="*/ 0 h 1187"/>
                  <a:gd name="T62" fmla="*/ 1 w 961"/>
                  <a:gd name="T63" fmla="*/ 0 h 1187"/>
                  <a:gd name="T64" fmla="*/ 1 w 961"/>
                  <a:gd name="T65" fmla="*/ 0 h 1187"/>
                  <a:gd name="T66" fmla="*/ 1 w 961"/>
                  <a:gd name="T67" fmla="*/ 0 h 1187"/>
                  <a:gd name="T68" fmla="*/ 1 w 961"/>
                  <a:gd name="T69" fmla="*/ 0 h 1187"/>
                  <a:gd name="T70" fmla="*/ 1 w 961"/>
                  <a:gd name="T71" fmla="*/ 0 h 1187"/>
                  <a:gd name="T72" fmla="*/ 1 w 961"/>
                  <a:gd name="T73" fmla="*/ 0 h 1187"/>
                  <a:gd name="T74" fmla="*/ 1 w 961"/>
                  <a:gd name="T75" fmla="*/ 0 h 1187"/>
                  <a:gd name="T76" fmla="*/ 1 w 961"/>
                  <a:gd name="T77" fmla="*/ 0 h 1187"/>
                  <a:gd name="T78" fmla="*/ 1 w 961"/>
                  <a:gd name="T79" fmla="*/ 0 h 1187"/>
                  <a:gd name="T80" fmla="*/ 1 w 961"/>
                  <a:gd name="T81" fmla="*/ 0 h 1187"/>
                  <a:gd name="T82" fmla="*/ 1 w 961"/>
                  <a:gd name="T83" fmla="*/ 0 h 1187"/>
                  <a:gd name="T84" fmla="*/ 1 w 961"/>
                  <a:gd name="T85" fmla="*/ 0 h 1187"/>
                  <a:gd name="T86" fmla="*/ 1 w 961"/>
                  <a:gd name="T87" fmla="*/ 0 h 1187"/>
                  <a:gd name="T88" fmla="*/ 1 w 961"/>
                  <a:gd name="T89" fmla="*/ 0 h 1187"/>
                  <a:gd name="T90" fmla="*/ 1 w 961"/>
                  <a:gd name="T91" fmla="*/ 0 h 1187"/>
                  <a:gd name="T92" fmla="*/ 1 w 961"/>
                  <a:gd name="T93" fmla="*/ 0 h 1187"/>
                  <a:gd name="T94" fmla="*/ 1 w 961"/>
                  <a:gd name="T95" fmla="*/ 0 h 1187"/>
                  <a:gd name="T96" fmla="*/ 1 w 961"/>
                  <a:gd name="T97" fmla="*/ 0 h 1187"/>
                  <a:gd name="T98" fmla="*/ 1 w 961"/>
                  <a:gd name="T99" fmla="*/ 0 h 1187"/>
                  <a:gd name="T100" fmla="*/ 1 w 961"/>
                  <a:gd name="T101" fmla="*/ 0 h 1187"/>
                  <a:gd name="T102" fmla="*/ 1 w 961"/>
                  <a:gd name="T103" fmla="*/ 0 h 1187"/>
                  <a:gd name="T104" fmla="*/ 1 w 961"/>
                  <a:gd name="T105" fmla="*/ 0 h 11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61"/>
                  <a:gd name="T160" fmla="*/ 0 h 1187"/>
                  <a:gd name="T161" fmla="*/ 961 w 961"/>
                  <a:gd name="T162" fmla="*/ 1187 h 11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61" h="1187">
                    <a:moveTo>
                      <a:pt x="220" y="635"/>
                    </a:moveTo>
                    <a:lnTo>
                      <a:pt x="214" y="630"/>
                    </a:lnTo>
                    <a:lnTo>
                      <a:pt x="205" y="623"/>
                    </a:lnTo>
                    <a:lnTo>
                      <a:pt x="195" y="616"/>
                    </a:lnTo>
                    <a:lnTo>
                      <a:pt x="182" y="609"/>
                    </a:lnTo>
                    <a:lnTo>
                      <a:pt x="169" y="603"/>
                    </a:lnTo>
                    <a:lnTo>
                      <a:pt x="158" y="596"/>
                    </a:lnTo>
                    <a:lnTo>
                      <a:pt x="147" y="591"/>
                    </a:lnTo>
                    <a:lnTo>
                      <a:pt x="140" y="589"/>
                    </a:lnTo>
                    <a:lnTo>
                      <a:pt x="125" y="584"/>
                    </a:lnTo>
                    <a:lnTo>
                      <a:pt x="110" y="576"/>
                    </a:lnTo>
                    <a:lnTo>
                      <a:pt x="97" y="565"/>
                    </a:lnTo>
                    <a:lnTo>
                      <a:pt x="83" y="548"/>
                    </a:lnTo>
                    <a:lnTo>
                      <a:pt x="72" y="528"/>
                    </a:lnTo>
                    <a:lnTo>
                      <a:pt x="66" y="501"/>
                    </a:lnTo>
                    <a:lnTo>
                      <a:pt x="63" y="469"/>
                    </a:lnTo>
                    <a:lnTo>
                      <a:pt x="66" y="431"/>
                    </a:lnTo>
                    <a:lnTo>
                      <a:pt x="70" y="404"/>
                    </a:lnTo>
                    <a:lnTo>
                      <a:pt x="71" y="359"/>
                    </a:lnTo>
                    <a:lnTo>
                      <a:pt x="70" y="312"/>
                    </a:lnTo>
                    <a:lnTo>
                      <a:pt x="67" y="279"/>
                    </a:lnTo>
                    <a:lnTo>
                      <a:pt x="61" y="262"/>
                    </a:lnTo>
                    <a:lnTo>
                      <a:pt x="56" y="253"/>
                    </a:lnTo>
                    <a:lnTo>
                      <a:pt x="52" y="250"/>
                    </a:lnTo>
                    <a:lnTo>
                      <a:pt x="51" y="249"/>
                    </a:lnTo>
                    <a:lnTo>
                      <a:pt x="42" y="257"/>
                    </a:lnTo>
                    <a:lnTo>
                      <a:pt x="40" y="256"/>
                    </a:lnTo>
                    <a:lnTo>
                      <a:pt x="36" y="255"/>
                    </a:lnTo>
                    <a:lnTo>
                      <a:pt x="28" y="251"/>
                    </a:lnTo>
                    <a:lnTo>
                      <a:pt x="19" y="245"/>
                    </a:lnTo>
                    <a:lnTo>
                      <a:pt x="11" y="237"/>
                    </a:lnTo>
                    <a:lnTo>
                      <a:pt x="4" y="228"/>
                    </a:lnTo>
                    <a:lnTo>
                      <a:pt x="0" y="217"/>
                    </a:lnTo>
                    <a:lnTo>
                      <a:pt x="0" y="202"/>
                    </a:lnTo>
                    <a:lnTo>
                      <a:pt x="3" y="182"/>
                    </a:lnTo>
                    <a:lnTo>
                      <a:pt x="9" y="164"/>
                    </a:lnTo>
                    <a:lnTo>
                      <a:pt x="13" y="150"/>
                    </a:lnTo>
                    <a:lnTo>
                      <a:pt x="15" y="144"/>
                    </a:lnTo>
                    <a:lnTo>
                      <a:pt x="11" y="141"/>
                    </a:lnTo>
                    <a:lnTo>
                      <a:pt x="6" y="128"/>
                    </a:lnTo>
                    <a:lnTo>
                      <a:pt x="2" y="107"/>
                    </a:lnTo>
                    <a:lnTo>
                      <a:pt x="6" y="76"/>
                    </a:lnTo>
                    <a:lnTo>
                      <a:pt x="14" y="59"/>
                    </a:lnTo>
                    <a:lnTo>
                      <a:pt x="24" y="43"/>
                    </a:lnTo>
                    <a:lnTo>
                      <a:pt x="38" y="29"/>
                    </a:lnTo>
                    <a:lnTo>
                      <a:pt x="53" y="17"/>
                    </a:lnTo>
                    <a:lnTo>
                      <a:pt x="71" y="9"/>
                    </a:lnTo>
                    <a:lnTo>
                      <a:pt x="92" y="2"/>
                    </a:lnTo>
                    <a:lnTo>
                      <a:pt x="114" y="0"/>
                    </a:lnTo>
                    <a:lnTo>
                      <a:pt x="138" y="0"/>
                    </a:lnTo>
                    <a:lnTo>
                      <a:pt x="157" y="5"/>
                    </a:lnTo>
                    <a:lnTo>
                      <a:pt x="175" y="15"/>
                    </a:lnTo>
                    <a:lnTo>
                      <a:pt x="195" y="31"/>
                    </a:lnTo>
                    <a:lnTo>
                      <a:pt x="212" y="51"/>
                    </a:lnTo>
                    <a:lnTo>
                      <a:pt x="229" y="74"/>
                    </a:lnTo>
                    <a:lnTo>
                      <a:pt x="243" y="100"/>
                    </a:lnTo>
                    <a:lnTo>
                      <a:pt x="256" y="129"/>
                    </a:lnTo>
                    <a:lnTo>
                      <a:pt x="264" y="159"/>
                    </a:lnTo>
                    <a:lnTo>
                      <a:pt x="272" y="174"/>
                    </a:lnTo>
                    <a:lnTo>
                      <a:pt x="281" y="191"/>
                    </a:lnTo>
                    <a:lnTo>
                      <a:pt x="294" y="211"/>
                    </a:lnTo>
                    <a:lnTo>
                      <a:pt x="309" y="232"/>
                    </a:lnTo>
                    <a:lnTo>
                      <a:pt x="325" y="252"/>
                    </a:lnTo>
                    <a:lnTo>
                      <a:pt x="342" y="275"/>
                    </a:lnTo>
                    <a:lnTo>
                      <a:pt x="359" y="298"/>
                    </a:lnTo>
                    <a:lnTo>
                      <a:pt x="378" y="320"/>
                    </a:lnTo>
                    <a:lnTo>
                      <a:pt x="397" y="343"/>
                    </a:lnTo>
                    <a:lnTo>
                      <a:pt x="416" y="364"/>
                    </a:lnTo>
                    <a:lnTo>
                      <a:pt x="433" y="384"/>
                    </a:lnTo>
                    <a:lnTo>
                      <a:pt x="450" y="402"/>
                    </a:lnTo>
                    <a:lnTo>
                      <a:pt x="467" y="418"/>
                    </a:lnTo>
                    <a:lnTo>
                      <a:pt x="480" y="431"/>
                    </a:lnTo>
                    <a:lnTo>
                      <a:pt x="493" y="441"/>
                    </a:lnTo>
                    <a:lnTo>
                      <a:pt x="502" y="448"/>
                    </a:lnTo>
                    <a:lnTo>
                      <a:pt x="514" y="454"/>
                    </a:lnTo>
                    <a:lnTo>
                      <a:pt x="529" y="463"/>
                    </a:lnTo>
                    <a:lnTo>
                      <a:pt x="547" y="474"/>
                    </a:lnTo>
                    <a:lnTo>
                      <a:pt x="569" y="486"/>
                    </a:lnTo>
                    <a:lnTo>
                      <a:pt x="593" y="499"/>
                    </a:lnTo>
                    <a:lnTo>
                      <a:pt x="620" y="514"/>
                    </a:lnTo>
                    <a:lnTo>
                      <a:pt x="646" y="529"/>
                    </a:lnTo>
                    <a:lnTo>
                      <a:pt x="674" y="544"/>
                    </a:lnTo>
                    <a:lnTo>
                      <a:pt x="701" y="559"/>
                    </a:lnTo>
                    <a:lnTo>
                      <a:pt x="726" y="573"/>
                    </a:lnTo>
                    <a:lnTo>
                      <a:pt x="749" y="585"/>
                    </a:lnTo>
                    <a:lnTo>
                      <a:pt x="771" y="598"/>
                    </a:lnTo>
                    <a:lnTo>
                      <a:pt x="788" y="608"/>
                    </a:lnTo>
                    <a:lnTo>
                      <a:pt x="803" y="616"/>
                    </a:lnTo>
                    <a:lnTo>
                      <a:pt x="812" y="622"/>
                    </a:lnTo>
                    <a:lnTo>
                      <a:pt x="817" y="624"/>
                    </a:lnTo>
                    <a:lnTo>
                      <a:pt x="822" y="627"/>
                    </a:lnTo>
                    <a:lnTo>
                      <a:pt x="827" y="630"/>
                    </a:lnTo>
                    <a:lnTo>
                      <a:pt x="835" y="635"/>
                    </a:lnTo>
                    <a:lnTo>
                      <a:pt x="842" y="641"/>
                    </a:lnTo>
                    <a:lnTo>
                      <a:pt x="848" y="647"/>
                    </a:lnTo>
                    <a:lnTo>
                      <a:pt x="852" y="657"/>
                    </a:lnTo>
                    <a:lnTo>
                      <a:pt x="853" y="668"/>
                    </a:lnTo>
                    <a:lnTo>
                      <a:pt x="850" y="682"/>
                    </a:lnTo>
                    <a:lnTo>
                      <a:pt x="839" y="685"/>
                    </a:lnTo>
                    <a:lnTo>
                      <a:pt x="825" y="684"/>
                    </a:lnTo>
                    <a:lnTo>
                      <a:pt x="809" y="679"/>
                    </a:lnTo>
                    <a:lnTo>
                      <a:pt x="793" y="672"/>
                    </a:lnTo>
                    <a:lnTo>
                      <a:pt x="778" y="664"/>
                    </a:lnTo>
                    <a:lnTo>
                      <a:pt x="764" y="656"/>
                    </a:lnTo>
                    <a:lnTo>
                      <a:pt x="754" y="651"/>
                    </a:lnTo>
                    <a:lnTo>
                      <a:pt x="748" y="651"/>
                    </a:lnTo>
                    <a:lnTo>
                      <a:pt x="744" y="653"/>
                    </a:lnTo>
                    <a:lnTo>
                      <a:pt x="739" y="658"/>
                    </a:lnTo>
                    <a:lnTo>
                      <a:pt x="733" y="661"/>
                    </a:lnTo>
                    <a:lnTo>
                      <a:pt x="727" y="666"/>
                    </a:lnTo>
                    <a:lnTo>
                      <a:pt x="720" y="671"/>
                    </a:lnTo>
                    <a:lnTo>
                      <a:pt x="712" y="675"/>
                    </a:lnTo>
                    <a:lnTo>
                      <a:pt x="705" y="677"/>
                    </a:lnTo>
                    <a:lnTo>
                      <a:pt x="698" y="680"/>
                    </a:lnTo>
                    <a:lnTo>
                      <a:pt x="691" y="680"/>
                    </a:lnTo>
                    <a:lnTo>
                      <a:pt x="683" y="680"/>
                    </a:lnTo>
                    <a:lnTo>
                      <a:pt x="676" y="679"/>
                    </a:lnTo>
                    <a:lnTo>
                      <a:pt x="669" y="677"/>
                    </a:lnTo>
                    <a:lnTo>
                      <a:pt x="664" y="675"/>
                    </a:lnTo>
                    <a:lnTo>
                      <a:pt x="659" y="674"/>
                    </a:lnTo>
                    <a:lnTo>
                      <a:pt x="657" y="673"/>
                    </a:lnTo>
                    <a:lnTo>
                      <a:pt x="656" y="673"/>
                    </a:lnTo>
                    <a:lnTo>
                      <a:pt x="659" y="677"/>
                    </a:lnTo>
                    <a:lnTo>
                      <a:pt x="668" y="692"/>
                    </a:lnTo>
                    <a:lnTo>
                      <a:pt x="683" y="715"/>
                    </a:lnTo>
                    <a:lnTo>
                      <a:pt x="703" y="744"/>
                    </a:lnTo>
                    <a:lnTo>
                      <a:pt x="726" y="779"/>
                    </a:lnTo>
                    <a:lnTo>
                      <a:pt x="752" y="818"/>
                    </a:lnTo>
                    <a:lnTo>
                      <a:pt x="780" y="859"/>
                    </a:lnTo>
                    <a:lnTo>
                      <a:pt x="809" y="903"/>
                    </a:lnTo>
                    <a:lnTo>
                      <a:pt x="837" y="947"/>
                    </a:lnTo>
                    <a:lnTo>
                      <a:pt x="864" y="990"/>
                    </a:lnTo>
                    <a:lnTo>
                      <a:pt x="891" y="1030"/>
                    </a:lnTo>
                    <a:lnTo>
                      <a:pt x="914" y="1066"/>
                    </a:lnTo>
                    <a:lnTo>
                      <a:pt x="933" y="1098"/>
                    </a:lnTo>
                    <a:lnTo>
                      <a:pt x="948" y="1123"/>
                    </a:lnTo>
                    <a:lnTo>
                      <a:pt x="958" y="1140"/>
                    </a:lnTo>
                    <a:lnTo>
                      <a:pt x="961" y="1150"/>
                    </a:lnTo>
                    <a:lnTo>
                      <a:pt x="960" y="1158"/>
                    </a:lnTo>
                    <a:lnTo>
                      <a:pt x="959" y="1167"/>
                    </a:lnTo>
                    <a:lnTo>
                      <a:pt x="956" y="1175"/>
                    </a:lnTo>
                    <a:lnTo>
                      <a:pt x="953" y="1182"/>
                    </a:lnTo>
                    <a:lnTo>
                      <a:pt x="947" y="1185"/>
                    </a:lnTo>
                    <a:lnTo>
                      <a:pt x="940" y="1187"/>
                    </a:lnTo>
                    <a:lnTo>
                      <a:pt x="930" y="1183"/>
                    </a:lnTo>
                    <a:lnTo>
                      <a:pt x="917" y="1175"/>
                    </a:lnTo>
                    <a:lnTo>
                      <a:pt x="911" y="1170"/>
                    </a:lnTo>
                    <a:lnTo>
                      <a:pt x="903" y="1162"/>
                    </a:lnTo>
                    <a:lnTo>
                      <a:pt x="892" y="1152"/>
                    </a:lnTo>
                    <a:lnTo>
                      <a:pt x="879" y="1140"/>
                    </a:lnTo>
                    <a:lnTo>
                      <a:pt x="865" y="1126"/>
                    </a:lnTo>
                    <a:lnTo>
                      <a:pt x="849" y="1109"/>
                    </a:lnTo>
                    <a:lnTo>
                      <a:pt x="833" y="1093"/>
                    </a:lnTo>
                    <a:lnTo>
                      <a:pt x="816" y="1076"/>
                    </a:lnTo>
                    <a:lnTo>
                      <a:pt x="799" y="1058"/>
                    </a:lnTo>
                    <a:lnTo>
                      <a:pt x="782" y="1040"/>
                    </a:lnTo>
                    <a:lnTo>
                      <a:pt x="766" y="1023"/>
                    </a:lnTo>
                    <a:lnTo>
                      <a:pt x="751" y="1007"/>
                    </a:lnTo>
                    <a:lnTo>
                      <a:pt x="737" y="992"/>
                    </a:lnTo>
                    <a:lnTo>
                      <a:pt x="725" y="979"/>
                    </a:lnTo>
                    <a:lnTo>
                      <a:pt x="716" y="968"/>
                    </a:lnTo>
                    <a:lnTo>
                      <a:pt x="709" y="960"/>
                    </a:lnTo>
                    <a:lnTo>
                      <a:pt x="697" y="945"/>
                    </a:lnTo>
                    <a:lnTo>
                      <a:pt x="687" y="927"/>
                    </a:lnTo>
                    <a:lnTo>
                      <a:pt x="675" y="911"/>
                    </a:lnTo>
                    <a:lnTo>
                      <a:pt x="666" y="895"/>
                    </a:lnTo>
                    <a:lnTo>
                      <a:pt x="658" y="881"/>
                    </a:lnTo>
                    <a:lnTo>
                      <a:pt x="652" y="870"/>
                    </a:lnTo>
                    <a:lnTo>
                      <a:pt x="648" y="862"/>
                    </a:lnTo>
                    <a:lnTo>
                      <a:pt x="646" y="859"/>
                    </a:lnTo>
                    <a:lnTo>
                      <a:pt x="645" y="864"/>
                    </a:lnTo>
                    <a:lnTo>
                      <a:pt x="642" y="873"/>
                    </a:lnTo>
                    <a:lnTo>
                      <a:pt x="633" y="880"/>
                    </a:lnTo>
                    <a:lnTo>
                      <a:pt x="614" y="876"/>
                    </a:lnTo>
                    <a:lnTo>
                      <a:pt x="603" y="867"/>
                    </a:lnTo>
                    <a:lnTo>
                      <a:pt x="593" y="857"/>
                    </a:lnTo>
                    <a:lnTo>
                      <a:pt x="585" y="844"/>
                    </a:lnTo>
                    <a:lnTo>
                      <a:pt x="578" y="832"/>
                    </a:lnTo>
                    <a:lnTo>
                      <a:pt x="573" y="819"/>
                    </a:lnTo>
                    <a:lnTo>
                      <a:pt x="569" y="809"/>
                    </a:lnTo>
                    <a:lnTo>
                      <a:pt x="567" y="802"/>
                    </a:lnTo>
                    <a:lnTo>
                      <a:pt x="566" y="800"/>
                    </a:lnTo>
                    <a:lnTo>
                      <a:pt x="565" y="801"/>
                    </a:lnTo>
                    <a:lnTo>
                      <a:pt x="561" y="804"/>
                    </a:lnTo>
                    <a:lnTo>
                      <a:pt x="556" y="808"/>
                    </a:lnTo>
                    <a:lnTo>
                      <a:pt x="550" y="811"/>
                    </a:lnTo>
                    <a:lnTo>
                      <a:pt x="542" y="813"/>
                    </a:lnTo>
                    <a:lnTo>
                      <a:pt x="532" y="812"/>
                    </a:lnTo>
                    <a:lnTo>
                      <a:pt x="523" y="808"/>
                    </a:lnTo>
                    <a:lnTo>
                      <a:pt x="513" y="798"/>
                    </a:lnTo>
                    <a:lnTo>
                      <a:pt x="503" y="786"/>
                    </a:lnTo>
                    <a:lnTo>
                      <a:pt x="497" y="773"/>
                    </a:lnTo>
                    <a:lnTo>
                      <a:pt x="490" y="759"/>
                    </a:lnTo>
                    <a:lnTo>
                      <a:pt x="484" y="745"/>
                    </a:lnTo>
                    <a:lnTo>
                      <a:pt x="478" y="733"/>
                    </a:lnTo>
                    <a:lnTo>
                      <a:pt x="471" y="720"/>
                    </a:lnTo>
                    <a:lnTo>
                      <a:pt x="463" y="710"/>
                    </a:lnTo>
                    <a:lnTo>
                      <a:pt x="454" y="700"/>
                    </a:lnTo>
                    <a:lnTo>
                      <a:pt x="444" y="692"/>
                    </a:lnTo>
                    <a:lnTo>
                      <a:pt x="433" y="687"/>
                    </a:lnTo>
                    <a:lnTo>
                      <a:pt x="422" y="682"/>
                    </a:lnTo>
                    <a:lnTo>
                      <a:pt x="411" y="679"/>
                    </a:lnTo>
                    <a:lnTo>
                      <a:pt x="401" y="676"/>
                    </a:lnTo>
                    <a:lnTo>
                      <a:pt x="392" y="675"/>
                    </a:lnTo>
                    <a:lnTo>
                      <a:pt x="381" y="674"/>
                    </a:lnTo>
                    <a:lnTo>
                      <a:pt x="373" y="674"/>
                    </a:lnTo>
                    <a:lnTo>
                      <a:pt x="365" y="674"/>
                    </a:lnTo>
                    <a:lnTo>
                      <a:pt x="358" y="674"/>
                    </a:lnTo>
                    <a:lnTo>
                      <a:pt x="352" y="675"/>
                    </a:lnTo>
                    <a:lnTo>
                      <a:pt x="346" y="675"/>
                    </a:lnTo>
                    <a:lnTo>
                      <a:pt x="339" y="675"/>
                    </a:lnTo>
                    <a:lnTo>
                      <a:pt x="331" y="676"/>
                    </a:lnTo>
                    <a:lnTo>
                      <a:pt x="321" y="675"/>
                    </a:lnTo>
                    <a:lnTo>
                      <a:pt x="310" y="674"/>
                    </a:lnTo>
                    <a:lnTo>
                      <a:pt x="220" y="6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90" name="Freeform 71">
                <a:extLst>
                  <a:ext uri="{FF2B5EF4-FFF2-40B4-BE49-F238E27FC236}">
                    <a16:creationId xmlns:a16="http://schemas.microsoft.com/office/drawing/2014/main" id="{54617D23-1C93-450B-B6C3-1681DE1382EF}"/>
                  </a:ext>
                </a:extLst>
              </p:cNvPr>
              <p:cNvSpPr>
                <a:spLocks/>
              </p:cNvSpPr>
              <p:nvPr/>
            </p:nvSpPr>
            <p:spPr bwMode="auto">
              <a:xfrm>
                <a:off x="445" y="1840"/>
                <a:ext cx="14" cy="27"/>
              </a:xfrm>
              <a:custGeom>
                <a:avLst/>
                <a:gdLst>
                  <a:gd name="T0" fmla="*/ 0 w 30"/>
                  <a:gd name="T1" fmla="*/ 1 h 53"/>
                  <a:gd name="T2" fmla="*/ 0 w 30"/>
                  <a:gd name="T3" fmla="*/ 1 h 53"/>
                  <a:gd name="T4" fmla="*/ 0 w 30"/>
                  <a:gd name="T5" fmla="*/ 1 h 53"/>
                  <a:gd name="T6" fmla="*/ 0 w 30"/>
                  <a:gd name="T7" fmla="*/ 0 h 53"/>
                  <a:gd name="T8" fmla="*/ 0 w 30"/>
                  <a:gd name="T9" fmla="*/ 1 h 53"/>
                  <a:gd name="T10" fmla="*/ 0 w 30"/>
                  <a:gd name="T11" fmla="*/ 1 h 53"/>
                  <a:gd name="T12" fmla="*/ 0 60000 65536"/>
                  <a:gd name="T13" fmla="*/ 0 60000 65536"/>
                  <a:gd name="T14" fmla="*/ 0 60000 65536"/>
                  <a:gd name="T15" fmla="*/ 0 60000 65536"/>
                  <a:gd name="T16" fmla="*/ 0 60000 65536"/>
                  <a:gd name="T17" fmla="*/ 0 60000 65536"/>
                  <a:gd name="T18" fmla="*/ 0 w 30"/>
                  <a:gd name="T19" fmla="*/ 0 h 53"/>
                  <a:gd name="T20" fmla="*/ 30 w 30"/>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30" h="53">
                    <a:moveTo>
                      <a:pt x="15" y="53"/>
                    </a:moveTo>
                    <a:lnTo>
                      <a:pt x="27" y="50"/>
                    </a:lnTo>
                    <a:lnTo>
                      <a:pt x="30" y="35"/>
                    </a:lnTo>
                    <a:lnTo>
                      <a:pt x="25" y="0"/>
                    </a:lnTo>
                    <a:lnTo>
                      <a:pt x="0" y="48"/>
                    </a:lnTo>
                    <a:lnTo>
                      <a:pt x="15" y="53"/>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91" name="Freeform 72">
                <a:extLst>
                  <a:ext uri="{FF2B5EF4-FFF2-40B4-BE49-F238E27FC236}">
                    <a16:creationId xmlns:a16="http://schemas.microsoft.com/office/drawing/2014/main" id="{7EF772BF-D3F4-4D98-A888-9FFA9F43F09F}"/>
                  </a:ext>
                </a:extLst>
              </p:cNvPr>
              <p:cNvSpPr>
                <a:spLocks/>
              </p:cNvSpPr>
              <p:nvPr/>
            </p:nvSpPr>
            <p:spPr bwMode="auto">
              <a:xfrm>
                <a:off x="499" y="1833"/>
                <a:ext cx="336" cy="244"/>
              </a:xfrm>
              <a:custGeom>
                <a:avLst/>
                <a:gdLst>
                  <a:gd name="T0" fmla="*/ 1 w 671"/>
                  <a:gd name="T1" fmla="*/ 1 h 487"/>
                  <a:gd name="T2" fmla="*/ 1 w 671"/>
                  <a:gd name="T3" fmla="*/ 1 h 487"/>
                  <a:gd name="T4" fmla="*/ 1 w 671"/>
                  <a:gd name="T5" fmla="*/ 1 h 487"/>
                  <a:gd name="T6" fmla="*/ 1 w 671"/>
                  <a:gd name="T7" fmla="*/ 1 h 487"/>
                  <a:gd name="T8" fmla="*/ 1 w 671"/>
                  <a:gd name="T9" fmla="*/ 1 h 487"/>
                  <a:gd name="T10" fmla="*/ 1 w 671"/>
                  <a:gd name="T11" fmla="*/ 1 h 487"/>
                  <a:gd name="T12" fmla="*/ 1 w 671"/>
                  <a:gd name="T13" fmla="*/ 1 h 487"/>
                  <a:gd name="T14" fmla="*/ 1 w 671"/>
                  <a:gd name="T15" fmla="*/ 1 h 487"/>
                  <a:gd name="T16" fmla="*/ 1 w 671"/>
                  <a:gd name="T17" fmla="*/ 1 h 487"/>
                  <a:gd name="T18" fmla="*/ 1 w 671"/>
                  <a:gd name="T19" fmla="*/ 1 h 487"/>
                  <a:gd name="T20" fmla="*/ 1 w 671"/>
                  <a:gd name="T21" fmla="*/ 1 h 487"/>
                  <a:gd name="T22" fmla="*/ 1 w 671"/>
                  <a:gd name="T23" fmla="*/ 1 h 487"/>
                  <a:gd name="T24" fmla="*/ 1 w 671"/>
                  <a:gd name="T25" fmla="*/ 1 h 487"/>
                  <a:gd name="T26" fmla="*/ 1 w 671"/>
                  <a:gd name="T27" fmla="*/ 1 h 487"/>
                  <a:gd name="T28" fmla="*/ 1 w 671"/>
                  <a:gd name="T29" fmla="*/ 1 h 487"/>
                  <a:gd name="T30" fmla="*/ 1 w 671"/>
                  <a:gd name="T31" fmla="*/ 1 h 487"/>
                  <a:gd name="T32" fmla="*/ 1 w 671"/>
                  <a:gd name="T33" fmla="*/ 1 h 487"/>
                  <a:gd name="T34" fmla="*/ 1 w 671"/>
                  <a:gd name="T35" fmla="*/ 1 h 487"/>
                  <a:gd name="T36" fmla="*/ 1 w 671"/>
                  <a:gd name="T37" fmla="*/ 1 h 487"/>
                  <a:gd name="T38" fmla="*/ 1 w 671"/>
                  <a:gd name="T39" fmla="*/ 1 h 487"/>
                  <a:gd name="T40" fmla="*/ 1 w 671"/>
                  <a:gd name="T41" fmla="*/ 1 h 487"/>
                  <a:gd name="T42" fmla="*/ 1 w 671"/>
                  <a:gd name="T43" fmla="*/ 1 h 487"/>
                  <a:gd name="T44" fmla="*/ 0 w 671"/>
                  <a:gd name="T45" fmla="*/ 1 h 487"/>
                  <a:gd name="T46" fmla="*/ 1 w 671"/>
                  <a:gd name="T47" fmla="*/ 1 h 487"/>
                  <a:gd name="T48" fmla="*/ 1 w 671"/>
                  <a:gd name="T49" fmla="*/ 1 h 487"/>
                  <a:gd name="T50" fmla="*/ 1 w 671"/>
                  <a:gd name="T51" fmla="*/ 1 h 487"/>
                  <a:gd name="T52" fmla="*/ 1 w 671"/>
                  <a:gd name="T53" fmla="*/ 0 h 487"/>
                  <a:gd name="T54" fmla="*/ 1 w 671"/>
                  <a:gd name="T55" fmla="*/ 1 h 487"/>
                  <a:gd name="T56" fmla="*/ 1 w 671"/>
                  <a:gd name="T57" fmla="*/ 1 h 487"/>
                  <a:gd name="T58" fmla="*/ 1 w 671"/>
                  <a:gd name="T59" fmla="*/ 1 h 487"/>
                  <a:gd name="T60" fmla="*/ 1 w 671"/>
                  <a:gd name="T61" fmla="*/ 1 h 487"/>
                  <a:gd name="T62" fmla="*/ 1 w 671"/>
                  <a:gd name="T63" fmla="*/ 1 h 487"/>
                  <a:gd name="T64" fmla="*/ 1 w 671"/>
                  <a:gd name="T65" fmla="*/ 1 h 487"/>
                  <a:gd name="T66" fmla="*/ 1 w 671"/>
                  <a:gd name="T67" fmla="*/ 1 h 487"/>
                  <a:gd name="T68" fmla="*/ 1 w 671"/>
                  <a:gd name="T69" fmla="*/ 1 h 487"/>
                  <a:gd name="T70" fmla="*/ 1 w 671"/>
                  <a:gd name="T71" fmla="*/ 1 h 487"/>
                  <a:gd name="T72" fmla="*/ 1 w 671"/>
                  <a:gd name="T73" fmla="*/ 1 h 487"/>
                  <a:gd name="T74" fmla="*/ 1 w 671"/>
                  <a:gd name="T75" fmla="*/ 1 h 487"/>
                  <a:gd name="T76" fmla="*/ 1 w 671"/>
                  <a:gd name="T77" fmla="*/ 1 h 487"/>
                  <a:gd name="T78" fmla="*/ 1 w 671"/>
                  <a:gd name="T79" fmla="*/ 1 h 487"/>
                  <a:gd name="T80" fmla="*/ 1 w 671"/>
                  <a:gd name="T81" fmla="*/ 1 h 487"/>
                  <a:gd name="T82" fmla="*/ 1 w 671"/>
                  <a:gd name="T83" fmla="*/ 1 h 487"/>
                  <a:gd name="T84" fmla="*/ 1 w 671"/>
                  <a:gd name="T85" fmla="*/ 1 h 4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1"/>
                  <a:gd name="T130" fmla="*/ 0 h 487"/>
                  <a:gd name="T131" fmla="*/ 671 w 671"/>
                  <a:gd name="T132" fmla="*/ 487 h 4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1" h="487">
                    <a:moveTo>
                      <a:pt x="668" y="487"/>
                    </a:moveTo>
                    <a:lnTo>
                      <a:pt x="655" y="486"/>
                    </a:lnTo>
                    <a:lnTo>
                      <a:pt x="639" y="481"/>
                    </a:lnTo>
                    <a:lnTo>
                      <a:pt x="622" y="474"/>
                    </a:lnTo>
                    <a:lnTo>
                      <a:pt x="604" y="466"/>
                    </a:lnTo>
                    <a:lnTo>
                      <a:pt x="588" y="459"/>
                    </a:lnTo>
                    <a:lnTo>
                      <a:pt x="576" y="452"/>
                    </a:lnTo>
                    <a:lnTo>
                      <a:pt x="566" y="448"/>
                    </a:lnTo>
                    <a:lnTo>
                      <a:pt x="563" y="446"/>
                    </a:lnTo>
                    <a:lnTo>
                      <a:pt x="563" y="449"/>
                    </a:lnTo>
                    <a:lnTo>
                      <a:pt x="564" y="456"/>
                    </a:lnTo>
                    <a:lnTo>
                      <a:pt x="562" y="466"/>
                    </a:lnTo>
                    <a:lnTo>
                      <a:pt x="556" y="476"/>
                    </a:lnTo>
                    <a:lnTo>
                      <a:pt x="550" y="480"/>
                    </a:lnTo>
                    <a:lnTo>
                      <a:pt x="544" y="482"/>
                    </a:lnTo>
                    <a:lnTo>
                      <a:pt x="538" y="485"/>
                    </a:lnTo>
                    <a:lnTo>
                      <a:pt x="529" y="486"/>
                    </a:lnTo>
                    <a:lnTo>
                      <a:pt x="521" y="486"/>
                    </a:lnTo>
                    <a:lnTo>
                      <a:pt x="511" y="484"/>
                    </a:lnTo>
                    <a:lnTo>
                      <a:pt x="500" y="479"/>
                    </a:lnTo>
                    <a:lnTo>
                      <a:pt x="488" y="472"/>
                    </a:lnTo>
                    <a:lnTo>
                      <a:pt x="475" y="464"/>
                    </a:lnTo>
                    <a:lnTo>
                      <a:pt x="464" y="457"/>
                    </a:lnTo>
                    <a:lnTo>
                      <a:pt x="453" y="451"/>
                    </a:lnTo>
                    <a:lnTo>
                      <a:pt x="443" y="447"/>
                    </a:lnTo>
                    <a:lnTo>
                      <a:pt x="434" y="444"/>
                    </a:lnTo>
                    <a:lnTo>
                      <a:pt x="425" y="442"/>
                    </a:lnTo>
                    <a:lnTo>
                      <a:pt x="415" y="441"/>
                    </a:lnTo>
                    <a:lnTo>
                      <a:pt x="407" y="442"/>
                    </a:lnTo>
                    <a:lnTo>
                      <a:pt x="399" y="444"/>
                    </a:lnTo>
                    <a:lnTo>
                      <a:pt x="389" y="447"/>
                    </a:lnTo>
                    <a:lnTo>
                      <a:pt x="380" y="451"/>
                    </a:lnTo>
                    <a:lnTo>
                      <a:pt x="369" y="455"/>
                    </a:lnTo>
                    <a:lnTo>
                      <a:pt x="358" y="459"/>
                    </a:lnTo>
                    <a:lnTo>
                      <a:pt x="347" y="463"/>
                    </a:lnTo>
                    <a:lnTo>
                      <a:pt x="336" y="464"/>
                    </a:lnTo>
                    <a:lnTo>
                      <a:pt x="325" y="464"/>
                    </a:lnTo>
                    <a:lnTo>
                      <a:pt x="315" y="463"/>
                    </a:lnTo>
                    <a:lnTo>
                      <a:pt x="302" y="463"/>
                    </a:lnTo>
                    <a:lnTo>
                      <a:pt x="289" y="463"/>
                    </a:lnTo>
                    <a:lnTo>
                      <a:pt x="275" y="462"/>
                    </a:lnTo>
                    <a:lnTo>
                      <a:pt x="261" y="459"/>
                    </a:lnTo>
                    <a:lnTo>
                      <a:pt x="247" y="455"/>
                    </a:lnTo>
                    <a:lnTo>
                      <a:pt x="234" y="447"/>
                    </a:lnTo>
                    <a:lnTo>
                      <a:pt x="224" y="435"/>
                    </a:lnTo>
                    <a:lnTo>
                      <a:pt x="217" y="425"/>
                    </a:lnTo>
                    <a:lnTo>
                      <a:pt x="207" y="413"/>
                    </a:lnTo>
                    <a:lnTo>
                      <a:pt x="195" y="399"/>
                    </a:lnTo>
                    <a:lnTo>
                      <a:pt x="184" y="386"/>
                    </a:lnTo>
                    <a:lnTo>
                      <a:pt x="172" y="374"/>
                    </a:lnTo>
                    <a:lnTo>
                      <a:pt x="163" y="364"/>
                    </a:lnTo>
                    <a:lnTo>
                      <a:pt x="156" y="357"/>
                    </a:lnTo>
                    <a:lnTo>
                      <a:pt x="154" y="355"/>
                    </a:lnTo>
                    <a:lnTo>
                      <a:pt x="153" y="356"/>
                    </a:lnTo>
                    <a:lnTo>
                      <a:pt x="148" y="357"/>
                    </a:lnTo>
                    <a:lnTo>
                      <a:pt x="142" y="359"/>
                    </a:lnTo>
                    <a:lnTo>
                      <a:pt x="134" y="360"/>
                    </a:lnTo>
                    <a:lnTo>
                      <a:pt x="125" y="361"/>
                    </a:lnTo>
                    <a:lnTo>
                      <a:pt x="115" y="360"/>
                    </a:lnTo>
                    <a:lnTo>
                      <a:pt x="103" y="358"/>
                    </a:lnTo>
                    <a:lnTo>
                      <a:pt x="92" y="352"/>
                    </a:lnTo>
                    <a:lnTo>
                      <a:pt x="79" y="338"/>
                    </a:lnTo>
                    <a:lnTo>
                      <a:pt x="64" y="315"/>
                    </a:lnTo>
                    <a:lnTo>
                      <a:pt x="49" y="287"/>
                    </a:lnTo>
                    <a:lnTo>
                      <a:pt x="34" y="256"/>
                    </a:lnTo>
                    <a:lnTo>
                      <a:pt x="21" y="224"/>
                    </a:lnTo>
                    <a:lnTo>
                      <a:pt x="11" y="198"/>
                    </a:lnTo>
                    <a:lnTo>
                      <a:pt x="3" y="179"/>
                    </a:lnTo>
                    <a:lnTo>
                      <a:pt x="0" y="173"/>
                    </a:lnTo>
                    <a:lnTo>
                      <a:pt x="3" y="153"/>
                    </a:lnTo>
                    <a:lnTo>
                      <a:pt x="10" y="107"/>
                    </a:lnTo>
                    <a:lnTo>
                      <a:pt x="17" y="56"/>
                    </a:lnTo>
                    <a:lnTo>
                      <a:pt x="25" y="18"/>
                    </a:lnTo>
                    <a:lnTo>
                      <a:pt x="41" y="19"/>
                    </a:lnTo>
                    <a:lnTo>
                      <a:pt x="54" y="18"/>
                    </a:lnTo>
                    <a:lnTo>
                      <a:pt x="62" y="16"/>
                    </a:lnTo>
                    <a:lnTo>
                      <a:pt x="68" y="14"/>
                    </a:lnTo>
                    <a:lnTo>
                      <a:pt x="73" y="10"/>
                    </a:lnTo>
                    <a:lnTo>
                      <a:pt x="78" y="6"/>
                    </a:lnTo>
                    <a:lnTo>
                      <a:pt x="85" y="2"/>
                    </a:lnTo>
                    <a:lnTo>
                      <a:pt x="94" y="0"/>
                    </a:lnTo>
                    <a:lnTo>
                      <a:pt x="105" y="12"/>
                    </a:lnTo>
                    <a:lnTo>
                      <a:pt x="124" y="35"/>
                    </a:lnTo>
                    <a:lnTo>
                      <a:pt x="146" y="67"/>
                    </a:lnTo>
                    <a:lnTo>
                      <a:pt x="170" y="101"/>
                    </a:lnTo>
                    <a:lnTo>
                      <a:pt x="195" y="137"/>
                    </a:lnTo>
                    <a:lnTo>
                      <a:pt x="219" y="170"/>
                    </a:lnTo>
                    <a:lnTo>
                      <a:pt x="239" y="198"/>
                    </a:lnTo>
                    <a:lnTo>
                      <a:pt x="255" y="215"/>
                    </a:lnTo>
                    <a:lnTo>
                      <a:pt x="262" y="221"/>
                    </a:lnTo>
                    <a:lnTo>
                      <a:pt x="270" y="228"/>
                    </a:lnTo>
                    <a:lnTo>
                      <a:pt x="279" y="236"/>
                    </a:lnTo>
                    <a:lnTo>
                      <a:pt x="290" y="243"/>
                    </a:lnTo>
                    <a:lnTo>
                      <a:pt x="300" y="251"/>
                    </a:lnTo>
                    <a:lnTo>
                      <a:pt x="312" y="259"/>
                    </a:lnTo>
                    <a:lnTo>
                      <a:pt x="323" y="267"/>
                    </a:lnTo>
                    <a:lnTo>
                      <a:pt x="336" y="275"/>
                    </a:lnTo>
                    <a:lnTo>
                      <a:pt x="349" y="284"/>
                    </a:lnTo>
                    <a:lnTo>
                      <a:pt x="361" y="292"/>
                    </a:lnTo>
                    <a:lnTo>
                      <a:pt x="375" y="300"/>
                    </a:lnTo>
                    <a:lnTo>
                      <a:pt x="388" y="308"/>
                    </a:lnTo>
                    <a:lnTo>
                      <a:pt x="402" y="315"/>
                    </a:lnTo>
                    <a:lnTo>
                      <a:pt x="414" y="323"/>
                    </a:lnTo>
                    <a:lnTo>
                      <a:pt x="428" y="330"/>
                    </a:lnTo>
                    <a:lnTo>
                      <a:pt x="441" y="336"/>
                    </a:lnTo>
                    <a:lnTo>
                      <a:pt x="453" y="343"/>
                    </a:lnTo>
                    <a:lnTo>
                      <a:pt x="468" y="350"/>
                    </a:lnTo>
                    <a:lnTo>
                      <a:pt x="482" y="358"/>
                    </a:lnTo>
                    <a:lnTo>
                      <a:pt x="497" y="367"/>
                    </a:lnTo>
                    <a:lnTo>
                      <a:pt x="512" y="375"/>
                    </a:lnTo>
                    <a:lnTo>
                      <a:pt x="527" y="385"/>
                    </a:lnTo>
                    <a:lnTo>
                      <a:pt x="542" y="393"/>
                    </a:lnTo>
                    <a:lnTo>
                      <a:pt x="557" y="402"/>
                    </a:lnTo>
                    <a:lnTo>
                      <a:pt x="571" y="410"/>
                    </a:lnTo>
                    <a:lnTo>
                      <a:pt x="584" y="418"/>
                    </a:lnTo>
                    <a:lnTo>
                      <a:pt x="596" y="425"/>
                    </a:lnTo>
                    <a:lnTo>
                      <a:pt x="607" y="432"/>
                    </a:lnTo>
                    <a:lnTo>
                      <a:pt x="617" y="438"/>
                    </a:lnTo>
                    <a:lnTo>
                      <a:pt x="625" y="442"/>
                    </a:lnTo>
                    <a:lnTo>
                      <a:pt x="631" y="444"/>
                    </a:lnTo>
                    <a:lnTo>
                      <a:pt x="636" y="447"/>
                    </a:lnTo>
                    <a:lnTo>
                      <a:pt x="642" y="450"/>
                    </a:lnTo>
                    <a:lnTo>
                      <a:pt x="650" y="455"/>
                    </a:lnTo>
                    <a:lnTo>
                      <a:pt x="657" y="461"/>
                    </a:lnTo>
                    <a:lnTo>
                      <a:pt x="664" y="466"/>
                    </a:lnTo>
                    <a:lnTo>
                      <a:pt x="669" y="472"/>
                    </a:lnTo>
                    <a:lnTo>
                      <a:pt x="671" y="478"/>
                    </a:lnTo>
                    <a:lnTo>
                      <a:pt x="671" y="482"/>
                    </a:lnTo>
                    <a:lnTo>
                      <a:pt x="668" y="487"/>
                    </a:lnTo>
                    <a:close/>
                  </a:path>
                </a:pathLst>
              </a:custGeom>
              <a:solidFill>
                <a:srgbClr val="E0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92" name="Freeform 73">
                <a:extLst>
                  <a:ext uri="{FF2B5EF4-FFF2-40B4-BE49-F238E27FC236}">
                    <a16:creationId xmlns:a16="http://schemas.microsoft.com/office/drawing/2014/main" id="{F862FAAB-2845-4CC0-A5D2-BBB775F397E5}"/>
                  </a:ext>
                </a:extLst>
              </p:cNvPr>
              <p:cNvSpPr>
                <a:spLocks/>
              </p:cNvSpPr>
              <p:nvPr/>
            </p:nvSpPr>
            <p:spPr bwMode="auto">
              <a:xfrm>
                <a:off x="641" y="2063"/>
                <a:ext cx="249" cy="260"/>
              </a:xfrm>
              <a:custGeom>
                <a:avLst/>
                <a:gdLst>
                  <a:gd name="T0" fmla="*/ 1 w 498"/>
                  <a:gd name="T1" fmla="*/ 0 h 521"/>
                  <a:gd name="T2" fmla="*/ 1 w 498"/>
                  <a:gd name="T3" fmla="*/ 0 h 521"/>
                  <a:gd name="T4" fmla="*/ 1 w 498"/>
                  <a:gd name="T5" fmla="*/ 0 h 521"/>
                  <a:gd name="T6" fmla="*/ 1 w 498"/>
                  <a:gd name="T7" fmla="*/ 0 h 521"/>
                  <a:gd name="T8" fmla="*/ 1 w 498"/>
                  <a:gd name="T9" fmla="*/ 0 h 521"/>
                  <a:gd name="T10" fmla="*/ 1 w 498"/>
                  <a:gd name="T11" fmla="*/ 0 h 521"/>
                  <a:gd name="T12" fmla="*/ 1 w 498"/>
                  <a:gd name="T13" fmla="*/ 0 h 521"/>
                  <a:gd name="T14" fmla="*/ 1 w 498"/>
                  <a:gd name="T15" fmla="*/ 0 h 521"/>
                  <a:gd name="T16" fmla="*/ 1 w 498"/>
                  <a:gd name="T17" fmla="*/ 0 h 521"/>
                  <a:gd name="T18" fmla="*/ 1 w 498"/>
                  <a:gd name="T19" fmla="*/ 0 h 521"/>
                  <a:gd name="T20" fmla="*/ 1 w 498"/>
                  <a:gd name="T21" fmla="*/ 0 h 521"/>
                  <a:gd name="T22" fmla="*/ 1 w 498"/>
                  <a:gd name="T23" fmla="*/ 0 h 521"/>
                  <a:gd name="T24" fmla="*/ 1 w 498"/>
                  <a:gd name="T25" fmla="*/ 0 h 521"/>
                  <a:gd name="T26" fmla="*/ 1 w 498"/>
                  <a:gd name="T27" fmla="*/ 0 h 521"/>
                  <a:gd name="T28" fmla="*/ 1 w 498"/>
                  <a:gd name="T29" fmla="*/ 0 h 521"/>
                  <a:gd name="T30" fmla="*/ 1 w 498"/>
                  <a:gd name="T31" fmla="*/ 0 h 521"/>
                  <a:gd name="T32" fmla="*/ 1 w 498"/>
                  <a:gd name="T33" fmla="*/ 0 h 521"/>
                  <a:gd name="T34" fmla="*/ 1 w 498"/>
                  <a:gd name="T35" fmla="*/ 0 h 521"/>
                  <a:gd name="T36" fmla="*/ 1 w 498"/>
                  <a:gd name="T37" fmla="*/ 0 h 521"/>
                  <a:gd name="T38" fmla="*/ 1 w 498"/>
                  <a:gd name="T39" fmla="*/ 0 h 521"/>
                  <a:gd name="T40" fmla="*/ 1 w 498"/>
                  <a:gd name="T41" fmla="*/ 0 h 521"/>
                  <a:gd name="T42" fmla="*/ 1 w 498"/>
                  <a:gd name="T43" fmla="*/ 0 h 521"/>
                  <a:gd name="T44" fmla="*/ 1 w 498"/>
                  <a:gd name="T45" fmla="*/ 0 h 521"/>
                  <a:gd name="T46" fmla="*/ 1 w 498"/>
                  <a:gd name="T47" fmla="*/ 0 h 521"/>
                  <a:gd name="T48" fmla="*/ 1 w 498"/>
                  <a:gd name="T49" fmla="*/ 0 h 521"/>
                  <a:gd name="T50" fmla="*/ 1 w 498"/>
                  <a:gd name="T51" fmla="*/ 0 h 521"/>
                  <a:gd name="T52" fmla="*/ 1 w 498"/>
                  <a:gd name="T53" fmla="*/ 0 h 521"/>
                  <a:gd name="T54" fmla="*/ 1 w 498"/>
                  <a:gd name="T55" fmla="*/ 0 h 521"/>
                  <a:gd name="T56" fmla="*/ 1 w 498"/>
                  <a:gd name="T57" fmla="*/ 0 h 521"/>
                  <a:gd name="T58" fmla="*/ 1 w 498"/>
                  <a:gd name="T59" fmla="*/ 0 h 521"/>
                  <a:gd name="T60" fmla="*/ 1 w 498"/>
                  <a:gd name="T61" fmla="*/ 0 h 521"/>
                  <a:gd name="T62" fmla="*/ 1 w 498"/>
                  <a:gd name="T63" fmla="*/ 0 h 521"/>
                  <a:gd name="T64" fmla="*/ 1 w 498"/>
                  <a:gd name="T65" fmla="*/ 0 h 521"/>
                  <a:gd name="T66" fmla="*/ 1 w 498"/>
                  <a:gd name="T67" fmla="*/ 0 h 521"/>
                  <a:gd name="T68" fmla="*/ 1 w 498"/>
                  <a:gd name="T69" fmla="*/ 0 h 521"/>
                  <a:gd name="T70" fmla="*/ 1 w 498"/>
                  <a:gd name="T71" fmla="*/ 0 h 521"/>
                  <a:gd name="T72" fmla="*/ 1 w 498"/>
                  <a:gd name="T73" fmla="*/ 0 h 521"/>
                  <a:gd name="T74" fmla="*/ 1 w 498"/>
                  <a:gd name="T75" fmla="*/ 0 h 521"/>
                  <a:gd name="T76" fmla="*/ 1 w 498"/>
                  <a:gd name="T77" fmla="*/ 0 h 521"/>
                  <a:gd name="T78" fmla="*/ 1 w 498"/>
                  <a:gd name="T79" fmla="*/ 0 h 521"/>
                  <a:gd name="T80" fmla="*/ 1 w 498"/>
                  <a:gd name="T81" fmla="*/ 0 h 521"/>
                  <a:gd name="T82" fmla="*/ 1 w 498"/>
                  <a:gd name="T83" fmla="*/ 0 h 521"/>
                  <a:gd name="T84" fmla="*/ 1 w 498"/>
                  <a:gd name="T85" fmla="*/ 0 h 5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8"/>
                  <a:gd name="T130" fmla="*/ 0 h 521"/>
                  <a:gd name="T131" fmla="*/ 498 w 498"/>
                  <a:gd name="T132" fmla="*/ 521 h 5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8" h="521">
                    <a:moveTo>
                      <a:pt x="407" y="444"/>
                    </a:moveTo>
                    <a:lnTo>
                      <a:pt x="410" y="447"/>
                    </a:lnTo>
                    <a:lnTo>
                      <a:pt x="422" y="458"/>
                    </a:lnTo>
                    <a:lnTo>
                      <a:pt x="437" y="471"/>
                    </a:lnTo>
                    <a:lnTo>
                      <a:pt x="453" y="486"/>
                    </a:lnTo>
                    <a:lnTo>
                      <a:pt x="470" y="501"/>
                    </a:lnTo>
                    <a:lnTo>
                      <a:pt x="485" y="514"/>
                    </a:lnTo>
                    <a:lnTo>
                      <a:pt x="494" y="521"/>
                    </a:lnTo>
                    <a:lnTo>
                      <a:pt x="498" y="521"/>
                    </a:lnTo>
                    <a:lnTo>
                      <a:pt x="492" y="509"/>
                    </a:lnTo>
                    <a:lnTo>
                      <a:pt x="481" y="488"/>
                    </a:lnTo>
                    <a:lnTo>
                      <a:pt x="463" y="460"/>
                    </a:lnTo>
                    <a:lnTo>
                      <a:pt x="444" y="428"/>
                    </a:lnTo>
                    <a:lnTo>
                      <a:pt x="425" y="398"/>
                    </a:lnTo>
                    <a:lnTo>
                      <a:pt x="409" y="370"/>
                    </a:lnTo>
                    <a:lnTo>
                      <a:pt x="398" y="352"/>
                    </a:lnTo>
                    <a:lnTo>
                      <a:pt x="393" y="345"/>
                    </a:lnTo>
                    <a:lnTo>
                      <a:pt x="241" y="115"/>
                    </a:lnTo>
                    <a:lnTo>
                      <a:pt x="187" y="28"/>
                    </a:lnTo>
                    <a:lnTo>
                      <a:pt x="184" y="26"/>
                    </a:lnTo>
                    <a:lnTo>
                      <a:pt x="177" y="21"/>
                    </a:lnTo>
                    <a:lnTo>
                      <a:pt x="166" y="15"/>
                    </a:lnTo>
                    <a:lnTo>
                      <a:pt x="153" y="8"/>
                    </a:lnTo>
                    <a:lnTo>
                      <a:pt x="139" y="3"/>
                    </a:lnTo>
                    <a:lnTo>
                      <a:pt x="124" y="0"/>
                    </a:lnTo>
                    <a:lnTo>
                      <a:pt x="109" y="0"/>
                    </a:lnTo>
                    <a:lnTo>
                      <a:pt x="97" y="7"/>
                    </a:lnTo>
                    <a:lnTo>
                      <a:pt x="84" y="16"/>
                    </a:lnTo>
                    <a:lnTo>
                      <a:pt x="68" y="22"/>
                    </a:lnTo>
                    <a:lnTo>
                      <a:pt x="53" y="27"/>
                    </a:lnTo>
                    <a:lnTo>
                      <a:pt x="37" y="30"/>
                    </a:lnTo>
                    <a:lnTo>
                      <a:pt x="22" y="31"/>
                    </a:lnTo>
                    <a:lnTo>
                      <a:pt x="10" y="33"/>
                    </a:lnTo>
                    <a:lnTo>
                      <a:pt x="3" y="33"/>
                    </a:lnTo>
                    <a:lnTo>
                      <a:pt x="0" y="33"/>
                    </a:lnTo>
                    <a:lnTo>
                      <a:pt x="1" y="34"/>
                    </a:lnTo>
                    <a:lnTo>
                      <a:pt x="6" y="38"/>
                    </a:lnTo>
                    <a:lnTo>
                      <a:pt x="13" y="45"/>
                    </a:lnTo>
                    <a:lnTo>
                      <a:pt x="21" y="54"/>
                    </a:lnTo>
                    <a:lnTo>
                      <a:pt x="29" y="66"/>
                    </a:lnTo>
                    <a:lnTo>
                      <a:pt x="37" y="79"/>
                    </a:lnTo>
                    <a:lnTo>
                      <a:pt x="44" y="91"/>
                    </a:lnTo>
                    <a:lnTo>
                      <a:pt x="48" y="106"/>
                    </a:lnTo>
                    <a:lnTo>
                      <a:pt x="52" y="117"/>
                    </a:lnTo>
                    <a:lnTo>
                      <a:pt x="55" y="127"/>
                    </a:lnTo>
                    <a:lnTo>
                      <a:pt x="61" y="137"/>
                    </a:lnTo>
                    <a:lnTo>
                      <a:pt x="67" y="148"/>
                    </a:lnTo>
                    <a:lnTo>
                      <a:pt x="73" y="156"/>
                    </a:lnTo>
                    <a:lnTo>
                      <a:pt x="80" y="162"/>
                    </a:lnTo>
                    <a:lnTo>
                      <a:pt x="88" y="164"/>
                    </a:lnTo>
                    <a:lnTo>
                      <a:pt x="95" y="163"/>
                    </a:lnTo>
                    <a:lnTo>
                      <a:pt x="97" y="143"/>
                    </a:lnTo>
                    <a:lnTo>
                      <a:pt x="96" y="119"/>
                    </a:lnTo>
                    <a:lnTo>
                      <a:pt x="92" y="98"/>
                    </a:lnTo>
                    <a:lnTo>
                      <a:pt x="91" y="89"/>
                    </a:lnTo>
                    <a:lnTo>
                      <a:pt x="93" y="95"/>
                    </a:lnTo>
                    <a:lnTo>
                      <a:pt x="100" y="111"/>
                    </a:lnTo>
                    <a:lnTo>
                      <a:pt x="112" y="134"/>
                    </a:lnTo>
                    <a:lnTo>
                      <a:pt x="124" y="159"/>
                    </a:lnTo>
                    <a:lnTo>
                      <a:pt x="138" y="186"/>
                    </a:lnTo>
                    <a:lnTo>
                      <a:pt x="153" y="209"/>
                    </a:lnTo>
                    <a:lnTo>
                      <a:pt x="168" y="225"/>
                    </a:lnTo>
                    <a:lnTo>
                      <a:pt x="181" y="231"/>
                    </a:lnTo>
                    <a:lnTo>
                      <a:pt x="189" y="223"/>
                    </a:lnTo>
                    <a:lnTo>
                      <a:pt x="190" y="209"/>
                    </a:lnTo>
                    <a:lnTo>
                      <a:pt x="189" y="190"/>
                    </a:lnTo>
                    <a:lnTo>
                      <a:pt x="183" y="171"/>
                    </a:lnTo>
                    <a:lnTo>
                      <a:pt x="177" y="151"/>
                    </a:lnTo>
                    <a:lnTo>
                      <a:pt x="172" y="135"/>
                    </a:lnTo>
                    <a:lnTo>
                      <a:pt x="167" y="124"/>
                    </a:lnTo>
                    <a:lnTo>
                      <a:pt x="165" y="119"/>
                    </a:lnTo>
                    <a:lnTo>
                      <a:pt x="169" y="126"/>
                    </a:lnTo>
                    <a:lnTo>
                      <a:pt x="181" y="145"/>
                    </a:lnTo>
                    <a:lnTo>
                      <a:pt x="197" y="173"/>
                    </a:lnTo>
                    <a:lnTo>
                      <a:pt x="216" y="205"/>
                    </a:lnTo>
                    <a:lnTo>
                      <a:pt x="235" y="239"/>
                    </a:lnTo>
                    <a:lnTo>
                      <a:pt x="252" y="269"/>
                    </a:lnTo>
                    <a:lnTo>
                      <a:pt x="266" y="293"/>
                    </a:lnTo>
                    <a:lnTo>
                      <a:pt x="274" y="307"/>
                    </a:lnTo>
                    <a:lnTo>
                      <a:pt x="289" y="329"/>
                    </a:lnTo>
                    <a:lnTo>
                      <a:pt x="309" y="353"/>
                    </a:lnTo>
                    <a:lnTo>
                      <a:pt x="331" y="376"/>
                    </a:lnTo>
                    <a:lnTo>
                      <a:pt x="353" y="397"/>
                    </a:lnTo>
                    <a:lnTo>
                      <a:pt x="373" y="416"/>
                    </a:lnTo>
                    <a:lnTo>
                      <a:pt x="391" y="430"/>
                    </a:lnTo>
                    <a:lnTo>
                      <a:pt x="402" y="440"/>
                    </a:lnTo>
                    <a:lnTo>
                      <a:pt x="407" y="444"/>
                    </a:lnTo>
                    <a:close/>
                  </a:path>
                </a:pathLst>
              </a:custGeom>
              <a:solidFill>
                <a:srgbClr val="4C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93" name="Freeform 74">
                <a:extLst>
                  <a:ext uri="{FF2B5EF4-FFF2-40B4-BE49-F238E27FC236}">
                    <a16:creationId xmlns:a16="http://schemas.microsoft.com/office/drawing/2014/main" id="{76404470-2BDB-4CC8-864C-07D4C1BA1DCE}"/>
                  </a:ext>
                </a:extLst>
              </p:cNvPr>
              <p:cNvSpPr>
                <a:spLocks/>
              </p:cNvSpPr>
              <p:nvPr/>
            </p:nvSpPr>
            <p:spPr bwMode="auto">
              <a:xfrm>
                <a:off x="454" y="1906"/>
                <a:ext cx="179" cy="170"/>
              </a:xfrm>
              <a:custGeom>
                <a:avLst/>
                <a:gdLst>
                  <a:gd name="T0" fmla="*/ 1 w 357"/>
                  <a:gd name="T1" fmla="*/ 1 h 340"/>
                  <a:gd name="T2" fmla="*/ 1 w 357"/>
                  <a:gd name="T3" fmla="*/ 1 h 340"/>
                  <a:gd name="T4" fmla="*/ 1 w 357"/>
                  <a:gd name="T5" fmla="*/ 1 h 340"/>
                  <a:gd name="T6" fmla="*/ 1 w 357"/>
                  <a:gd name="T7" fmla="*/ 1 h 340"/>
                  <a:gd name="T8" fmla="*/ 1 w 357"/>
                  <a:gd name="T9" fmla="*/ 1 h 340"/>
                  <a:gd name="T10" fmla="*/ 1 w 357"/>
                  <a:gd name="T11" fmla="*/ 1 h 340"/>
                  <a:gd name="T12" fmla="*/ 1 w 357"/>
                  <a:gd name="T13" fmla="*/ 1 h 340"/>
                  <a:gd name="T14" fmla="*/ 1 w 357"/>
                  <a:gd name="T15" fmla="*/ 1 h 340"/>
                  <a:gd name="T16" fmla="*/ 1 w 357"/>
                  <a:gd name="T17" fmla="*/ 1 h 340"/>
                  <a:gd name="T18" fmla="*/ 1 w 357"/>
                  <a:gd name="T19" fmla="*/ 1 h 340"/>
                  <a:gd name="T20" fmla="*/ 1 w 357"/>
                  <a:gd name="T21" fmla="*/ 1 h 340"/>
                  <a:gd name="T22" fmla="*/ 1 w 357"/>
                  <a:gd name="T23" fmla="*/ 1 h 340"/>
                  <a:gd name="T24" fmla="*/ 1 w 357"/>
                  <a:gd name="T25" fmla="*/ 1 h 340"/>
                  <a:gd name="T26" fmla="*/ 1 w 357"/>
                  <a:gd name="T27" fmla="*/ 1 h 340"/>
                  <a:gd name="T28" fmla="*/ 1 w 357"/>
                  <a:gd name="T29" fmla="*/ 1 h 340"/>
                  <a:gd name="T30" fmla="*/ 1 w 357"/>
                  <a:gd name="T31" fmla="*/ 1 h 340"/>
                  <a:gd name="T32" fmla="*/ 1 w 357"/>
                  <a:gd name="T33" fmla="*/ 1 h 340"/>
                  <a:gd name="T34" fmla="*/ 1 w 357"/>
                  <a:gd name="T35" fmla="*/ 1 h 340"/>
                  <a:gd name="T36" fmla="*/ 1 w 357"/>
                  <a:gd name="T37" fmla="*/ 1 h 340"/>
                  <a:gd name="T38" fmla="*/ 1 w 357"/>
                  <a:gd name="T39" fmla="*/ 1 h 340"/>
                  <a:gd name="T40" fmla="*/ 1 w 357"/>
                  <a:gd name="T41" fmla="*/ 1 h 340"/>
                  <a:gd name="T42" fmla="*/ 1 w 357"/>
                  <a:gd name="T43" fmla="*/ 1 h 340"/>
                  <a:gd name="T44" fmla="*/ 1 w 357"/>
                  <a:gd name="T45" fmla="*/ 1 h 340"/>
                  <a:gd name="T46" fmla="*/ 1 w 357"/>
                  <a:gd name="T47" fmla="*/ 1 h 340"/>
                  <a:gd name="T48" fmla="*/ 1 w 357"/>
                  <a:gd name="T49" fmla="*/ 1 h 340"/>
                  <a:gd name="T50" fmla="*/ 1 w 357"/>
                  <a:gd name="T51" fmla="*/ 1 h 340"/>
                  <a:gd name="T52" fmla="*/ 1 w 357"/>
                  <a:gd name="T53" fmla="*/ 1 h 340"/>
                  <a:gd name="T54" fmla="*/ 1 w 357"/>
                  <a:gd name="T55" fmla="*/ 1 h 340"/>
                  <a:gd name="T56" fmla="*/ 0 w 357"/>
                  <a:gd name="T57" fmla="*/ 1 h 340"/>
                  <a:gd name="T58" fmla="*/ 1 w 357"/>
                  <a:gd name="T59" fmla="*/ 1 h 340"/>
                  <a:gd name="T60" fmla="*/ 1 w 357"/>
                  <a:gd name="T61" fmla="*/ 1 h 340"/>
                  <a:gd name="T62" fmla="*/ 1 w 357"/>
                  <a:gd name="T63" fmla="*/ 1 h 340"/>
                  <a:gd name="T64" fmla="*/ 1 w 357"/>
                  <a:gd name="T65" fmla="*/ 1 h 340"/>
                  <a:gd name="T66" fmla="*/ 1 w 357"/>
                  <a:gd name="T67" fmla="*/ 1 h 340"/>
                  <a:gd name="T68" fmla="*/ 1 w 357"/>
                  <a:gd name="T69" fmla="*/ 1 h 340"/>
                  <a:gd name="T70" fmla="*/ 1 w 357"/>
                  <a:gd name="T71" fmla="*/ 1 h 340"/>
                  <a:gd name="T72" fmla="*/ 1 w 357"/>
                  <a:gd name="T73" fmla="*/ 1 h 340"/>
                  <a:gd name="T74" fmla="*/ 1 w 357"/>
                  <a:gd name="T75" fmla="*/ 1 h 340"/>
                  <a:gd name="T76" fmla="*/ 1 w 357"/>
                  <a:gd name="T77" fmla="*/ 1 h 340"/>
                  <a:gd name="T78" fmla="*/ 1 w 357"/>
                  <a:gd name="T79" fmla="*/ 1 h 340"/>
                  <a:gd name="T80" fmla="*/ 1 w 357"/>
                  <a:gd name="T81" fmla="*/ 1 h 340"/>
                  <a:gd name="T82" fmla="*/ 1 w 357"/>
                  <a:gd name="T83" fmla="*/ 1 h 340"/>
                  <a:gd name="T84" fmla="*/ 1 w 357"/>
                  <a:gd name="T85" fmla="*/ 1 h 340"/>
                  <a:gd name="T86" fmla="*/ 1 w 357"/>
                  <a:gd name="T87" fmla="*/ 1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7"/>
                  <a:gd name="T133" fmla="*/ 0 h 340"/>
                  <a:gd name="T134" fmla="*/ 357 w 357"/>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7" h="340">
                    <a:moveTo>
                      <a:pt x="357" y="340"/>
                    </a:moveTo>
                    <a:lnTo>
                      <a:pt x="355" y="339"/>
                    </a:lnTo>
                    <a:lnTo>
                      <a:pt x="350" y="336"/>
                    </a:lnTo>
                    <a:lnTo>
                      <a:pt x="342" y="333"/>
                    </a:lnTo>
                    <a:lnTo>
                      <a:pt x="333" y="327"/>
                    </a:lnTo>
                    <a:lnTo>
                      <a:pt x="323" y="321"/>
                    </a:lnTo>
                    <a:lnTo>
                      <a:pt x="314" y="314"/>
                    </a:lnTo>
                    <a:lnTo>
                      <a:pt x="306" y="307"/>
                    </a:lnTo>
                    <a:lnTo>
                      <a:pt x="300" y="301"/>
                    </a:lnTo>
                    <a:lnTo>
                      <a:pt x="295" y="293"/>
                    </a:lnTo>
                    <a:lnTo>
                      <a:pt x="287" y="282"/>
                    </a:lnTo>
                    <a:lnTo>
                      <a:pt x="278" y="271"/>
                    </a:lnTo>
                    <a:lnTo>
                      <a:pt x="269" y="259"/>
                    </a:lnTo>
                    <a:lnTo>
                      <a:pt x="261" y="249"/>
                    </a:lnTo>
                    <a:lnTo>
                      <a:pt x="254" y="240"/>
                    </a:lnTo>
                    <a:lnTo>
                      <a:pt x="250" y="234"/>
                    </a:lnTo>
                    <a:lnTo>
                      <a:pt x="249" y="231"/>
                    </a:lnTo>
                    <a:lnTo>
                      <a:pt x="247" y="231"/>
                    </a:lnTo>
                    <a:lnTo>
                      <a:pt x="242" y="233"/>
                    </a:lnTo>
                    <a:lnTo>
                      <a:pt x="236" y="234"/>
                    </a:lnTo>
                    <a:lnTo>
                      <a:pt x="227" y="235"/>
                    </a:lnTo>
                    <a:lnTo>
                      <a:pt x="219" y="236"/>
                    </a:lnTo>
                    <a:lnTo>
                      <a:pt x="209" y="236"/>
                    </a:lnTo>
                    <a:lnTo>
                      <a:pt x="201" y="236"/>
                    </a:lnTo>
                    <a:lnTo>
                      <a:pt x="194" y="235"/>
                    </a:lnTo>
                    <a:lnTo>
                      <a:pt x="182" y="231"/>
                    </a:lnTo>
                    <a:lnTo>
                      <a:pt x="170" y="222"/>
                    </a:lnTo>
                    <a:lnTo>
                      <a:pt x="157" y="211"/>
                    </a:lnTo>
                    <a:lnTo>
                      <a:pt x="146" y="195"/>
                    </a:lnTo>
                    <a:lnTo>
                      <a:pt x="136" y="178"/>
                    </a:lnTo>
                    <a:lnTo>
                      <a:pt x="125" y="160"/>
                    </a:lnTo>
                    <a:lnTo>
                      <a:pt x="116" y="142"/>
                    </a:lnTo>
                    <a:lnTo>
                      <a:pt x="107" y="124"/>
                    </a:lnTo>
                    <a:lnTo>
                      <a:pt x="96" y="94"/>
                    </a:lnTo>
                    <a:lnTo>
                      <a:pt x="88" y="66"/>
                    </a:lnTo>
                    <a:lnTo>
                      <a:pt x="83" y="45"/>
                    </a:lnTo>
                    <a:lnTo>
                      <a:pt x="81" y="36"/>
                    </a:lnTo>
                    <a:lnTo>
                      <a:pt x="80" y="37"/>
                    </a:lnTo>
                    <a:lnTo>
                      <a:pt x="79" y="39"/>
                    </a:lnTo>
                    <a:lnTo>
                      <a:pt x="76" y="41"/>
                    </a:lnTo>
                    <a:lnTo>
                      <a:pt x="71" y="46"/>
                    </a:lnTo>
                    <a:lnTo>
                      <a:pt x="65" y="51"/>
                    </a:lnTo>
                    <a:lnTo>
                      <a:pt x="60" y="54"/>
                    </a:lnTo>
                    <a:lnTo>
                      <a:pt x="53" y="59"/>
                    </a:lnTo>
                    <a:lnTo>
                      <a:pt x="46" y="62"/>
                    </a:lnTo>
                    <a:lnTo>
                      <a:pt x="34" y="60"/>
                    </a:lnTo>
                    <a:lnTo>
                      <a:pt x="25" y="53"/>
                    </a:lnTo>
                    <a:lnTo>
                      <a:pt x="18" y="44"/>
                    </a:lnTo>
                    <a:lnTo>
                      <a:pt x="13" y="32"/>
                    </a:lnTo>
                    <a:lnTo>
                      <a:pt x="10" y="21"/>
                    </a:lnTo>
                    <a:lnTo>
                      <a:pt x="9" y="10"/>
                    </a:lnTo>
                    <a:lnTo>
                      <a:pt x="8" y="2"/>
                    </a:lnTo>
                    <a:lnTo>
                      <a:pt x="8" y="0"/>
                    </a:lnTo>
                    <a:lnTo>
                      <a:pt x="8" y="15"/>
                    </a:lnTo>
                    <a:lnTo>
                      <a:pt x="7" y="52"/>
                    </a:lnTo>
                    <a:lnTo>
                      <a:pt x="4" y="100"/>
                    </a:lnTo>
                    <a:lnTo>
                      <a:pt x="1" y="149"/>
                    </a:lnTo>
                    <a:lnTo>
                      <a:pt x="0" y="169"/>
                    </a:lnTo>
                    <a:lnTo>
                      <a:pt x="3" y="188"/>
                    </a:lnTo>
                    <a:lnTo>
                      <a:pt x="9" y="203"/>
                    </a:lnTo>
                    <a:lnTo>
                      <a:pt x="18" y="215"/>
                    </a:lnTo>
                    <a:lnTo>
                      <a:pt x="30" y="227"/>
                    </a:lnTo>
                    <a:lnTo>
                      <a:pt x="42" y="236"/>
                    </a:lnTo>
                    <a:lnTo>
                      <a:pt x="56" y="244"/>
                    </a:lnTo>
                    <a:lnTo>
                      <a:pt x="70" y="251"/>
                    </a:lnTo>
                    <a:lnTo>
                      <a:pt x="78" y="253"/>
                    </a:lnTo>
                    <a:lnTo>
                      <a:pt x="91" y="260"/>
                    </a:lnTo>
                    <a:lnTo>
                      <a:pt x="104" y="268"/>
                    </a:lnTo>
                    <a:lnTo>
                      <a:pt x="119" y="278"/>
                    </a:lnTo>
                    <a:lnTo>
                      <a:pt x="133" y="287"/>
                    </a:lnTo>
                    <a:lnTo>
                      <a:pt x="145" y="294"/>
                    </a:lnTo>
                    <a:lnTo>
                      <a:pt x="153" y="299"/>
                    </a:lnTo>
                    <a:lnTo>
                      <a:pt x="156" y="302"/>
                    </a:lnTo>
                    <a:lnTo>
                      <a:pt x="159" y="303"/>
                    </a:lnTo>
                    <a:lnTo>
                      <a:pt x="166" y="306"/>
                    </a:lnTo>
                    <a:lnTo>
                      <a:pt x="175" y="311"/>
                    </a:lnTo>
                    <a:lnTo>
                      <a:pt x="186" y="316"/>
                    </a:lnTo>
                    <a:lnTo>
                      <a:pt x="200" y="321"/>
                    </a:lnTo>
                    <a:lnTo>
                      <a:pt x="214" y="327"/>
                    </a:lnTo>
                    <a:lnTo>
                      <a:pt x="227" y="333"/>
                    </a:lnTo>
                    <a:lnTo>
                      <a:pt x="239" y="336"/>
                    </a:lnTo>
                    <a:lnTo>
                      <a:pt x="253" y="334"/>
                    </a:lnTo>
                    <a:lnTo>
                      <a:pt x="270" y="333"/>
                    </a:lnTo>
                    <a:lnTo>
                      <a:pt x="290" y="333"/>
                    </a:lnTo>
                    <a:lnTo>
                      <a:pt x="310" y="334"/>
                    </a:lnTo>
                    <a:lnTo>
                      <a:pt x="328" y="336"/>
                    </a:lnTo>
                    <a:lnTo>
                      <a:pt x="343" y="337"/>
                    </a:lnTo>
                    <a:lnTo>
                      <a:pt x="353" y="340"/>
                    </a:lnTo>
                    <a:lnTo>
                      <a:pt x="357" y="340"/>
                    </a:lnTo>
                    <a:close/>
                  </a:path>
                </a:pathLst>
              </a:custGeom>
              <a:solidFill>
                <a:srgbClr val="72E8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94" name="Freeform 75">
                <a:extLst>
                  <a:ext uri="{FF2B5EF4-FFF2-40B4-BE49-F238E27FC236}">
                    <a16:creationId xmlns:a16="http://schemas.microsoft.com/office/drawing/2014/main" id="{108E53A0-C77E-444D-A09A-CBB1511A0F13}"/>
                  </a:ext>
                </a:extLst>
              </p:cNvPr>
              <p:cNvSpPr>
                <a:spLocks/>
              </p:cNvSpPr>
              <p:nvPr/>
            </p:nvSpPr>
            <p:spPr bwMode="auto">
              <a:xfrm>
                <a:off x="714" y="2073"/>
                <a:ext cx="147" cy="207"/>
              </a:xfrm>
              <a:custGeom>
                <a:avLst/>
                <a:gdLst>
                  <a:gd name="T0" fmla="*/ 0 w 294"/>
                  <a:gd name="T1" fmla="*/ 0 h 415"/>
                  <a:gd name="T2" fmla="*/ 1 w 294"/>
                  <a:gd name="T3" fmla="*/ 0 h 415"/>
                  <a:gd name="T4" fmla="*/ 1 w 294"/>
                  <a:gd name="T5" fmla="*/ 0 h 415"/>
                  <a:gd name="T6" fmla="*/ 1 w 294"/>
                  <a:gd name="T7" fmla="*/ 0 h 415"/>
                  <a:gd name="T8" fmla="*/ 1 w 294"/>
                  <a:gd name="T9" fmla="*/ 0 h 415"/>
                  <a:gd name="T10" fmla="*/ 1 w 294"/>
                  <a:gd name="T11" fmla="*/ 0 h 415"/>
                  <a:gd name="T12" fmla="*/ 1 w 294"/>
                  <a:gd name="T13" fmla="*/ 0 h 415"/>
                  <a:gd name="T14" fmla="*/ 1 w 294"/>
                  <a:gd name="T15" fmla="*/ 0 h 415"/>
                  <a:gd name="T16" fmla="*/ 1 w 294"/>
                  <a:gd name="T17" fmla="*/ 0 h 415"/>
                  <a:gd name="T18" fmla="*/ 1 w 294"/>
                  <a:gd name="T19" fmla="*/ 0 h 415"/>
                  <a:gd name="T20" fmla="*/ 1 w 294"/>
                  <a:gd name="T21" fmla="*/ 0 h 415"/>
                  <a:gd name="T22" fmla="*/ 1 w 294"/>
                  <a:gd name="T23" fmla="*/ 0 h 415"/>
                  <a:gd name="T24" fmla="*/ 1 w 294"/>
                  <a:gd name="T25" fmla="*/ 0 h 415"/>
                  <a:gd name="T26" fmla="*/ 1 w 294"/>
                  <a:gd name="T27" fmla="*/ 0 h 415"/>
                  <a:gd name="T28" fmla="*/ 1 w 294"/>
                  <a:gd name="T29" fmla="*/ 0 h 415"/>
                  <a:gd name="T30" fmla="*/ 1 w 294"/>
                  <a:gd name="T31" fmla="*/ 0 h 415"/>
                  <a:gd name="T32" fmla="*/ 1 w 294"/>
                  <a:gd name="T33" fmla="*/ 0 h 415"/>
                  <a:gd name="T34" fmla="*/ 1 w 294"/>
                  <a:gd name="T35" fmla="*/ 0 h 415"/>
                  <a:gd name="T36" fmla="*/ 1 w 294"/>
                  <a:gd name="T37" fmla="*/ 0 h 415"/>
                  <a:gd name="T38" fmla="*/ 1 w 294"/>
                  <a:gd name="T39" fmla="*/ 0 h 415"/>
                  <a:gd name="T40" fmla="*/ 1 w 294"/>
                  <a:gd name="T41" fmla="*/ 0 h 415"/>
                  <a:gd name="T42" fmla="*/ 1 w 294"/>
                  <a:gd name="T43" fmla="*/ 0 h 415"/>
                  <a:gd name="T44" fmla="*/ 1 w 294"/>
                  <a:gd name="T45" fmla="*/ 0 h 415"/>
                  <a:gd name="T46" fmla="*/ 1 w 294"/>
                  <a:gd name="T47" fmla="*/ 0 h 415"/>
                  <a:gd name="T48" fmla="*/ 1 w 294"/>
                  <a:gd name="T49" fmla="*/ 0 h 415"/>
                  <a:gd name="T50" fmla="*/ 1 w 294"/>
                  <a:gd name="T51" fmla="*/ 0 h 415"/>
                  <a:gd name="T52" fmla="*/ 1 w 294"/>
                  <a:gd name="T53" fmla="*/ 0 h 415"/>
                  <a:gd name="T54" fmla="*/ 1 w 294"/>
                  <a:gd name="T55" fmla="*/ 0 h 415"/>
                  <a:gd name="T56" fmla="*/ 1 w 294"/>
                  <a:gd name="T57" fmla="*/ 0 h 415"/>
                  <a:gd name="T58" fmla="*/ 1 w 294"/>
                  <a:gd name="T59" fmla="*/ 0 h 415"/>
                  <a:gd name="T60" fmla="*/ 1 w 294"/>
                  <a:gd name="T61" fmla="*/ 0 h 415"/>
                  <a:gd name="T62" fmla="*/ 1 w 294"/>
                  <a:gd name="T63" fmla="*/ 0 h 415"/>
                  <a:gd name="T64" fmla="*/ 1 w 294"/>
                  <a:gd name="T65" fmla="*/ 0 h 415"/>
                  <a:gd name="T66" fmla="*/ 1 w 294"/>
                  <a:gd name="T67" fmla="*/ 0 h 415"/>
                  <a:gd name="T68" fmla="*/ 1 w 294"/>
                  <a:gd name="T69" fmla="*/ 0 h 415"/>
                  <a:gd name="T70" fmla="*/ 1 w 294"/>
                  <a:gd name="T71" fmla="*/ 0 h 415"/>
                  <a:gd name="T72" fmla="*/ 1 w 294"/>
                  <a:gd name="T73" fmla="*/ 0 h 415"/>
                  <a:gd name="T74" fmla="*/ 0 w 294"/>
                  <a:gd name="T75" fmla="*/ 0 h 41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94"/>
                  <a:gd name="T115" fmla="*/ 0 h 415"/>
                  <a:gd name="T116" fmla="*/ 294 w 294"/>
                  <a:gd name="T117" fmla="*/ 415 h 41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94" h="415">
                    <a:moveTo>
                      <a:pt x="0" y="0"/>
                    </a:moveTo>
                    <a:lnTo>
                      <a:pt x="4" y="5"/>
                    </a:lnTo>
                    <a:lnTo>
                      <a:pt x="12" y="17"/>
                    </a:lnTo>
                    <a:lnTo>
                      <a:pt x="24" y="37"/>
                    </a:lnTo>
                    <a:lnTo>
                      <a:pt x="42" y="62"/>
                    </a:lnTo>
                    <a:lnTo>
                      <a:pt x="62" y="93"/>
                    </a:lnTo>
                    <a:lnTo>
                      <a:pt x="85" y="128"/>
                    </a:lnTo>
                    <a:lnTo>
                      <a:pt x="110" y="164"/>
                    </a:lnTo>
                    <a:lnTo>
                      <a:pt x="135" y="202"/>
                    </a:lnTo>
                    <a:lnTo>
                      <a:pt x="160" y="240"/>
                    </a:lnTo>
                    <a:lnTo>
                      <a:pt x="186" y="276"/>
                    </a:lnTo>
                    <a:lnTo>
                      <a:pt x="209" y="311"/>
                    </a:lnTo>
                    <a:lnTo>
                      <a:pt x="231" y="342"/>
                    </a:lnTo>
                    <a:lnTo>
                      <a:pt x="249" y="369"/>
                    </a:lnTo>
                    <a:lnTo>
                      <a:pt x="264" y="389"/>
                    </a:lnTo>
                    <a:lnTo>
                      <a:pt x="274" y="404"/>
                    </a:lnTo>
                    <a:lnTo>
                      <a:pt x="279" y="410"/>
                    </a:lnTo>
                    <a:lnTo>
                      <a:pt x="287" y="414"/>
                    </a:lnTo>
                    <a:lnTo>
                      <a:pt x="292" y="415"/>
                    </a:lnTo>
                    <a:lnTo>
                      <a:pt x="294" y="412"/>
                    </a:lnTo>
                    <a:lnTo>
                      <a:pt x="293" y="409"/>
                    </a:lnTo>
                    <a:lnTo>
                      <a:pt x="289" y="404"/>
                    </a:lnTo>
                    <a:lnTo>
                      <a:pt x="281" y="392"/>
                    </a:lnTo>
                    <a:lnTo>
                      <a:pt x="268" y="372"/>
                    </a:lnTo>
                    <a:lnTo>
                      <a:pt x="251" y="347"/>
                    </a:lnTo>
                    <a:lnTo>
                      <a:pt x="232" y="318"/>
                    </a:lnTo>
                    <a:lnTo>
                      <a:pt x="210" y="286"/>
                    </a:lnTo>
                    <a:lnTo>
                      <a:pt x="187" y="251"/>
                    </a:lnTo>
                    <a:lnTo>
                      <a:pt x="163" y="215"/>
                    </a:lnTo>
                    <a:lnTo>
                      <a:pt x="140" y="180"/>
                    </a:lnTo>
                    <a:lnTo>
                      <a:pt x="117" y="145"/>
                    </a:lnTo>
                    <a:lnTo>
                      <a:pt x="95" y="113"/>
                    </a:lnTo>
                    <a:lnTo>
                      <a:pt x="75" y="84"/>
                    </a:lnTo>
                    <a:lnTo>
                      <a:pt x="59" y="60"/>
                    </a:lnTo>
                    <a:lnTo>
                      <a:pt x="46" y="41"/>
                    </a:lnTo>
                    <a:lnTo>
                      <a:pt x="38" y="30"/>
                    </a:lnTo>
                    <a:lnTo>
                      <a:pt x="36" y="2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95" name="Freeform 76">
                <a:extLst>
                  <a:ext uri="{FF2B5EF4-FFF2-40B4-BE49-F238E27FC236}">
                    <a16:creationId xmlns:a16="http://schemas.microsoft.com/office/drawing/2014/main" id="{C88DA57A-7C50-46FA-9BF7-7D60F27A60B4}"/>
                  </a:ext>
                </a:extLst>
              </p:cNvPr>
              <p:cNvSpPr>
                <a:spLocks/>
              </p:cNvSpPr>
              <p:nvPr/>
            </p:nvSpPr>
            <p:spPr bwMode="auto">
              <a:xfrm>
                <a:off x="700" y="2075"/>
                <a:ext cx="110" cy="169"/>
              </a:xfrm>
              <a:custGeom>
                <a:avLst/>
                <a:gdLst>
                  <a:gd name="T0" fmla="*/ 0 w 220"/>
                  <a:gd name="T1" fmla="*/ 0 h 339"/>
                  <a:gd name="T2" fmla="*/ 1 w 220"/>
                  <a:gd name="T3" fmla="*/ 0 h 339"/>
                  <a:gd name="T4" fmla="*/ 1 w 220"/>
                  <a:gd name="T5" fmla="*/ 0 h 339"/>
                  <a:gd name="T6" fmla="*/ 1 w 220"/>
                  <a:gd name="T7" fmla="*/ 0 h 339"/>
                  <a:gd name="T8" fmla="*/ 1 w 220"/>
                  <a:gd name="T9" fmla="*/ 0 h 339"/>
                  <a:gd name="T10" fmla="*/ 1 w 220"/>
                  <a:gd name="T11" fmla="*/ 0 h 339"/>
                  <a:gd name="T12" fmla="*/ 1 w 220"/>
                  <a:gd name="T13" fmla="*/ 0 h 339"/>
                  <a:gd name="T14" fmla="*/ 1 w 220"/>
                  <a:gd name="T15" fmla="*/ 0 h 339"/>
                  <a:gd name="T16" fmla="*/ 1 w 220"/>
                  <a:gd name="T17" fmla="*/ 0 h 339"/>
                  <a:gd name="T18" fmla="*/ 1 w 220"/>
                  <a:gd name="T19" fmla="*/ 0 h 339"/>
                  <a:gd name="T20" fmla="*/ 1 w 220"/>
                  <a:gd name="T21" fmla="*/ 0 h 339"/>
                  <a:gd name="T22" fmla="*/ 1 w 220"/>
                  <a:gd name="T23" fmla="*/ 0 h 339"/>
                  <a:gd name="T24" fmla="*/ 1 w 220"/>
                  <a:gd name="T25" fmla="*/ 0 h 339"/>
                  <a:gd name="T26" fmla="*/ 1 w 220"/>
                  <a:gd name="T27" fmla="*/ 0 h 339"/>
                  <a:gd name="T28" fmla="*/ 1 w 220"/>
                  <a:gd name="T29" fmla="*/ 0 h 339"/>
                  <a:gd name="T30" fmla="*/ 1 w 220"/>
                  <a:gd name="T31" fmla="*/ 0 h 339"/>
                  <a:gd name="T32" fmla="*/ 1 w 220"/>
                  <a:gd name="T33" fmla="*/ 0 h 339"/>
                  <a:gd name="T34" fmla="*/ 1 w 220"/>
                  <a:gd name="T35" fmla="*/ 0 h 339"/>
                  <a:gd name="T36" fmla="*/ 1 w 220"/>
                  <a:gd name="T37" fmla="*/ 0 h 339"/>
                  <a:gd name="T38" fmla="*/ 1 w 220"/>
                  <a:gd name="T39" fmla="*/ 0 h 339"/>
                  <a:gd name="T40" fmla="*/ 1 w 220"/>
                  <a:gd name="T41" fmla="*/ 0 h 339"/>
                  <a:gd name="T42" fmla="*/ 1 w 220"/>
                  <a:gd name="T43" fmla="*/ 0 h 339"/>
                  <a:gd name="T44" fmla="*/ 1 w 220"/>
                  <a:gd name="T45" fmla="*/ 0 h 339"/>
                  <a:gd name="T46" fmla="*/ 1 w 220"/>
                  <a:gd name="T47" fmla="*/ 0 h 339"/>
                  <a:gd name="T48" fmla="*/ 1 w 220"/>
                  <a:gd name="T49" fmla="*/ 0 h 339"/>
                  <a:gd name="T50" fmla="*/ 1 w 220"/>
                  <a:gd name="T51" fmla="*/ 0 h 339"/>
                  <a:gd name="T52" fmla="*/ 1 w 220"/>
                  <a:gd name="T53" fmla="*/ 0 h 339"/>
                  <a:gd name="T54" fmla="*/ 1 w 220"/>
                  <a:gd name="T55" fmla="*/ 0 h 339"/>
                  <a:gd name="T56" fmla="*/ 1 w 220"/>
                  <a:gd name="T57" fmla="*/ 0 h 339"/>
                  <a:gd name="T58" fmla="*/ 1 w 220"/>
                  <a:gd name="T59" fmla="*/ 0 h 339"/>
                  <a:gd name="T60" fmla="*/ 1 w 220"/>
                  <a:gd name="T61" fmla="*/ 0 h 339"/>
                  <a:gd name="T62" fmla="*/ 1 w 220"/>
                  <a:gd name="T63" fmla="*/ 0 h 339"/>
                  <a:gd name="T64" fmla="*/ 1 w 220"/>
                  <a:gd name="T65" fmla="*/ 0 h 339"/>
                  <a:gd name="T66" fmla="*/ 1 w 220"/>
                  <a:gd name="T67" fmla="*/ 0 h 339"/>
                  <a:gd name="T68" fmla="*/ 1 w 220"/>
                  <a:gd name="T69" fmla="*/ 0 h 339"/>
                  <a:gd name="T70" fmla="*/ 1 w 220"/>
                  <a:gd name="T71" fmla="*/ 0 h 339"/>
                  <a:gd name="T72" fmla="*/ 1 w 220"/>
                  <a:gd name="T73" fmla="*/ 0 h 339"/>
                  <a:gd name="T74" fmla="*/ 0 w 220"/>
                  <a:gd name="T75" fmla="*/ 0 h 3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339"/>
                  <a:gd name="T116" fmla="*/ 220 w 220"/>
                  <a:gd name="T117" fmla="*/ 339 h 3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339">
                    <a:moveTo>
                      <a:pt x="0" y="0"/>
                    </a:moveTo>
                    <a:lnTo>
                      <a:pt x="2" y="4"/>
                    </a:lnTo>
                    <a:lnTo>
                      <a:pt x="8" y="14"/>
                    </a:lnTo>
                    <a:lnTo>
                      <a:pt x="18" y="30"/>
                    </a:lnTo>
                    <a:lnTo>
                      <a:pt x="31" y="51"/>
                    </a:lnTo>
                    <a:lnTo>
                      <a:pt x="45" y="76"/>
                    </a:lnTo>
                    <a:lnTo>
                      <a:pt x="62" y="104"/>
                    </a:lnTo>
                    <a:lnTo>
                      <a:pt x="79" y="133"/>
                    </a:lnTo>
                    <a:lnTo>
                      <a:pt x="99" y="164"/>
                    </a:lnTo>
                    <a:lnTo>
                      <a:pt x="117" y="195"/>
                    </a:lnTo>
                    <a:lnTo>
                      <a:pt x="136" y="225"/>
                    </a:lnTo>
                    <a:lnTo>
                      <a:pt x="153" y="253"/>
                    </a:lnTo>
                    <a:lnTo>
                      <a:pt x="168" y="278"/>
                    </a:lnTo>
                    <a:lnTo>
                      <a:pt x="182" y="300"/>
                    </a:lnTo>
                    <a:lnTo>
                      <a:pt x="193" y="317"/>
                    </a:lnTo>
                    <a:lnTo>
                      <a:pt x="201" y="329"/>
                    </a:lnTo>
                    <a:lnTo>
                      <a:pt x="205" y="334"/>
                    </a:lnTo>
                    <a:lnTo>
                      <a:pt x="212" y="339"/>
                    </a:lnTo>
                    <a:lnTo>
                      <a:pt x="218" y="339"/>
                    </a:lnTo>
                    <a:lnTo>
                      <a:pt x="220" y="338"/>
                    </a:lnTo>
                    <a:lnTo>
                      <a:pt x="219" y="334"/>
                    </a:lnTo>
                    <a:lnTo>
                      <a:pt x="216" y="330"/>
                    </a:lnTo>
                    <a:lnTo>
                      <a:pt x="211" y="320"/>
                    </a:lnTo>
                    <a:lnTo>
                      <a:pt x="200" y="305"/>
                    </a:lnTo>
                    <a:lnTo>
                      <a:pt x="189" y="285"/>
                    </a:lnTo>
                    <a:lnTo>
                      <a:pt x="175" y="261"/>
                    </a:lnTo>
                    <a:lnTo>
                      <a:pt x="159" y="235"/>
                    </a:lnTo>
                    <a:lnTo>
                      <a:pt x="143" y="208"/>
                    </a:lnTo>
                    <a:lnTo>
                      <a:pt x="125" y="179"/>
                    </a:lnTo>
                    <a:lnTo>
                      <a:pt x="108" y="150"/>
                    </a:lnTo>
                    <a:lnTo>
                      <a:pt x="91" y="123"/>
                    </a:lnTo>
                    <a:lnTo>
                      <a:pt x="76" y="97"/>
                    </a:lnTo>
                    <a:lnTo>
                      <a:pt x="62" y="74"/>
                    </a:lnTo>
                    <a:lnTo>
                      <a:pt x="50" y="55"/>
                    </a:lnTo>
                    <a:lnTo>
                      <a:pt x="41" y="40"/>
                    </a:lnTo>
                    <a:lnTo>
                      <a:pt x="35" y="30"/>
                    </a:lnTo>
                    <a:lnTo>
                      <a:pt x="3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96" name="Freeform 77">
                <a:extLst>
                  <a:ext uri="{FF2B5EF4-FFF2-40B4-BE49-F238E27FC236}">
                    <a16:creationId xmlns:a16="http://schemas.microsoft.com/office/drawing/2014/main" id="{B654B78F-539C-4761-9898-BB0C15E19E05}"/>
                  </a:ext>
                </a:extLst>
              </p:cNvPr>
              <p:cNvSpPr>
                <a:spLocks/>
              </p:cNvSpPr>
              <p:nvPr/>
            </p:nvSpPr>
            <p:spPr bwMode="auto">
              <a:xfrm>
                <a:off x="686" y="2078"/>
                <a:ext cx="41" cy="91"/>
              </a:xfrm>
              <a:custGeom>
                <a:avLst/>
                <a:gdLst>
                  <a:gd name="T0" fmla="*/ 0 w 82"/>
                  <a:gd name="T1" fmla="*/ 0 h 183"/>
                  <a:gd name="T2" fmla="*/ 1 w 82"/>
                  <a:gd name="T3" fmla="*/ 0 h 183"/>
                  <a:gd name="T4" fmla="*/ 1 w 82"/>
                  <a:gd name="T5" fmla="*/ 0 h 183"/>
                  <a:gd name="T6" fmla="*/ 1 w 82"/>
                  <a:gd name="T7" fmla="*/ 0 h 183"/>
                  <a:gd name="T8" fmla="*/ 1 w 82"/>
                  <a:gd name="T9" fmla="*/ 0 h 183"/>
                  <a:gd name="T10" fmla="*/ 1 w 82"/>
                  <a:gd name="T11" fmla="*/ 0 h 183"/>
                  <a:gd name="T12" fmla="*/ 1 w 82"/>
                  <a:gd name="T13" fmla="*/ 0 h 183"/>
                  <a:gd name="T14" fmla="*/ 1 w 82"/>
                  <a:gd name="T15" fmla="*/ 0 h 183"/>
                  <a:gd name="T16" fmla="*/ 1 w 82"/>
                  <a:gd name="T17" fmla="*/ 0 h 183"/>
                  <a:gd name="T18" fmla="*/ 1 w 82"/>
                  <a:gd name="T19" fmla="*/ 0 h 183"/>
                  <a:gd name="T20" fmla="*/ 1 w 82"/>
                  <a:gd name="T21" fmla="*/ 0 h 183"/>
                  <a:gd name="T22" fmla="*/ 1 w 82"/>
                  <a:gd name="T23" fmla="*/ 0 h 183"/>
                  <a:gd name="T24" fmla="*/ 1 w 82"/>
                  <a:gd name="T25" fmla="*/ 0 h 183"/>
                  <a:gd name="T26" fmla="*/ 1 w 82"/>
                  <a:gd name="T27" fmla="*/ 0 h 183"/>
                  <a:gd name="T28" fmla="*/ 1 w 82"/>
                  <a:gd name="T29" fmla="*/ 0 h 183"/>
                  <a:gd name="T30" fmla="*/ 1 w 82"/>
                  <a:gd name="T31" fmla="*/ 0 h 183"/>
                  <a:gd name="T32" fmla="*/ 1 w 82"/>
                  <a:gd name="T33" fmla="*/ 0 h 183"/>
                  <a:gd name="T34" fmla="*/ 0 w 82"/>
                  <a:gd name="T35" fmla="*/ 0 h 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2"/>
                  <a:gd name="T55" fmla="*/ 0 h 183"/>
                  <a:gd name="T56" fmla="*/ 82 w 82"/>
                  <a:gd name="T57" fmla="*/ 183 h 1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2" h="183">
                    <a:moveTo>
                      <a:pt x="0" y="7"/>
                    </a:moveTo>
                    <a:lnTo>
                      <a:pt x="2" y="15"/>
                    </a:lnTo>
                    <a:lnTo>
                      <a:pt x="10" y="35"/>
                    </a:lnTo>
                    <a:lnTo>
                      <a:pt x="21" y="64"/>
                    </a:lnTo>
                    <a:lnTo>
                      <a:pt x="34" y="96"/>
                    </a:lnTo>
                    <a:lnTo>
                      <a:pt x="47" y="128"/>
                    </a:lnTo>
                    <a:lnTo>
                      <a:pt x="61" y="157"/>
                    </a:lnTo>
                    <a:lnTo>
                      <a:pt x="71" y="176"/>
                    </a:lnTo>
                    <a:lnTo>
                      <a:pt x="79" y="183"/>
                    </a:lnTo>
                    <a:lnTo>
                      <a:pt x="82" y="168"/>
                    </a:lnTo>
                    <a:lnTo>
                      <a:pt x="77" y="144"/>
                    </a:lnTo>
                    <a:lnTo>
                      <a:pt x="68" y="114"/>
                    </a:lnTo>
                    <a:lnTo>
                      <a:pt x="55" y="83"/>
                    </a:lnTo>
                    <a:lnTo>
                      <a:pt x="41" y="52"/>
                    </a:lnTo>
                    <a:lnTo>
                      <a:pt x="29" y="26"/>
                    </a:lnTo>
                    <a:lnTo>
                      <a:pt x="19" y="7"/>
                    </a:lnTo>
                    <a:lnTo>
                      <a:pt x="16"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97" name="Freeform 78">
                <a:extLst>
                  <a:ext uri="{FF2B5EF4-FFF2-40B4-BE49-F238E27FC236}">
                    <a16:creationId xmlns:a16="http://schemas.microsoft.com/office/drawing/2014/main" id="{368AF050-5FC9-479F-AF2A-913A4625B1DC}"/>
                  </a:ext>
                </a:extLst>
              </p:cNvPr>
              <p:cNvSpPr>
                <a:spLocks/>
              </p:cNvSpPr>
              <p:nvPr/>
            </p:nvSpPr>
            <p:spPr bwMode="auto">
              <a:xfrm>
                <a:off x="659" y="2082"/>
                <a:ext cx="24" cy="56"/>
              </a:xfrm>
              <a:custGeom>
                <a:avLst/>
                <a:gdLst>
                  <a:gd name="T0" fmla="*/ 0 w 47"/>
                  <a:gd name="T1" fmla="*/ 0 h 113"/>
                  <a:gd name="T2" fmla="*/ 1 w 47"/>
                  <a:gd name="T3" fmla="*/ 0 h 113"/>
                  <a:gd name="T4" fmla="*/ 1 w 47"/>
                  <a:gd name="T5" fmla="*/ 0 h 113"/>
                  <a:gd name="T6" fmla="*/ 1 w 47"/>
                  <a:gd name="T7" fmla="*/ 0 h 113"/>
                  <a:gd name="T8" fmla="*/ 1 w 47"/>
                  <a:gd name="T9" fmla="*/ 0 h 113"/>
                  <a:gd name="T10" fmla="*/ 1 w 47"/>
                  <a:gd name="T11" fmla="*/ 0 h 113"/>
                  <a:gd name="T12" fmla="*/ 1 w 47"/>
                  <a:gd name="T13" fmla="*/ 0 h 113"/>
                  <a:gd name="T14" fmla="*/ 1 w 47"/>
                  <a:gd name="T15" fmla="*/ 0 h 113"/>
                  <a:gd name="T16" fmla="*/ 1 w 47"/>
                  <a:gd name="T17" fmla="*/ 0 h 113"/>
                  <a:gd name="T18" fmla="*/ 1 w 47"/>
                  <a:gd name="T19" fmla="*/ 0 h 113"/>
                  <a:gd name="T20" fmla="*/ 1 w 47"/>
                  <a:gd name="T21" fmla="*/ 0 h 113"/>
                  <a:gd name="T22" fmla="*/ 1 w 47"/>
                  <a:gd name="T23" fmla="*/ 0 h 113"/>
                  <a:gd name="T24" fmla="*/ 1 w 47"/>
                  <a:gd name="T25" fmla="*/ 0 h 113"/>
                  <a:gd name="T26" fmla="*/ 1 w 47"/>
                  <a:gd name="T27" fmla="*/ 0 h 113"/>
                  <a:gd name="T28" fmla="*/ 1 w 47"/>
                  <a:gd name="T29" fmla="*/ 0 h 113"/>
                  <a:gd name="T30" fmla="*/ 1 w 47"/>
                  <a:gd name="T31" fmla="*/ 0 h 113"/>
                  <a:gd name="T32" fmla="*/ 1 w 47"/>
                  <a:gd name="T33" fmla="*/ 0 h 113"/>
                  <a:gd name="T34" fmla="*/ 0 w 47"/>
                  <a:gd name="T35" fmla="*/ 0 h 1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113"/>
                  <a:gd name="T56" fmla="*/ 47 w 47"/>
                  <a:gd name="T57" fmla="*/ 113 h 1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113">
                    <a:moveTo>
                      <a:pt x="0" y="8"/>
                    </a:moveTo>
                    <a:lnTo>
                      <a:pt x="1" y="12"/>
                    </a:lnTo>
                    <a:lnTo>
                      <a:pt x="6" y="23"/>
                    </a:lnTo>
                    <a:lnTo>
                      <a:pt x="11" y="38"/>
                    </a:lnTo>
                    <a:lnTo>
                      <a:pt x="18" y="57"/>
                    </a:lnTo>
                    <a:lnTo>
                      <a:pt x="26" y="75"/>
                    </a:lnTo>
                    <a:lnTo>
                      <a:pt x="33" y="92"/>
                    </a:lnTo>
                    <a:lnTo>
                      <a:pt x="40" y="105"/>
                    </a:lnTo>
                    <a:lnTo>
                      <a:pt x="46" y="113"/>
                    </a:lnTo>
                    <a:lnTo>
                      <a:pt x="47" y="98"/>
                    </a:lnTo>
                    <a:lnTo>
                      <a:pt x="45" y="81"/>
                    </a:lnTo>
                    <a:lnTo>
                      <a:pt x="39" y="61"/>
                    </a:lnTo>
                    <a:lnTo>
                      <a:pt x="33" y="43"/>
                    </a:lnTo>
                    <a:lnTo>
                      <a:pt x="25" y="27"/>
                    </a:lnTo>
                    <a:lnTo>
                      <a:pt x="19" y="13"/>
                    </a:lnTo>
                    <a:lnTo>
                      <a:pt x="15" y="4"/>
                    </a:lnTo>
                    <a:lnTo>
                      <a:pt x="13"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98" name="Freeform 79">
                <a:extLst>
                  <a:ext uri="{FF2B5EF4-FFF2-40B4-BE49-F238E27FC236}">
                    <a16:creationId xmlns:a16="http://schemas.microsoft.com/office/drawing/2014/main" id="{8D2475AA-C858-4CFD-ACF4-32551C9E167F}"/>
                  </a:ext>
                </a:extLst>
              </p:cNvPr>
              <p:cNvSpPr>
                <a:spLocks/>
              </p:cNvSpPr>
              <p:nvPr/>
            </p:nvSpPr>
            <p:spPr bwMode="auto">
              <a:xfrm>
                <a:off x="534" y="1980"/>
                <a:ext cx="37" cy="28"/>
              </a:xfrm>
              <a:custGeom>
                <a:avLst/>
                <a:gdLst>
                  <a:gd name="T0" fmla="*/ 1 w 72"/>
                  <a:gd name="T1" fmla="*/ 1 h 55"/>
                  <a:gd name="T2" fmla="*/ 1 w 72"/>
                  <a:gd name="T3" fmla="*/ 1 h 55"/>
                  <a:gd name="T4" fmla="*/ 1 w 72"/>
                  <a:gd name="T5" fmla="*/ 1 h 55"/>
                  <a:gd name="T6" fmla="*/ 1 w 72"/>
                  <a:gd name="T7" fmla="*/ 1 h 55"/>
                  <a:gd name="T8" fmla="*/ 1 w 72"/>
                  <a:gd name="T9" fmla="*/ 1 h 55"/>
                  <a:gd name="T10" fmla="*/ 1 w 72"/>
                  <a:gd name="T11" fmla="*/ 1 h 55"/>
                  <a:gd name="T12" fmla="*/ 1 w 72"/>
                  <a:gd name="T13" fmla="*/ 1 h 55"/>
                  <a:gd name="T14" fmla="*/ 1 w 72"/>
                  <a:gd name="T15" fmla="*/ 1 h 55"/>
                  <a:gd name="T16" fmla="*/ 1 w 72"/>
                  <a:gd name="T17" fmla="*/ 1 h 55"/>
                  <a:gd name="T18" fmla="*/ 1 w 72"/>
                  <a:gd name="T19" fmla="*/ 1 h 55"/>
                  <a:gd name="T20" fmla="*/ 1 w 72"/>
                  <a:gd name="T21" fmla="*/ 1 h 55"/>
                  <a:gd name="T22" fmla="*/ 1 w 72"/>
                  <a:gd name="T23" fmla="*/ 1 h 55"/>
                  <a:gd name="T24" fmla="*/ 1 w 72"/>
                  <a:gd name="T25" fmla="*/ 1 h 55"/>
                  <a:gd name="T26" fmla="*/ 1 w 72"/>
                  <a:gd name="T27" fmla="*/ 1 h 55"/>
                  <a:gd name="T28" fmla="*/ 1 w 72"/>
                  <a:gd name="T29" fmla="*/ 1 h 55"/>
                  <a:gd name="T30" fmla="*/ 1 w 72"/>
                  <a:gd name="T31" fmla="*/ 1 h 55"/>
                  <a:gd name="T32" fmla="*/ 1 w 72"/>
                  <a:gd name="T33" fmla="*/ 1 h 55"/>
                  <a:gd name="T34" fmla="*/ 1 w 72"/>
                  <a:gd name="T35" fmla="*/ 1 h 55"/>
                  <a:gd name="T36" fmla="*/ 1 w 72"/>
                  <a:gd name="T37" fmla="*/ 1 h 55"/>
                  <a:gd name="T38" fmla="*/ 1 w 72"/>
                  <a:gd name="T39" fmla="*/ 1 h 55"/>
                  <a:gd name="T40" fmla="*/ 1 w 72"/>
                  <a:gd name="T41" fmla="*/ 1 h 55"/>
                  <a:gd name="T42" fmla="*/ 1 w 72"/>
                  <a:gd name="T43" fmla="*/ 1 h 55"/>
                  <a:gd name="T44" fmla="*/ 1 w 72"/>
                  <a:gd name="T45" fmla="*/ 1 h 55"/>
                  <a:gd name="T46" fmla="*/ 1 w 72"/>
                  <a:gd name="T47" fmla="*/ 1 h 55"/>
                  <a:gd name="T48" fmla="*/ 1 w 72"/>
                  <a:gd name="T49" fmla="*/ 1 h 55"/>
                  <a:gd name="T50" fmla="*/ 1 w 72"/>
                  <a:gd name="T51" fmla="*/ 1 h 55"/>
                  <a:gd name="T52" fmla="*/ 1 w 72"/>
                  <a:gd name="T53" fmla="*/ 1 h 55"/>
                  <a:gd name="T54" fmla="*/ 1 w 72"/>
                  <a:gd name="T55" fmla="*/ 1 h 55"/>
                  <a:gd name="T56" fmla="*/ 0 w 72"/>
                  <a:gd name="T57" fmla="*/ 0 h 55"/>
                  <a:gd name="T58" fmla="*/ 1 w 72"/>
                  <a:gd name="T59" fmla="*/ 1 h 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5"/>
                  <a:gd name="T92" fmla="*/ 72 w 72"/>
                  <a:gd name="T93" fmla="*/ 55 h 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5">
                    <a:moveTo>
                      <a:pt x="8" y="18"/>
                    </a:moveTo>
                    <a:lnTo>
                      <a:pt x="9" y="19"/>
                    </a:lnTo>
                    <a:lnTo>
                      <a:pt x="12" y="24"/>
                    </a:lnTo>
                    <a:lnTo>
                      <a:pt x="17" y="29"/>
                    </a:lnTo>
                    <a:lnTo>
                      <a:pt x="24" y="36"/>
                    </a:lnTo>
                    <a:lnTo>
                      <a:pt x="30" y="43"/>
                    </a:lnTo>
                    <a:lnTo>
                      <a:pt x="37" y="49"/>
                    </a:lnTo>
                    <a:lnTo>
                      <a:pt x="42" y="54"/>
                    </a:lnTo>
                    <a:lnTo>
                      <a:pt x="47" y="55"/>
                    </a:lnTo>
                    <a:lnTo>
                      <a:pt x="55" y="54"/>
                    </a:lnTo>
                    <a:lnTo>
                      <a:pt x="63" y="51"/>
                    </a:lnTo>
                    <a:lnTo>
                      <a:pt x="69" y="48"/>
                    </a:lnTo>
                    <a:lnTo>
                      <a:pt x="72" y="43"/>
                    </a:lnTo>
                    <a:lnTo>
                      <a:pt x="71" y="33"/>
                    </a:lnTo>
                    <a:lnTo>
                      <a:pt x="70" y="20"/>
                    </a:lnTo>
                    <a:lnTo>
                      <a:pt x="68" y="10"/>
                    </a:lnTo>
                    <a:lnTo>
                      <a:pt x="67" y="5"/>
                    </a:lnTo>
                    <a:lnTo>
                      <a:pt x="67" y="10"/>
                    </a:lnTo>
                    <a:lnTo>
                      <a:pt x="65" y="19"/>
                    </a:lnTo>
                    <a:lnTo>
                      <a:pt x="63" y="29"/>
                    </a:lnTo>
                    <a:lnTo>
                      <a:pt x="57" y="35"/>
                    </a:lnTo>
                    <a:lnTo>
                      <a:pt x="48" y="35"/>
                    </a:lnTo>
                    <a:lnTo>
                      <a:pt x="39" y="32"/>
                    </a:lnTo>
                    <a:lnTo>
                      <a:pt x="30" y="26"/>
                    </a:lnTo>
                    <a:lnTo>
                      <a:pt x="21" y="19"/>
                    </a:lnTo>
                    <a:lnTo>
                      <a:pt x="12" y="12"/>
                    </a:lnTo>
                    <a:lnTo>
                      <a:pt x="6" y="5"/>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99" name="Freeform 80">
                <a:extLst>
                  <a:ext uri="{FF2B5EF4-FFF2-40B4-BE49-F238E27FC236}">
                    <a16:creationId xmlns:a16="http://schemas.microsoft.com/office/drawing/2014/main" id="{62A174EF-02BC-4DDD-863F-E53D73E65CF7}"/>
                  </a:ext>
                </a:extLst>
              </p:cNvPr>
              <p:cNvSpPr>
                <a:spLocks/>
              </p:cNvSpPr>
              <p:nvPr/>
            </p:nvSpPr>
            <p:spPr bwMode="auto">
              <a:xfrm>
                <a:off x="570" y="1983"/>
                <a:ext cx="36" cy="27"/>
              </a:xfrm>
              <a:custGeom>
                <a:avLst/>
                <a:gdLst>
                  <a:gd name="T0" fmla="*/ 0 w 73"/>
                  <a:gd name="T1" fmla="*/ 1 h 54"/>
                  <a:gd name="T2" fmla="*/ 0 w 73"/>
                  <a:gd name="T3" fmla="*/ 1 h 54"/>
                  <a:gd name="T4" fmla="*/ 0 w 73"/>
                  <a:gd name="T5" fmla="*/ 1 h 54"/>
                  <a:gd name="T6" fmla="*/ 0 w 73"/>
                  <a:gd name="T7" fmla="*/ 1 h 54"/>
                  <a:gd name="T8" fmla="*/ 0 w 73"/>
                  <a:gd name="T9" fmla="*/ 1 h 54"/>
                  <a:gd name="T10" fmla="*/ 0 w 73"/>
                  <a:gd name="T11" fmla="*/ 1 h 54"/>
                  <a:gd name="T12" fmla="*/ 0 w 73"/>
                  <a:gd name="T13" fmla="*/ 1 h 54"/>
                  <a:gd name="T14" fmla="*/ 0 w 73"/>
                  <a:gd name="T15" fmla="*/ 1 h 54"/>
                  <a:gd name="T16" fmla="*/ 0 w 73"/>
                  <a:gd name="T17" fmla="*/ 1 h 54"/>
                  <a:gd name="T18" fmla="*/ 0 w 73"/>
                  <a:gd name="T19" fmla="*/ 1 h 54"/>
                  <a:gd name="T20" fmla="*/ 0 w 73"/>
                  <a:gd name="T21" fmla="*/ 1 h 54"/>
                  <a:gd name="T22" fmla="*/ 0 w 73"/>
                  <a:gd name="T23" fmla="*/ 1 h 54"/>
                  <a:gd name="T24" fmla="*/ 0 w 73"/>
                  <a:gd name="T25" fmla="*/ 1 h 54"/>
                  <a:gd name="T26" fmla="*/ 0 w 73"/>
                  <a:gd name="T27" fmla="*/ 1 h 54"/>
                  <a:gd name="T28" fmla="*/ 0 w 73"/>
                  <a:gd name="T29" fmla="*/ 1 h 54"/>
                  <a:gd name="T30" fmla="*/ 0 w 73"/>
                  <a:gd name="T31" fmla="*/ 1 h 54"/>
                  <a:gd name="T32" fmla="*/ 0 w 73"/>
                  <a:gd name="T33" fmla="*/ 1 h 54"/>
                  <a:gd name="T34" fmla="*/ 0 w 73"/>
                  <a:gd name="T35" fmla="*/ 1 h 54"/>
                  <a:gd name="T36" fmla="*/ 0 w 73"/>
                  <a:gd name="T37" fmla="*/ 1 h 54"/>
                  <a:gd name="T38" fmla="*/ 0 w 73"/>
                  <a:gd name="T39" fmla="*/ 1 h 54"/>
                  <a:gd name="T40" fmla="*/ 0 w 73"/>
                  <a:gd name="T41" fmla="*/ 1 h 54"/>
                  <a:gd name="T42" fmla="*/ 0 w 73"/>
                  <a:gd name="T43" fmla="*/ 1 h 54"/>
                  <a:gd name="T44" fmla="*/ 0 w 73"/>
                  <a:gd name="T45" fmla="*/ 1 h 54"/>
                  <a:gd name="T46" fmla="*/ 0 w 73"/>
                  <a:gd name="T47" fmla="*/ 1 h 54"/>
                  <a:gd name="T48" fmla="*/ 0 w 73"/>
                  <a:gd name="T49" fmla="*/ 1 h 54"/>
                  <a:gd name="T50" fmla="*/ 0 w 73"/>
                  <a:gd name="T51" fmla="*/ 1 h 54"/>
                  <a:gd name="T52" fmla="*/ 0 w 73"/>
                  <a:gd name="T53" fmla="*/ 1 h 54"/>
                  <a:gd name="T54" fmla="*/ 0 w 73"/>
                  <a:gd name="T55" fmla="*/ 1 h 54"/>
                  <a:gd name="T56" fmla="*/ 0 w 73"/>
                  <a:gd name="T57" fmla="*/ 0 h 54"/>
                  <a:gd name="T58" fmla="*/ 0 w 73"/>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4"/>
                  <a:gd name="T92" fmla="*/ 73 w 73"/>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4">
                    <a:moveTo>
                      <a:pt x="8" y="19"/>
                    </a:moveTo>
                    <a:lnTo>
                      <a:pt x="9" y="20"/>
                    </a:lnTo>
                    <a:lnTo>
                      <a:pt x="13" y="24"/>
                    </a:lnTo>
                    <a:lnTo>
                      <a:pt x="17" y="30"/>
                    </a:lnTo>
                    <a:lnTo>
                      <a:pt x="24" y="37"/>
                    </a:lnTo>
                    <a:lnTo>
                      <a:pt x="30" y="44"/>
                    </a:lnTo>
                    <a:lnTo>
                      <a:pt x="37" y="50"/>
                    </a:lnTo>
                    <a:lnTo>
                      <a:pt x="43" y="53"/>
                    </a:lnTo>
                    <a:lnTo>
                      <a:pt x="47" y="54"/>
                    </a:lnTo>
                    <a:lnTo>
                      <a:pt x="55" y="53"/>
                    </a:lnTo>
                    <a:lnTo>
                      <a:pt x="63" y="52"/>
                    </a:lnTo>
                    <a:lnTo>
                      <a:pt x="70" y="49"/>
                    </a:lnTo>
                    <a:lnTo>
                      <a:pt x="73" y="43"/>
                    </a:lnTo>
                    <a:lnTo>
                      <a:pt x="72" y="32"/>
                    </a:lnTo>
                    <a:lnTo>
                      <a:pt x="70" y="20"/>
                    </a:lnTo>
                    <a:lnTo>
                      <a:pt x="68" y="9"/>
                    </a:lnTo>
                    <a:lnTo>
                      <a:pt x="67" y="5"/>
                    </a:lnTo>
                    <a:lnTo>
                      <a:pt x="67" y="9"/>
                    </a:lnTo>
                    <a:lnTo>
                      <a:pt x="66" y="19"/>
                    </a:lnTo>
                    <a:lnTo>
                      <a:pt x="63" y="29"/>
                    </a:lnTo>
                    <a:lnTo>
                      <a:pt x="58" y="35"/>
                    </a:lnTo>
                    <a:lnTo>
                      <a:pt x="48" y="35"/>
                    </a:lnTo>
                    <a:lnTo>
                      <a:pt x="39" y="31"/>
                    </a:lnTo>
                    <a:lnTo>
                      <a:pt x="30" y="25"/>
                    </a:lnTo>
                    <a:lnTo>
                      <a:pt x="21" y="19"/>
                    </a:lnTo>
                    <a:lnTo>
                      <a:pt x="13" y="13"/>
                    </a:lnTo>
                    <a:lnTo>
                      <a:pt x="6" y="6"/>
                    </a:lnTo>
                    <a:lnTo>
                      <a:pt x="1" y="1"/>
                    </a:lnTo>
                    <a:lnTo>
                      <a:pt x="0" y="0"/>
                    </a:lnTo>
                    <a:lnTo>
                      <a:pt x="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00" name="Freeform 81">
                <a:extLst>
                  <a:ext uri="{FF2B5EF4-FFF2-40B4-BE49-F238E27FC236}">
                    <a16:creationId xmlns:a16="http://schemas.microsoft.com/office/drawing/2014/main" id="{9234A0EB-1D84-4064-A63D-80D7117AFF4B}"/>
                  </a:ext>
                </a:extLst>
              </p:cNvPr>
              <p:cNvSpPr>
                <a:spLocks/>
              </p:cNvSpPr>
              <p:nvPr/>
            </p:nvSpPr>
            <p:spPr bwMode="auto">
              <a:xfrm>
                <a:off x="523" y="1954"/>
                <a:ext cx="37" cy="27"/>
              </a:xfrm>
              <a:custGeom>
                <a:avLst/>
                <a:gdLst>
                  <a:gd name="T0" fmla="*/ 1 w 73"/>
                  <a:gd name="T1" fmla="*/ 1 h 54"/>
                  <a:gd name="T2" fmla="*/ 1 w 73"/>
                  <a:gd name="T3" fmla="*/ 1 h 54"/>
                  <a:gd name="T4" fmla="*/ 1 w 73"/>
                  <a:gd name="T5" fmla="*/ 1 h 54"/>
                  <a:gd name="T6" fmla="*/ 1 w 73"/>
                  <a:gd name="T7" fmla="*/ 1 h 54"/>
                  <a:gd name="T8" fmla="*/ 1 w 73"/>
                  <a:gd name="T9" fmla="*/ 1 h 54"/>
                  <a:gd name="T10" fmla="*/ 1 w 73"/>
                  <a:gd name="T11" fmla="*/ 1 h 54"/>
                  <a:gd name="T12" fmla="*/ 1 w 73"/>
                  <a:gd name="T13" fmla="*/ 1 h 54"/>
                  <a:gd name="T14" fmla="*/ 1 w 73"/>
                  <a:gd name="T15" fmla="*/ 1 h 54"/>
                  <a:gd name="T16" fmla="*/ 1 w 73"/>
                  <a:gd name="T17" fmla="*/ 1 h 54"/>
                  <a:gd name="T18" fmla="*/ 1 w 73"/>
                  <a:gd name="T19" fmla="*/ 1 h 54"/>
                  <a:gd name="T20" fmla="*/ 1 w 73"/>
                  <a:gd name="T21" fmla="*/ 1 h 54"/>
                  <a:gd name="T22" fmla="*/ 1 w 73"/>
                  <a:gd name="T23" fmla="*/ 1 h 54"/>
                  <a:gd name="T24" fmla="*/ 1 w 73"/>
                  <a:gd name="T25" fmla="*/ 1 h 54"/>
                  <a:gd name="T26" fmla="*/ 1 w 73"/>
                  <a:gd name="T27" fmla="*/ 1 h 54"/>
                  <a:gd name="T28" fmla="*/ 1 w 73"/>
                  <a:gd name="T29" fmla="*/ 1 h 54"/>
                  <a:gd name="T30" fmla="*/ 1 w 73"/>
                  <a:gd name="T31" fmla="*/ 1 h 54"/>
                  <a:gd name="T32" fmla="*/ 1 w 73"/>
                  <a:gd name="T33" fmla="*/ 1 h 54"/>
                  <a:gd name="T34" fmla="*/ 1 w 73"/>
                  <a:gd name="T35" fmla="*/ 1 h 54"/>
                  <a:gd name="T36" fmla="*/ 1 w 73"/>
                  <a:gd name="T37" fmla="*/ 1 h 54"/>
                  <a:gd name="T38" fmla="*/ 1 w 73"/>
                  <a:gd name="T39" fmla="*/ 1 h 54"/>
                  <a:gd name="T40" fmla="*/ 1 w 73"/>
                  <a:gd name="T41" fmla="*/ 1 h 54"/>
                  <a:gd name="T42" fmla="*/ 1 w 73"/>
                  <a:gd name="T43" fmla="*/ 1 h 54"/>
                  <a:gd name="T44" fmla="*/ 1 w 73"/>
                  <a:gd name="T45" fmla="*/ 1 h 54"/>
                  <a:gd name="T46" fmla="*/ 1 w 73"/>
                  <a:gd name="T47" fmla="*/ 1 h 54"/>
                  <a:gd name="T48" fmla="*/ 1 w 73"/>
                  <a:gd name="T49" fmla="*/ 1 h 54"/>
                  <a:gd name="T50" fmla="*/ 1 w 73"/>
                  <a:gd name="T51" fmla="*/ 1 h 54"/>
                  <a:gd name="T52" fmla="*/ 1 w 73"/>
                  <a:gd name="T53" fmla="*/ 1 h 54"/>
                  <a:gd name="T54" fmla="*/ 1 w 73"/>
                  <a:gd name="T55" fmla="*/ 1 h 54"/>
                  <a:gd name="T56" fmla="*/ 0 w 73"/>
                  <a:gd name="T57" fmla="*/ 0 h 54"/>
                  <a:gd name="T58" fmla="*/ 1 w 73"/>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4"/>
                  <a:gd name="T92" fmla="*/ 73 w 73"/>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4">
                    <a:moveTo>
                      <a:pt x="8" y="18"/>
                    </a:moveTo>
                    <a:lnTo>
                      <a:pt x="9" y="19"/>
                    </a:lnTo>
                    <a:lnTo>
                      <a:pt x="13" y="24"/>
                    </a:lnTo>
                    <a:lnTo>
                      <a:pt x="17" y="30"/>
                    </a:lnTo>
                    <a:lnTo>
                      <a:pt x="24" y="37"/>
                    </a:lnTo>
                    <a:lnTo>
                      <a:pt x="30" y="43"/>
                    </a:lnTo>
                    <a:lnTo>
                      <a:pt x="36" y="49"/>
                    </a:lnTo>
                    <a:lnTo>
                      <a:pt x="41" y="53"/>
                    </a:lnTo>
                    <a:lnTo>
                      <a:pt x="46" y="54"/>
                    </a:lnTo>
                    <a:lnTo>
                      <a:pt x="54" y="53"/>
                    </a:lnTo>
                    <a:lnTo>
                      <a:pt x="63" y="52"/>
                    </a:lnTo>
                    <a:lnTo>
                      <a:pt x="69" y="48"/>
                    </a:lnTo>
                    <a:lnTo>
                      <a:pt x="73" y="42"/>
                    </a:lnTo>
                    <a:lnTo>
                      <a:pt x="71" y="32"/>
                    </a:lnTo>
                    <a:lnTo>
                      <a:pt x="70" y="19"/>
                    </a:lnTo>
                    <a:lnTo>
                      <a:pt x="68" y="9"/>
                    </a:lnTo>
                    <a:lnTo>
                      <a:pt x="67" y="4"/>
                    </a:lnTo>
                    <a:lnTo>
                      <a:pt x="67" y="9"/>
                    </a:lnTo>
                    <a:lnTo>
                      <a:pt x="66" y="18"/>
                    </a:lnTo>
                    <a:lnTo>
                      <a:pt x="63" y="28"/>
                    </a:lnTo>
                    <a:lnTo>
                      <a:pt x="58" y="34"/>
                    </a:lnTo>
                    <a:lnTo>
                      <a:pt x="48" y="34"/>
                    </a:lnTo>
                    <a:lnTo>
                      <a:pt x="39" y="31"/>
                    </a:lnTo>
                    <a:lnTo>
                      <a:pt x="29" y="25"/>
                    </a:lnTo>
                    <a:lnTo>
                      <a:pt x="21" y="18"/>
                    </a:lnTo>
                    <a:lnTo>
                      <a:pt x="13" y="12"/>
                    </a:lnTo>
                    <a:lnTo>
                      <a:pt x="6" y="5"/>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01" name="Freeform 82">
                <a:extLst>
                  <a:ext uri="{FF2B5EF4-FFF2-40B4-BE49-F238E27FC236}">
                    <a16:creationId xmlns:a16="http://schemas.microsoft.com/office/drawing/2014/main" id="{B0948B6C-EAB4-4431-BC96-61F1A3FD025A}"/>
                  </a:ext>
                </a:extLst>
              </p:cNvPr>
              <p:cNvSpPr>
                <a:spLocks/>
              </p:cNvSpPr>
              <p:nvPr/>
            </p:nvSpPr>
            <p:spPr bwMode="auto">
              <a:xfrm>
                <a:off x="559" y="1956"/>
                <a:ext cx="36" cy="28"/>
              </a:xfrm>
              <a:custGeom>
                <a:avLst/>
                <a:gdLst>
                  <a:gd name="T0" fmla="*/ 0 w 73"/>
                  <a:gd name="T1" fmla="*/ 1 h 55"/>
                  <a:gd name="T2" fmla="*/ 0 w 73"/>
                  <a:gd name="T3" fmla="*/ 1 h 55"/>
                  <a:gd name="T4" fmla="*/ 0 w 73"/>
                  <a:gd name="T5" fmla="*/ 1 h 55"/>
                  <a:gd name="T6" fmla="*/ 0 w 73"/>
                  <a:gd name="T7" fmla="*/ 1 h 55"/>
                  <a:gd name="T8" fmla="*/ 0 w 73"/>
                  <a:gd name="T9" fmla="*/ 1 h 55"/>
                  <a:gd name="T10" fmla="*/ 0 w 73"/>
                  <a:gd name="T11" fmla="*/ 1 h 55"/>
                  <a:gd name="T12" fmla="*/ 0 w 73"/>
                  <a:gd name="T13" fmla="*/ 1 h 55"/>
                  <a:gd name="T14" fmla="*/ 0 w 73"/>
                  <a:gd name="T15" fmla="*/ 1 h 55"/>
                  <a:gd name="T16" fmla="*/ 0 w 73"/>
                  <a:gd name="T17" fmla="*/ 1 h 55"/>
                  <a:gd name="T18" fmla="*/ 0 w 73"/>
                  <a:gd name="T19" fmla="*/ 1 h 55"/>
                  <a:gd name="T20" fmla="*/ 0 w 73"/>
                  <a:gd name="T21" fmla="*/ 1 h 55"/>
                  <a:gd name="T22" fmla="*/ 0 w 73"/>
                  <a:gd name="T23" fmla="*/ 1 h 55"/>
                  <a:gd name="T24" fmla="*/ 0 w 73"/>
                  <a:gd name="T25" fmla="*/ 1 h 55"/>
                  <a:gd name="T26" fmla="*/ 0 w 73"/>
                  <a:gd name="T27" fmla="*/ 1 h 55"/>
                  <a:gd name="T28" fmla="*/ 0 w 73"/>
                  <a:gd name="T29" fmla="*/ 1 h 55"/>
                  <a:gd name="T30" fmla="*/ 0 w 73"/>
                  <a:gd name="T31" fmla="*/ 1 h 55"/>
                  <a:gd name="T32" fmla="*/ 0 w 73"/>
                  <a:gd name="T33" fmla="*/ 1 h 55"/>
                  <a:gd name="T34" fmla="*/ 0 w 73"/>
                  <a:gd name="T35" fmla="*/ 1 h 55"/>
                  <a:gd name="T36" fmla="*/ 0 w 73"/>
                  <a:gd name="T37" fmla="*/ 1 h 55"/>
                  <a:gd name="T38" fmla="*/ 0 w 73"/>
                  <a:gd name="T39" fmla="*/ 1 h 55"/>
                  <a:gd name="T40" fmla="*/ 0 w 73"/>
                  <a:gd name="T41" fmla="*/ 1 h 55"/>
                  <a:gd name="T42" fmla="*/ 0 w 73"/>
                  <a:gd name="T43" fmla="*/ 1 h 55"/>
                  <a:gd name="T44" fmla="*/ 0 w 73"/>
                  <a:gd name="T45" fmla="*/ 1 h 55"/>
                  <a:gd name="T46" fmla="*/ 0 w 73"/>
                  <a:gd name="T47" fmla="*/ 1 h 55"/>
                  <a:gd name="T48" fmla="*/ 0 w 73"/>
                  <a:gd name="T49" fmla="*/ 1 h 55"/>
                  <a:gd name="T50" fmla="*/ 0 w 73"/>
                  <a:gd name="T51" fmla="*/ 1 h 55"/>
                  <a:gd name="T52" fmla="*/ 0 w 73"/>
                  <a:gd name="T53" fmla="*/ 1 h 55"/>
                  <a:gd name="T54" fmla="*/ 0 w 73"/>
                  <a:gd name="T55" fmla="*/ 1 h 55"/>
                  <a:gd name="T56" fmla="*/ 0 w 73"/>
                  <a:gd name="T57" fmla="*/ 0 h 55"/>
                  <a:gd name="T58" fmla="*/ 0 w 73"/>
                  <a:gd name="T59" fmla="*/ 1 h 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5"/>
                  <a:gd name="T92" fmla="*/ 73 w 73"/>
                  <a:gd name="T93" fmla="*/ 55 h 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5">
                    <a:moveTo>
                      <a:pt x="8" y="19"/>
                    </a:moveTo>
                    <a:lnTo>
                      <a:pt x="9" y="20"/>
                    </a:lnTo>
                    <a:lnTo>
                      <a:pt x="13" y="24"/>
                    </a:lnTo>
                    <a:lnTo>
                      <a:pt x="17" y="30"/>
                    </a:lnTo>
                    <a:lnTo>
                      <a:pt x="24" y="37"/>
                    </a:lnTo>
                    <a:lnTo>
                      <a:pt x="30" y="44"/>
                    </a:lnTo>
                    <a:lnTo>
                      <a:pt x="37" y="50"/>
                    </a:lnTo>
                    <a:lnTo>
                      <a:pt x="43" y="54"/>
                    </a:lnTo>
                    <a:lnTo>
                      <a:pt x="47" y="55"/>
                    </a:lnTo>
                    <a:lnTo>
                      <a:pt x="56" y="54"/>
                    </a:lnTo>
                    <a:lnTo>
                      <a:pt x="64" y="52"/>
                    </a:lnTo>
                    <a:lnTo>
                      <a:pt x="69" y="49"/>
                    </a:lnTo>
                    <a:lnTo>
                      <a:pt x="73" y="43"/>
                    </a:lnTo>
                    <a:lnTo>
                      <a:pt x="72" y="34"/>
                    </a:lnTo>
                    <a:lnTo>
                      <a:pt x="70" y="21"/>
                    </a:lnTo>
                    <a:lnTo>
                      <a:pt x="68" y="11"/>
                    </a:lnTo>
                    <a:lnTo>
                      <a:pt x="67" y="6"/>
                    </a:lnTo>
                    <a:lnTo>
                      <a:pt x="67" y="11"/>
                    </a:lnTo>
                    <a:lnTo>
                      <a:pt x="66" y="20"/>
                    </a:lnTo>
                    <a:lnTo>
                      <a:pt x="64" y="30"/>
                    </a:lnTo>
                    <a:lnTo>
                      <a:pt x="58" y="35"/>
                    </a:lnTo>
                    <a:lnTo>
                      <a:pt x="49" y="35"/>
                    </a:lnTo>
                    <a:lnTo>
                      <a:pt x="39" y="31"/>
                    </a:lnTo>
                    <a:lnTo>
                      <a:pt x="30" y="27"/>
                    </a:lnTo>
                    <a:lnTo>
                      <a:pt x="21" y="20"/>
                    </a:lnTo>
                    <a:lnTo>
                      <a:pt x="13" y="13"/>
                    </a:lnTo>
                    <a:lnTo>
                      <a:pt x="6" y="6"/>
                    </a:lnTo>
                    <a:lnTo>
                      <a:pt x="1" y="1"/>
                    </a:lnTo>
                    <a:lnTo>
                      <a:pt x="0" y="0"/>
                    </a:lnTo>
                    <a:lnTo>
                      <a:pt x="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02" name="Freeform 83">
                <a:extLst>
                  <a:ext uri="{FF2B5EF4-FFF2-40B4-BE49-F238E27FC236}">
                    <a16:creationId xmlns:a16="http://schemas.microsoft.com/office/drawing/2014/main" id="{DCA75CE7-562B-491B-B0F5-555CD3099260}"/>
                  </a:ext>
                </a:extLst>
              </p:cNvPr>
              <p:cNvSpPr>
                <a:spLocks/>
              </p:cNvSpPr>
              <p:nvPr/>
            </p:nvSpPr>
            <p:spPr bwMode="auto">
              <a:xfrm>
                <a:off x="506" y="1926"/>
                <a:ext cx="36" cy="27"/>
              </a:xfrm>
              <a:custGeom>
                <a:avLst/>
                <a:gdLst>
                  <a:gd name="T0" fmla="*/ 0 w 73"/>
                  <a:gd name="T1" fmla="*/ 1 h 53"/>
                  <a:gd name="T2" fmla="*/ 0 w 73"/>
                  <a:gd name="T3" fmla="*/ 1 h 53"/>
                  <a:gd name="T4" fmla="*/ 0 w 73"/>
                  <a:gd name="T5" fmla="*/ 1 h 53"/>
                  <a:gd name="T6" fmla="*/ 0 w 73"/>
                  <a:gd name="T7" fmla="*/ 1 h 53"/>
                  <a:gd name="T8" fmla="*/ 0 w 73"/>
                  <a:gd name="T9" fmla="*/ 1 h 53"/>
                  <a:gd name="T10" fmla="*/ 0 w 73"/>
                  <a:gd name="T11" fmla="*/ 1 h 53"/>
                  <a:gd name="T12" fmla="*/ 0 w 73"/>
                  <a:gd name="T13" fmla="*/ 1 h 53"/>
                  <a:gd name="T14" fmla="*/ 0 w 73"/>
                  <a:gd name="T15" fmla="*/ 1 h 53"/>
                  <a:gd name="T16" fmla="*/ 0 w 73"/>
                  <a:gd name="T17" fmla="*/ 1 h 53"/>
                  <a:gd name="T18" fmla="*/ 0 w 73"/>
                  <a:gd name="T19" fmla="*/ 1 h 53"/>
                  <a:gd name="T20" fmla="*/ 0 w 73"/>
                  <a:gd name="T21" fmla="*/ 1 h 53"/>
                  <a:gd name="T22" fmla="*/ 0 w 73"/>
                  <a:gd name="T23" fmla="*/ 1 h 53"/>
                  <a:gd name="T24" fmla="*/ 0 w 73"/>
                  <a:gd name="T25" fmla="*/ 1 h 53"/>
                  <a:gd name="T26" fmla="*/ 0 w 73"/>
                  <a:gd name="T27" fmla="*/ 1 h 53"/>
                  <a:gd name="T28" fmla="*/ 0 w 73"/>
                  <a:gd name="T29" fmla="*/ 1 h 53"/>
                  <a:gd name="T30" fmla="*/ 0 w 73"/>
                  <a:gd name="T31" fmla="*/ 1 h 53"/>
                  <a:gd name="T32" fmla="*/ 0 w 73"/>
                  <a:gd name="T33" fmla="*/ 1 h 53"/>
                  <a:gd name="T34" fmla="*/ 0 w 73"/>
                  <a:gd name="T35" fmla="*/ 1 h 53"/>
                  <a:gd name="T36" fmla="*/ 0 w 73"/>
                  <a:gd name="T37" fmla="*/ 1 h 53"/>
                  <a:gd name="T38" fmla="*/ 0 w 73"/>
                  <a:gd name="T39" fmla="*/ 1 h 53"/>
                  <a:gd name="T40" fmla="*/ 0 w 73"/>
                  <a:gd name="T41" fmla="*/ 1 h 53"/>
                  <a:gd name="T42" fmla="*/ 0 w 73"/>
                  <a:gd name="T43" fmla="*/ 1 h 53"/>
                  <a:gd name="T44" fmla="*/ 0 w 73"/>
                  <a:gd name="T45" fmla="*/ 1 h 53"/>
                  <a:gd name="T46" fmla="*/ 0 w 73"/>
                  <a:gd name="T47" fmla="*/ 1 h 53"/>
                  <a:gd name="T48" fmla="*/ 0 w 73"/>
                  <a:gd name="T49" fmla="*/ 1 h 53"/>
                  <a:gd name="T50" fmla="*/ 0 w 73"/>
                  <a:gd name="T51" fmla="*/ 1 h 53"/>
                  <a:gd name="T52" fmla="*/ 0 w 73"/>
                  <a:gd name="T53" fmla="*/ 1 h 53"/>
                  <a:gd name="T54" fmla="*/ 0 w 73"/>
                  <a:gd name="T55" fmla="*/ 1 h 53"/>
                  <a:gd name="T56" fmla="*/ 0 w 73"/>
                  <a:gd name="T57" fmla="*/ 0 h 53"/>
                  <a:gd name="T58" fmla="*/ 0 w 73"/>
                  <a:gd name="T59" fmla="*/ 1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3"/>
                  <a:gd name="T92" fmla="*/ 73 w 73"/>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3">
                    <a:moveTo>
                      <a:pt x="8" y="18"/>
                    </a:moveTo>
                    <a:lnTo>
                      <a:pt x="10" y="19"/>
                    </a:lnTo>
                    <a:lnTo>
                      <a:pt x="13" y="23"/>
                    </a:lnTo>
                    <a:lnTo>
                      <a:pt x="18" y="29"/>
                    </a:lnTo>
                    <a:lnTo>
                      <a:pt x="25" y="36"/>
                    </a:lnTo>
                    <a:lnTo>
                      <a:pt x="30" y="43"/>
                    </a:lnTo>
                    <a:lnTo>
                      <a:pt x="37" y="49"/>
                    </a:lnTo>
                    <a:lnTo>
                      <a:pt x="43" y="52"/>
                    </a:lnTo>
                    <a:lnTo>
                      <a:pt x="48" y="53"/>
                    </a:lnTo>
                    <a:lnTo>
                      <a:pt x="56" y="52"/>
                    </a:lnTo>
                    <a:lnTo>
                      <a:pt x="64" y="51"/>
                    </a:lnTo>
                    <a:lnTo>
                      <a:pt x="71" y="47"/>
                    </a:lnTo>
                    <a:lnTo>
                      <a:pt x="73" y="42"/>
                    </a:lnTo>
                    <a:lnTo>
                      <a:pt x="72" y="32"/>
                    </a:lnTo>
                    <a:lnTo>
                      <a:pt x="71" y="20"/>
                    </a:lnTo>
                    <a:lnTo>
                      <a:pt x="68" y="9"/>
                    </a:lnTo>
                    <a:lnTo>
                      <a:pt x="67" y="5"/>
                    </a:lnTo>
                    <a:lnTo>
                      <a:pt x="67" y="9"/>
                    </a:lnTo>
                    <a:lnTo>
                      <a:pt x="66" y="19"/>
                    </a:lnTo>
                    <a:lnTo>
                      <a:pt x="64" y="28"/>
                    </a:lnTo>
                    <a:lnTo>
                      <a:pt x="58" y="34"/>
                    </a:lnTo>
                    <a:lnTo>
                      <a:pt x="49" y="34"/>
                    </a:lnTo>
                    <a:lnTo>
                      <a:pt x="40" y="30"/>
                    </a:lnTo>
                    <a:lnTo>
                      <a:pt x="30" y="26"/>
                    </a:lnTo>
                    <a:lnTo>
                      <a:pt x="21" y="19"/>
                    </a:lnTo>
                    <a:lnTo>
                      <a:pt x="13" y="12"/>
                    </a:lnTo>
                    <a:lnTo>
                      <a:pt x="6" y="6"/>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03" name="Freeform 84">
                <a:extLst>
                  <a:ext uri="{FF2B5EF4-FFF2-40B4-BE49-F238E27FC236}">
                    <a16:creationId xmlns:a16="http://schemas.microsoft.com/office/drawing/2014/main" id="{1AD3BF4B-BEFF-4194-9AD2-A8DFE0D30B3E}"/>
                  </a:ext>
                </a:extLst>
              </p:cNvPr>
              <p:cNvSpPr>
                <a:spLocks/>
              </p:cNvSpPr>
              <p:nvPr/>
            </p:nvSpPr>
            <p:spPr bwMode="auto">
              <a:xfrm>
                <a:off x="541" y="1928"/>
                <a:ext cx="37" cy="26"/>
              </a:xfrm>
              <a:custGeom>
                <a:avLst/>
                <a:gdLst>
                  <a:gd name="T0" fmla="*/ 1 w 72"/>
                  <a:gd name="T1" fmla="*/ 0 h 53"/>
                  <a:gd name="T2" fmla="*/ 1 w 72"/>
                  <a:gd name="T3" fmla="*/ 0 h 53"/>
                  <a:gd name="T4" fmla="*/ 1 w 72"/>
                  <a:gd name="T5" fmla="*/ 0 h 53"/>
                  <a:gd name="T6" fmla="*/ 1 w 72"/>
                  <a:gd name="T7" fmla="*/ 0 h 53"/>
                  <a:gd name="T8" fmla="*/ 1 w 72"/>
                  <a:gd name="T9" fmla="*/ 0 h 53"/>
                  <a:gd name="T10" fmla="*/ 1 w 72"/>
                  <a:gd name="T11" fmla="*/ 0 h 53"/>
                  <a:gd name="T12" fmla="*/ 1 w 72"/>
                  <a:gd name="T13" fmla="*/ 0 h 53"/>
                  <a:gd name="T14" fmla="*/ 1 w 72"/>
                  <a:gd name="T15" fmla="*/ 0 h 53"/>
                  <a:gd name="T16" fmla="*/ 1 w 72"/>
                  <a:gd name="T17" fmla="*/ 0 h 53"/>
                  <a:gd name="T18" fmla="*/ 1 w 72"/>
                  <a:gd name="T19" fmla="*/ 0 h 53"/>
                  <a:gd name="T20" fmla="*/ 1 w 72"/>
                  <a:gd name="T21" fmla="*/ 0 h 53"/>
                  <a:gd name="T22" fmla="*/ 1 w 72"/>
                  <a:gd name="T23" fmla="*/ 0 h 53"/>
                  <a:gd name="T24" fmla="*/ 1 w 72"/>
                  <a:gd name="T25" fmla="*/ 0 h 53"/>
                  <a:gd name="T26" fmla="*/ 1 w 72"/>
                  <a:gd name="T27" fmla="*/ 0 h 53"/>
                  <a:gd name="T28" fmla="*/ 1 w 72"/>
                  <a:gd name="T29" fmla="*/ 0 h 53"/>
                  <a:gd name="T30" fmla="*/ 1 w 72"/>
                  <a:gd name="T31" fmla="*/ 0 h 53"/>
                  <a:gd name="T32" fmla="*/ 1 w 72"/>
                  <a:gd name="T33" fmla="*/ 0 h 53"/>
                  <a:gd name="T34" fmla="*/ 1 w 72"/>
                  <a:gd name="T35" fmla="*/ 0 h 53"/>
                  <a:gd name="T36" fmla="*/ 1 w 72"/>
                  <a:gd name="T37" fmla="*/ 0 h 53"/>
                  <a:gd name="T38" fmla="*/ 1 w 72"/>
                  <a:gd name="T39" fmla="*/ 0 h 53"/>
                  <a:gd name="T40" fmla="*/ 1 w 72"/>
                  <a:gd name="T41" fmla="*/ 0 h 53"/>
                  <a:gd name="T42" fmla="*/ 1 w 72"/>
                  <a:gd name="T43" fmla="*/ 0 h 53"/>
                  <a:gd name="T44" fmla="*/ 1 w 72"/>
                  <a:gd name="T45" fmla="*/ 0 h 53"/>
                  <a:gd name="T46" fmla="*/ 1 w 72"/>
                  <a:gd name="T47" fmla="*/ 0 h 53"/>
                  <a:gd name="T48" fmla="*/ 1 w 72"/>
                  <a:gd name="T49" fmla="*/ 0 h 53"/>
                  <a:gd name="T50" fmla="*/ 1 w 72"/>
                  <a:gd name="T51" fmla="*/ 0 h 53"/>
                  <a:gd name="T52" fmla="*/ 1 w 72"/>
                  <a:gd name="T53" fmla="*/ 0 h 53"/>
                  <a:gd name="T54" fmla="*/ 1 w 72"/>
                  <a:gd name="T55" fmla="*/ 0 h 53"/>
                  <a:gd name="T56" fmla="*/ 0 w 72"/>
                  <a:gd name="T57" fmla="*/ 0 h 53"/>
                  <a:gd name="T58" fmla="*/ 1 w 72"/>
                  <a:gd name="T59" fmla="*/ 0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3"/>
                  <a:gd name="T92" fmla="*/ 72 w 72"/>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3">
                    <a:moveTo>
                      <a:pt x="8" y="17"/>
                    </a:moveTo>
                    <a:lnTo>
                      <a:pt x="9" y="18"/>
                    </a:lnTo>
                    <a:lnTo>
                      <a:pt x="12" y="23"/>
                    </a:lnTo>
                    <a:lnTo>
                      <a:pt x="18" y="28"/>
                    </a:lnTo>
                    <a:lnTo>
                      <a:pt x="24" y="35"/>
                    </a:lnTo>
                    <a:lnTo>
                      <a:pt x="31" y="42"/>
                    </a:lnTo>
                    <a:lnTo>
                      <a:pt x="37" y="48"/>
                    </a:lnTo>
                    <a:lnTo>
                      <a:pt x="42" y="52"/>
                    </a:lnTo>
                    <a:lnTo>
                      <a:pt x="47" y="53"/>
                    </a:lnTo>
                    <a:lnTo>
                      <a:pt x="55" y="52"/>
                    </a:lnTo>
                    <a:lnTo>
                      <a:pt x="63" y="50"/>
                    </a:lnTo>
                    <a:lnTo>
                      <a:pt x="70" y="47"/>
                    </a:lnTo>
                    <a:lnTo>
                      <a:pt x="72" y="41"/>
                    </a:lnTo>
                    <a:lnTo>
                      <a:pt x="72" y="32"/>
                    </a:lnTo>
                    <a:lnTo>
                      <a:pt x="70" y="19"/>
                    </a:lnTo>
                    <a:lnTo>
                      <a:pt x="68" y="10"/>
                    </a:lnTo>
                    <a:lnTo>
                      <a:pt x="66" y="5"/>
                    </a:lnTo>
                    <a:lnTo>
                      <a:pt x="66" y="10"/>
                    </a:lnTo>
                    <a:lnTo>
                      <a:pt x="65" y="19"/>
                    </a:lnTo>
                    <a:lnTo>
                      <a:pt x="63" y="28"/>
                    </a:lnTo>
                    <a:lnTo>
                      <a:pt x="57" y="33"/>
                    </a:lnTo>
                    <a:lnTo>
                      <a:pt x="48" y="33"/>
                    </a:lnTo>
                    <a:lnTo>
                      <a:pt x="39" y="30"/>
                    </a:lnTo>
                    <a:lnTo>
                      <a:pt x="30" y="25"/>
                    </a:lnTo>
                    <a:lnTo>
                      <a:pt x="20" y="18"/>
                    </a:lnTo>
                    <a:lnTo>
                      <a:pt x="12" y="11"/>
                    </a:lnTo>
                    <a:lnTo>
                      <a:pt x="5" y="5"/>
                    </a:lnTo>
                    <a:lnTo>
                      <a:pt x="1" y="1"/>
                    </a:lnTo>
                    <a:lnTo>
                      <a:pt x="0" y="0"/>
                    </a:lnTo>
                    <a:lnTo>
                      <a:pt x="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04" name="Freeform 85">
                <a:extLst>
                  <a:ext uri="{FF2B5EF4-FFF2-40B4-BE49-F238E27FC236}">
                    <a16:creationId xmlns:a16="http://schemas.microsoft.com/office/drawing/2014/main" id="{BA6A4C34-5F45-4890-9D7B-1BB7BB6EED6C}"/>
                  </a:ext>
                </a:extLst>
              </p:cNvPr>
              <p:cNvSpPr>
                <a:spLocks/>
              </p:cNvSpPr>
              <p:nvPr/>
            </p:nvSpPr>
            <p:spPr bwMode="auto">
              <a:xfrm>
                <a:off x="593" y="2013"/>
                <a:ext cx="36" cy="27"/>
              </a:xfrm>
              <a:custGeom>
                <a:avLst/>
                <a:gdLst>
                  <a:gd name="T0" fmla="*/ 0 w 73"/>
                  <a:gd name="T1" fmla="*/ 1 h 54"/>
                  <a:gd name="T2" fmla="*/ 0 w 73"/>
                  <a:gd name="T3" fmla="*/ 1 h 54"/>
                  <a:gd name="T4" fmla="*/ 0 w 73"/>
                  <a:gd name="T5" fmla="*/ 1 h 54"/>
                  <a:gd name="T6" fmla="*/ 0 w 73"/>
                  <a:gd name="T7" fmla="*/ 1 h 54"/>
                  <a:gd name="T8" fmla="*/ 0 w 73"/>
                  <a:gd name="T9" fmla="*/ 1 h 54"/>
                  <a:gd name="T10" fmla="*/ 0 w 73"/>
                  <a:gd name="T11" fmla="*/ 1 h 54"/>
                  <a:gd name="T12" fmla="*/ 0 w 73"/>
                  <a:gd name="T13" fmla="*/ 1 h 54"/>
                  <a:gd name="T14" fmla="*/ 0 w 73"/>
                  <a:gd name="T15" fmla="*/ 1 h 54"/>
                  <a:gd name="T16" fmla="*/ 0 w 73"/>
                  <a:gd name="T17" fmla="*/ 1 h 54"/>
                  <a:gd name="T18" fmla="*/ 0 w 73"/>
                  <a:gd name="T19" fmla="*/ 1 h 54"/>
                  <a:gd name="T20" fmla="*/ 0 w 73"/>
                  <a:gd name="T21" fmla="*/ 1 h 54"/>
                  <a:gd name="T22" fmla="*/ 0 w 73"/>
                  <a:gd name="T23" fmla="*/ 1 h 54"/>
                  <a:gd name="T24" fmla="*/ 0 w 73"/>
                  <a:gd name="T25" fmla="*/ 1 h 54"/>
                  <a:gd name="T26" fmla="*/ 0 w 73"/>
                  <a:gd name="T27" fmla="*/ 1 h 54"/>
                  <a:gd name="T28" fmla="*/ 0 w 73"/>
                  <a:gd name="T29" fmla="*/ 1 h 54"/>
                  <a:gd name="T30" fmla="*/ 0 w 73"/>
                  <a:gd name="T31" fmla="*/ 1 h 54"/>
                  <a:gd name="T32" fmla="*/ 0 w 73"/>
                  <a:gd name="T33" fmla="*/ 1 h 54"/>
                  <a:gd name="T34" fmla="*/ 0 w 73"/>
                  <a:gd name="T35" fmla="*/ 1 h 54"/>
                  <a:gd name="T36" fmla="*/ 0 w 73"/>
                  <a:gd name="T37" fmla="*/ 1 h 54"/>
                  <a:gd name="T38" fmla="*/ 0 w 73"/>
                  <a:gd name="T39" fmla="*/ 1 h 54"/>
                  <a:gd name="T40" fmla="*/ 0 w 73"/>
                  <a:gd name="T41" fmla="*/ 1 h 54"/>
                  <a:gd name="T42" fmla="*/ 0 w 73"/>
                  <a:gd name="T43" fmla="*/ 1 h 54"/>
                  <a:gd name="T44" fmla="*/ 0 w 73"/>
                  <a:gd name="T45" fmla="*/ 1 h 54"/>
                  <a:gd name="T46" fmla="*/ 0 w 73"/>
                  <a:gd name="T47" fmla="*/ 1 h 54"/>
                  <a:gd name="T48" fmla="*/ 0 w 73"/>
                  <a:gd name="T49" fmla="*/ 1 h 54"/>
                  <a:gd name="T50" fmla="*/ 0 w 73"/>
                  <a:gd name="T51" fmla="*/ 1 h 54"/>
                  <a:gd name="T52" fmla="*/ 0 w 73"/>
                  <a:gd name="T53" fmla="*/ 1 h 54"/>
                  <a:gd name="T54" fmla="*/ 0 w 73"/>
                  <a:gd name="T55" fmla="*/ 1 h 54"/>
                  <a:gd name="T56" fmla="*/ 0 w 73"/>
                  <a:gd name="T57" fmla="*/ 0 h 54"/>
                  <a:gd name="T58" fmla="*/ 0 w 73"/>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4"/>
                  <a:gd name="T92" fmla="*/ 73 w 73"/>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4">
                    <a:moveTo>
                      <a:pt x="8" y="19"/>
                    </a:moveTo>
                    <a:lnTo>
                      <a:pt x="9" y="20"/>
                    </a:lnTo>
                    <a:lnTo>
                      <a:pt x="13" y="24"/>
                    </a:lnTo>
                    <a:lnTo>
                      <a:pt x="17" y="30"/>
                    </a:lnTo>
                    <a:lnTo>
                      <a:pt x="24" y="37"/>
                    </a:lnTo>
                    <a:lnTo>
                      <a:pt x="30" y="44"/>
                    </a:lnTo>
                    <a:lnTo>
                      <a:pt x="37" y="50"/>
                    </a:lnTo>
                    <a:lnTo>
                      <a:pt x="43" y="53"/>
                    </a:lnTo>
                    <a:lnTo>
                      <a:pt x="47" y="54"/>
                    </a:lnTo>
                    <a:lnTo>
                      <a:pt x="56" y="53"/>
                    </a:lnTo>
                    <a:lnTo>
                      <a:pt x="64" y="52"/>
                    </a:lnTo>
                    <a:lnTo>
                      <a:pt x="69" y="49"/>
                    </a:lnTo>
                    <a:lnTo>
                      <a:pt x="73" y="43"/>
                    </a:lnTo>
                    <a:lnTo>
                      <a:pt x="72" y="32"/>
                    </a:lnTo>
                    <a:lnTo>
                      <a:pt x="70" y="20"/>
                    </a:lnTo>
                    <a:lnTo>
                      <a:pt x="68" y="9"/>
                    </a:lnTo>
                    <a:lnTo>
                      <a:pt x="67" y="5"/>
                    </a:lnTo>
                    <a:lnTo>
                      <a:pt x="67" y="9"/>
                    </a:lnTo>
                    <a:lnTo>
                      <a:pt x="66" y="19"/>
                    </a:lnTo>
                    <a:lnTo>
                      <a:pt x="64" y="29"/>
                    </a:lnTo>
                    <a:lnTo>
                      <a:pt x="58" y="35"/>
                    </a:lnTo>
                    <a:lnTo>
                      <a:pt x="49" y="35"/>
                    </a:lnTo>
                    <a:lnTo>
                      <a:pt x="39" y="31"/>
                    </a:lnTo>
                    <a:lnTo>
                      <a:pt x="30" y="26"/>
                    </a:lnTo>
                    <a:lnTo>
                      <a:pt x="21" y="19"/>
                    </a:lnTo>
                    <a:lnTo>
                      <a:pt x="13" y="13"/>
                    </a:lnTo>
                    <a:lnTo>
                      <a:pt x="6" y="6"/>
                    </a:lnTo>
                    <a:lnTo>
                      <a:pt x="1" y="1"/>
                    </a:lnTo>
                    <a:lnTo>
                      <a:pt x="0" y="0"/>
                    </a:lnTo>
                    <a:lnTo>
                      <a:pt x="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05" name="Freeform 86">
                <a:extLst>
                  <a:ext uri="{FF2B5EF4-FFF2-40B4-BE49-F238E27FC236}">
                    <a16:creationId xmlns:a16="http://schemas.microsoft.com/office/drawing/2014/main" id="{DB483403-458E-4D69-B99A-7573791BF39F}"/>
                  </a:ext>
                </a:extLst>
              </p:cNvPr>
              <p:cNvSpPr>
                <a:spLocks/>
              </p:cNvSpPr>
              <p:nvPr/>
            </p:nvSpPr>
            <p:spPr bwMode="auto">
              <a:xfrm>
                <a:off x="632" y="2035"/>
                <a:ext cx="36" cy="27"/>
              </a:xfrm>
              <a:custGeom>
                <a:avLst/>
                <a:gdLst>
                  <a:gd name="T0" fmla="*/ 1 w 71"/>
                  <a:gd name="T1" fmla="*/ 1 h 54"/>
                  <a:gd name="T2" fmla="*/ 1 w 71"/>
                  <a:gd name="T3" fmla="*/ 1 h 54"/>
                  <a:gd name="T4" fmla="*/ 1 w 71"/>
                  <a:gd name="T5" fmla="*/ 1 h 54"/>
                  <a:gd name="T6" fmla="*/ 1 w 71"/>
                  <a:gd name="T7" fmla="*/ 1 h 54"/>
                  <a:gd name="T8" fmla="*/ 1 w 71"/>
                  <a:gd name="T9" fmla="*/ 1 h 54"/>
                  <a:gd name="T10" fmla="*/ 1 w 71"/>
                  <a:gd name="T11" fmla="*/ 1 h 54"/>
                  <a:gd name="T12" fmla="*/ 1 w 71"/>
                  <a:gd name="T13" fmla="*/ 1 h 54"/>
                  <a:gd name="T14" fmla="*/ 1 w 71"/>
                  <a:gd name="T15" fmla="*/ 1 h 54"/>
                  <a:gd name="T16" fmla="*/ 1 w 71"/>
                  <a:gd name="T17" fmla="*/ 1 h 54"/>
                  <a:gd name="T18" fmla="*/ 1 w 71"/>
                  <a:gd name="T19" fmla="*/ 1 h 54"/>
                  <a:gd name="T20" fmla="*/ 1 w 71"/>
                  <a:gd name="T21" fmla="*/ 1 h 54"/>
                  <a:gd name="T22" fmla="*/ 1 w 71"/>
                  <a:gd name="T23" fmla="*/ 1 h 54"/>
                  <a:gd name="T24" fmla="*/ 1 w 71"/>
                  <a:gd name="T25" fmla="*/ 1 h 54"/>
                  <a:gd name="T26" fmla="*/ 1 w 71"/>
                  <a:gd name="T27" fmla="*/ 1 h 54"/>
                  <a:gd name="T28" fmla="*/ 1 w 71"/>
                  <a:gd name="T29" fmla="*/ 1 h 54"/>
                  <a:gd name="T30" fmla="*/ 1 w 71"/>
                  <a:gd name="T31" fmla="*/ 1 h 54"/>
                  <a:gd name="T32" fmla="*/ 1 w 71"/>
                  <a:gd name="T33" fmla="*/ 1 h 54"/>
                  <a:gd name="T34" fmla="*/ 1 w 71"/>
                  <a:gd name="T35" fmla="*/ 1 h 54"/>
                  <a:gd name="T36" fmla="*/ 1 w 71"/>
                  <a:gd name="T37" fmla="*/ 1 h 54"/>
                  <a:gd name="T38" fmla="*/ 1 w 71"/>
                  <a:gd name="T39" fmla="*/ 1 h 54"/>
                  <a:gd name="T40" fmla="*/ 1 w 71"/>
                  <a:gd name="T41" fmla="*/ 1 h 54"/>
                  <a:gd name="T42" fmla="*/ 1 w 71"/>
                  <a:gd name="T43" fmla="*/ 1 h 54"/>
                  <a:gd name="T44" fmla="*/ 1 w 71"/>
                  <a:gd name="T45" fmla="*/ 1 h 54"/>
                  <a:gd name="T46" fmla="*/ 1 w 71"/>
                  <a:gd name="T47" fmla="*/ 1 h 54"/>
                  <a:gd name="T48" fmla="*/ 1 w 71"/>
                  <a:gd name="T49" fmla="*/ 1 h 54"/>
                  <a:gd name="T50" fmla="*/ 1 w 71"/>
                  <a:gd name="T51" fmla="*/ 1 h 54"/>
                  <a:gd name="T52" fmla="*/ 1 w 71"/>
                  <a:gd name="T53" fmla="*/ 1 h 54"/>
                  <a:gd name="T54" fmla="*/ 1 w 71"/>
                  <a:gd name="T55" fmla="*/ 1 h 54"/>
                  <a:gd name="T56" fmla="*/ 0 w 71"/>
                  <a:gd name="T57" fmla="*/ 0 h 54"/>
                  <a:gd name="T58" fmla="*/ 1 w 71"/>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1"/>
                  <a:gd name="T91" fmla="*/ 0 h 54"/>
                  <a:gd name="T92" fmla="*/ 71 w 71"/>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1" h="54">
                    <a:moveTo>
                      <a:pt x="8" y="18"/>
                    </a:moveTo>
                    <a:lnTo>
                      <a:pt x="9" y="20"/>
                    </a:lnTo>
                    <a:lnTo>
                      <a:pt x="12" y="24"/>
                    </a:lnTo>
                    <a:lnTo>
                      <a:pt x="17" y="30"/>
                    </a:lnTo>
                    <a:lnTo>
                      <a:pt x="24" y="37"/>
                    </a:lnTo>
                    <a:lnTo>
                      <a:pt x="30" y="44"/>
                    </a:lnTo>
                    <a:lnTo>
                      <a:pt x="35" y="49"/>
                    </a:lnTo>
                    <a:lnTo>
                      <a:pt x="41" y="53"/>
                    </a:lnTo>
                    <a:lnTo>
                      <a:pt x="46" y="54"/>
                    </a:lnTo>
                    <a:lnTo>
                      <a:pt x="54" y="53"/>
                    </a:lnTo>
                    <a:lnTo>
                      <a:pt x="62" y="52"/>
                    </a:lnTo>
                    <a:lnTo>
                      <a:pt x="68" y="48"/>
                    </a:lnTo>
                    <a:lnTo>
                      <a:pt x="71" y="43"/>
                    </a:lnTo>
                    <a:lnTo>
                      <a:pt x="70" y="33"/>
                    </a:lnTo>
                    <a:lnTo>
                      <a:pt x="69" y="21"/>
                    </a:lnTo>
                    <a:lnTo>
                      <a:pt x="66" y="10"/>
                    </a:lnTo>
                    <a:lnTo>
                      <a:pt x="65" y="6"/>
                    </a:lnTo>
                    <a:lnTo>
                      <a:pt x="65" y="10"/>
                    </a:lnTo>
                    <a:lnTo>
                      <a:pt x="64" y="20"/>
                    </a:lnTo>
                    <a:lnTo>
                      <a:pt x="62" y="29"/>
                    </a:lnTo>
                    <a:lnTo>
                      <a:pt x="57" y="35"/>
                    </a:lnTo>
                    <a:lnTo>
                      <a:pt x="48" y="35"/>
                    </a:lnTo>
                    <a:lnTo>
                      <a:pt x="39" y="31"/>
                    </a:lnTo>
                    <a:lnTo>
                      <a:pt x="28" y="25"/>
                    </a:lnTo>
                    <a:lnTo>
                      <a:pt x="20" y="18"/>
                    </a:lnTo>
                    <a:lnTo>
                      <a:pt x="12" y="13"/>
                    </a:lnTo>
                    <a:lnTo>
                      <a:pt x="5" y="6"/>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06" name="Freeform 87">
                <a:extLst>
                  <a:ext uri="{FF2B5EF4-FFF2-40B4-BE49-F238E27FC236}">
                    <a16:creationId xmlns:a16="http://schemas.microsoft.com/office/drawing/2014/main" id="{7506B255-F14B-4558-90B9-9148523B098D}"/>
                  </a:ext>
                </a:extLst>
              </p:cNvPr>
              <p:cNvSpPr>
                <a:spLocks/>
              </p:cNvSpPr>
              <p:nvPr/>
            </p:nvSpPr>
            <p:spPr bwMode="auto">
              <a:xfrm>
                <a:off x="674" y="2026"/>
                <a:ext cx="39" cy="26"/>
              </a:xfrm>
              <a:custGeom>
                <a:avLst/>
                <a:gdLst>
                  <a:gd name="T0" fmla="*/ 1 w 78"/>
                  <a:gd name="T1" fmla="*/ 1 h 52"/>
                  <a:gd name="T2" fmla="*/ 1 w 78"/>
                  <a:gd name="T3" fmla="*/ 1 h 52"/>
                  <a:gd name="T4" fmla="*/ 1 w 78"/>
                  <a:gd name="T5" fmla="*/ 1 h 52"/>
                  <a:gd name="T6" fmla="*/ 1 w 78"/>
                  <a:gd name="T7" fmla="*/ 1 h 52"/>
                  <a:gd name="T8" fmla="*/ 1 w 78"/>
                  <a:gd name="T9" fmla="*/ 1 h 52"/>
                  <a:gd name="T10" fmla="*/ 1 w 78"/>
                  <a:gd name="T11" fmla="*/ 1 h 52"/>
                  <a:gd name="T12" fmla="*/ 1 w 78"/>
                  <a:gd name="T13" fmla="*/ 1 h 52"/>
                  <a:gd name="T14" fmla="*/ 1 w 78"/>
                  <a:gd name="T15" fmla="*/ 1 h 52"/>
                  <a:gd name="T16" fmla="*/ 1 w 78"/>
                  <a:gd name="T17" fmla="*/ 1 h 52"/>
                  <a:gd name="T18" fmla="*/ 1 w 78"/>
                  <a:gd name="T19" fmla="*/ 1 h 52"/>
                  <a:gd name="T20" fmla="*/ 1 w 78"/>
                  <a:gd name="T21" fmla="*/ 1 h 52"/>
                  <a:gd name="T22" fmla="*/ 1 w 78"/>
                  <a:gd name="T23" fmla="*/ 1 h 52"/>
                  <a:gd name="T24" fmla="*/ 1 w 78"/>
                  <a:gd name="T25" fmla="*/ 1 h 52"/>
                  <a:gd name="T26" fmla="*/ 1 w 78"/>
                  <a:gd name="T27" fmla="*/ 1 h 52"/>
                  <a:gd name="T28" fmla="*/ 1 w 78"/>
                  <a:gd name="T29" fmla="*/ 1 h 52"/>
                  <a:gd name="T30" fmla="*/ 1 w 78"/>
                  <a:gd name="T31" fmla="*/ 1 h 52"/>
                  <a:gd name="T32" fmla="*/ 1 w 78"/>
                  <a:gd name="T33" fmla="*/ 0 h 52"/>
                  <a:gd name="T34" fmla="*/ 1 w 78"/>
                  <a:gd name="T35" fmla="*/ 1 h 52"/>
                  <a:gd name="T36" fmla="*/ 1 w 78"/>
                  <a:gd name="T37" fmla="*/ 1 h 52"/>
                  <a:gd name="T38" fmla="*/ 1 w 78"/>
                  <a:gd name="T39" fmla="*/ 1 h 52"/>
                  <a:gd name="T40" fmla="*/ 1 w 78"/>
                  <a:gd name="T41" fmla="*/ 1 h 52"/>
                  <a:gd name="T42" fmla="*/ 1 w 78"/>
                  <a:gd name="T43" fmla="*/ 1 h 52"/>
                  <a:gd name="T44" fmla="*/ 1 w 78"/>
                  <a:gd name="T45" fmla="*/ 1 h 52"/>
                  <a:gd name="T46" fmla="*/ 1 w 78"/>
                  <a:gd name="T47" fmla="*/ 1 h 52"/>
                  <a:gd name="T48" fmla="*/ 1 w 78"/>
                  <a:gd name="T49" fmla="*/ 1 h 52"/>
                  <a:gd name="T50" fmla="*/ 1 w 78"/>
                  <a:gd name="T51" fmla="*/ 1 h 52"/>
                  <a:gd name="T52" fmla="*/ 1 w 78"/>
                  <a:gd name="T53" fmla="*/ 1 h 52"/>
                  <a:gd name="T54" fmla="*/ 1 w 78"/>
                  <a:gd name="T55" fmla="*/ 1 h 52"/>
                  <a:gd name="T56" fmla="*/ 0 w 78"/>
                  <a:gd name="T57" fmla="*/ 1 h 52"/>
                  <a:gd name="T58" fmla="*/ 1 w 78"/>
                  <a:gd name="T59" fmla="*/ 1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8"/>
                  <a:gd name="T91" fmla="*/ 0 h 52"/>
                  <a:gd name="T92" fmla="*/ 78 w 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8" h="52">
                    <a:moveTo>
                      <a:pt x="10" y="22"/>
                    </a:moveTo>
                    <a:lnTo>
                      <a:pt x="11" y="23"/>
                    </a:lnTo>
                    <a:lnTo>
                      <a:pt x="16" y="26"/>
                    </a:lnTo>
                    <a:lnTo>
                      <a:pt x="22" y="32"/>
                    </a:lnTo>
                    <a:lnTo>
                      <a:pt x="29" y="38"/>
                    </a:lnTo>
                    <a:lnTo>
                      <a:pt x="35" y="43"/>
                    </a:lnTo>
                    <a:lnTo>
                      <a:pt x="43" y="48"/>
                    </a:lnTo>
                    <a:lnTo>
                      <a:pt x="49" y="50"/>
                    </a:lnTo>
                    <a:lnTo>
                      <a:pt x="54" y="52"/>
                    </a:lnTo>
                    <a:lnTo>
                      <a:pt x="62" y="49"/>
                    </a:lnTo>
                    <a:lnTo>
                      <a:pt x="70" y="46"/>
                    </a:lnTo>
                    <a:lnTo>
                      <a:pt x="76" y="41"/>
                    </a:lnTo>
                    <a:lnTo>
                      <a:pt x="78" y="35"/>
                    </a:lnTo>
                    <a:lnTo>
                      <a:pt x="76" y="26"/>
                    </a:lnTo>
                    <a:lnTo>
                      <a:pt x="71" y="13"/>
                    </a:lnTo>
                    <a:lnTo>
                      <a:pt x="68" y="4"/>
                    </a:lnTo>
                    <a:lnTo>
                      <a:pt x="65" y="0"/>
                    </a:lnTo>
                    <a:lnTo>
                      <a:pt x="67" y="4"/>
                    </a:lnTo>
                    <a:lnTo>
                      <a:pt x="68" y="13"/>
                    </a:lnTo>
                    <a:lnTo>
                      <a:pt x="67" y="24"/>
                    </a:lnTo>
                    <a:lnTo>
                      <a:pt x="62" y="30"/>
                    </a:lnTo>
                    <a:lnTo>
                      <a:pt x="53" y="31"/>
                    </a:lnTo>
                    <a:lnTo>
                      <a:pt x="43" y="30"/>
                    </a:lnTo>
                    <a:lnTo>
                      <a:pt x="33" y="25"/>
                    </a:lnTo>
                    <a:lnTo>
                      <a:pt x="23" y="20"/>
                    </a:lnTo>
                    <a:lnTo>
                      <a:pt x="14" y="15"/>
                    </a:lnTo>
                    <a:lnTo>
                      <a:pt x="7" y="9"/>
                    </a:lnTo>
                    <a:lnTo>
                      <a:pt x="2" y="5"/>
                    </a:lnTo>
                    <a:lnTo>
                      <a:pt x="0" y="4"/>
                    </a:lnTo>
                    <a:lnTo>
                      <a:pt x="1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07" name="Freeform 88">
                <a:extLst>
                  <a:ext uri="{FF2B5EF4-FFF2-40B4-BE49-F238E27FC236}">
                    <a16:creationId xmlns:a16="http://schemas.microsoft.com/office/drawing/2014/main" id="{64F0E7C9-6D79-40BE-8F10-642A952C4BEE}"/>
                  </a:ext>
                </a:extLst>
              </p:cNvPr>
              <p:cNvSpPr>
                <a:spLocks/>
              </p:cNvSpPr>
              <p:nvPr/>
            </p:nvSpPr>
            <p:spPr bwMode="auto">
              <a:xfrm>
                <a:off x="627" y="2008"/>
                <a:ext cx="35" cy="28"/>
              </a:xfrm>
              <a:custGeom>
                <a:avLst/>
                <a:gdLst>
                  <a:gd name="T0" fmla="*/ 0 w 72"/>
                  <a:gd name="T1" fmla="*/ 1 h 55"/>
                  <a:gd name="T2" fmla="*/ 0 w 72"/>
                  <a:gd name="T3" fmla="*/ 1 h 55"/>
                  <a:gd name="T4" fmla="*/ 0 w 72"/>
                  <a:gd name="T5" fmla="*/ 1 h 55"/>
                  <a:gd name="T6" fmla="*/ 0 w 72"/>
                  <a:gd name="T7" fmla="*/ 1 h 55"/>
                  <a:gd name="T8" fmla="*/ 0 w 72"/>
                  <a:gd name="T9" fmla="*/ 1 h 55"/>
                  <a:gd name="T10" fmla="*/ 0 w 72"/>
                  <a:gd name="T11" fmla="*/ 1 h 55"/>
                  <a:gd name="T12" fmla="*/ 0 w 72"/>
                  <a:gd name="T13" fmla="*/ 1 h 55"/>
                  <a:gd name="T14" fmla="*/ 0 w 72"/>
                  <a:gd name="T15" fmla="*/ 1 h 55"/>
                  <a:gd name="T16" fmla="*/ 0 w 72"/>
                  <a:gd name="T17" fmla="*/ 1 h 55"/>
                  <a:gd name="T18" fmla="*/ 0 w 72"/>
                  <a:gd name="T19" fmla="*/ 1 h 55"/>
                  <a:gd name="T20" fmla="*/ 0 w 72"/>
                  <a:gd name="T21" fmla="*/ 1 h 55"/>
                  <a:gd name="T22" fmla="*/ 0 w 72"/>
                  <a:gd name="T23" fmla="*/ 1 h 55"/>
                  <a:gd name="T24" fmla="*/ 0 w 72"/>
                  <a:gd name="T25" fmla="*/ 1 h 55"/>
                  <a:gd name="T26" fmla="*/ 0 w 72"/>
                  <a:gd name="T27" fmla="*/ 1 h 55"/>
                  <a:gd name="T28" fmla="*/ 0 w 72"/>
                  <a:gd name="T29" fmla="*/ 1 h 55"/>
                  <a:gd name="T30" fmla="*/ 0 w 72"/>
                  <a:gd name="T31" fmla="*/ 1 h 55"/>
                  <a:gd name="T32" fmla="*/ 0 w 72"/>
                  <a:gd name="T33" fmla="*/ 1 h 55"/>
                  <a:gd name="T34" fmla="*/ 0 w 72"/>
                  <a:gd name="T35" fmla="*/ 1 h 55"/>
                  <a:gd name="T36" fmla="*/ 0 w 72"/>
                  <a:gd name="T37" fmla="*/ 1 h 55"/>
                  <a:gd name="T38" fmla="*/ 0 w 72"/>
                  <a:gd name="T39" fmla="*/ 1 h 55"/>
                  <a:gd name="T40" fmla="*/ 0 w 72"/>
                  <a:gd name="T41" fmla="*/ 1 h 55"/>
                  <a:gd name="T42" fmla="*/ 0 w 72"/>
                  <a:gd name="T43" fmla="*/ 1 h 55"/>
                  <a:gd name="T44" fmla="*/ 0 w 72"/>
                  <a:gd name="T45" fmla="*/ 1 h 55"/>
                  <a:gd name="T46" fmla="*/ 0 w 72"/>
                  <a:gd name="T47" fmla="*/ 1 h 55"/>
                  <a:gd name="T48" fmla="*/ 0 w 72"/>
                  <a:gd name="T49" fmla="*/ 1 h 55"/>
                  <a:gd name="T50" fmla="*/ 0 w 72"/>
                  <a:gd name="T51" fmla="*/ 1 h 55"/>
                  <a:gd name="T52" fmla="*/ 0 w 72"/>
                  <a:gd name="T53" fmla="*/ 1 h 55"/>
                  <a:gd name="T54" fmla="*/ 0 w 72"/>
                  <a:gd name="T55" fmla="*/ 1 h 55"/>
                  <a:gd name="T56" fmla="*/ 0 w 72"/>
                  <a:gd name="T57" fmla="*/ 0 h 55"/>
                  <a:gd name="T58" fmla="*/ 0 w 72"/>
                  <a:gd name="T59" fmla="*/ 1 h 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5"/>
                  <a:gd name="T92" fmla="*/ 72 w 72"/>
                  <a:gd name="T93" fmla="*/ 55 h 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5">
                    <a:moveTo>
                      <a:pt x="9" y="19"/>
                    </a:moveTo>
                    <a:lnTo>
                      <a:pt x="11" y="21"/>
                    </a:lnTo>
                    <a:lnTo>
                      <a:pt x="14" y="25"/>
                    </a:lnTo>
                    <a:lnTo>
                      <a:pt x="19" y="31"/>
                    </a:lnTo>
                    <a:lnTo>
                      <a:pt x="26" y="38"/>
                    </a:lnTo>
                    <a:lnTo>
                      <a:pt x="31" y="45"/>
                    </a:lnTo>
                    <a:lnTo>
                      <a:pt x="37" y="50"/>
                    </a:lnTo>
                    <a:lnTo>
                      <a:pt x="43" y="54"/>
                    </a:lnTo>
                    <a:lnTo>
                      <a:pt x="47" y="55"/>
                    </a:lnTo>
                    <a:lnTo>
                      <a:pt x="56" y="54"/>
                    </a:lnTo>
                    <a:lnTo>
                      <a:pt x="64" y="52"/>
                    </a:lnTo>
                    <a:lnTo>
                      <a:pt x="69" y="49"/>
                    </a:lnTo>
                    <a:lnTo>
                      <a:pt x="72" y="44"/>
                    </a:lnTo>
                    <a:lnTo>
                      <a:pt x="72" y="33"/>
                    </a:lnTo>
                    <a:lnTo>
                      <a:pt x="69" y="21"/>
                    </a:lnTo>
                    <a:lnTo>
                      <a:pt x="68" y="10"/>
                    </a:lnTo>
                    <a:lnTo>
                      <a:pt x="67" y="6"/>
                    </a:lnTo>
                    <a:lnTo>
                      <a:pt x="67" y="10"/>
                    </a:lnTo>
                    <a:lnTo>
                      <a:pt x="66" y="19"/>
                    </a:lnTo>
                    <a:lnTo>
                      <a:pt x="64" y="30"/>
                    </a:lnTo>
                    <a:lnTo>
                      <a:pt x="58" y="36"/>
                    </a:lnTo>
                    <a:lnTo>
                      <a:pt x="49" y="36"/>
                    </a:lnTo>
                    <a:lnTo>
                      <a:pt x="39" y="32"/>
                    </a:lnTo>
                    <a:lnTo>
                      <a:pt x="30" y="26"/>
                    </a:lnTo>
                    <a:lnTo>
                      <a:pt x="21" y="19"/>
                    </a:lnTo>
                    <a:lnTo>
                      <a:pt x="13" y="12"/>
                    </a:lnTo>
                    <a:lnTo>
                      <a:pt x="6" y="6"/>
                    </a:lnTo>
                    <a:lnTo>
                      <a:pt x="1" y="1"/>
                    </a:lnTo>
                    <a:lnTo>
                      <a:pt x="0" y="0"/>
                    </a:lnTo>
                    <a:lnTo>
                      <a:pt x="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08" name="Freeform 89">
                <a:extLst>
                  <a:ext uri="{FF2B5EF4-FFF2-40B4-BE49-F238E27FC236}">
                    <a16:creationId xmlns:a16="http://schemas.microsoft.com/office/drawing/2014/main" id="{C3573648-B899-49C5-8EB3-CC076D1F08F0}"/>
                  </a:ext>
                </a:extLst>
              </p:cNvPr>
              <p:cNvSpPr>
                <a:spLocks/>
              </p:cNvSpPr>
              <p:nvPr/>
            </p:nvSpPr>
            <p:spPr bwMode="auto">
              <a:xfrm>
                <a:off x="669" y="1999"/>
                <a:ext cx="39" cy="26"/>
              </a:xfrm>
              <a:custGeom>
                <a:avLst/>
                <a:gdLst>
                  <a:gd name="T0" fmla="*/ 0 w 79"/>
                  <a:gd name="T1" fmla="*/ 1 h 51"/>
                  <a:gd name="T2" fmla="*/ 0 w 79"/>
                  <a:gd name="T3" fmla="*/ 1 h 51"/>
                  <a:gd name="T4" fmla="*/ 0 w 79"/>
                  <a:gd name="T5" fmla="*/ 1 h 51"/>
                  <a:gd name="T6" fmla="*/ 0 w 79"/>
                  <a:gd name="T7" fmla="*/ 1 h 51"/>
                  <a:gd name="T8" fmla="*/ 0 w 79"/>
                  <a:gd name="T9" fmla="*/ 1 h 51"/>
                  <a:gd name="T10" fmla="*/ 0 w 79"/>
                  <a:gd name="T11" fmla="*/ 1 h 51"/>
                  <a:gd name="T12" fmla="*/ 0 w 79"/>
                  <a:gd name="T13" fmla="*/ 1 h 51"/>
                  <a:gd name="T14" fmla="*/ 0 w 79"/>
                  <a:gd name="T15" fmla="*/ 1 h 51"/>
                  <a:gd name="T16" fmla="*/ 0 w 79"/>
                  <a:gd name="T17" fmla="*/ 1 h 51"/>
                  <a:gd name="T18" fmla="*/ 0 w 79"/>
                  <a:gd name="T19" fmla="*/ 1 h 51"/>
                  <a:gd name="T20" fmla="*/ 0 w 79"/>
                  <a:gd name="T21" fmla="*/ 1 h 51"/>
                  <a:gd name="T22" fmla="*/ 0 w 79"/>
                  <a:gd name="T23" fmla="*/ 1 h 51"/>
                  <a:gd name="T24" fmla="*/ 0 w 79"/>
                  <a:gd name="T25" fmla="*/ 1 h 51"/>
                  <a:gd name="T26" fmla="*/ 0 w 79"/>
                  <a:gd name="T27" fmla="*/ 1 h 51"/>
                  <a:gd name="T28" fmla="*/ 0 w 79"/>
                  <a:gd name="T29" fmla="*/ 1 h 51"/>
                  <a:gd name="T30" fmla="*/ 0 w 79"/>
                  <a:gd name="T31" fmla="*/ 1 h 51"/>
                  <a:gd name="T32" fmla="*/ 0 w 79"/>
                  <a:gd name="T33" fmla="*/ 0 h 51"/>
                  <a:gd name="T34" fmla="*/ 0 w 79"/>
                  <a:gd name="T35" fmla="*/ 1 h 51"/>
                  <a:gd name="T36" fmla="*/ 0 w 79"/>
                  <a:gd name="T37" fmla="*/ 1 h 51"/>
                  <a:gd name="T38" fmla="*/ 0 w 79"/>
                  <a:gd name="T39" fmla="*/ 1 h 51"/>
                  <a:gd name="T40" fmla="*/ 0 w 79"/>
                  <a:gd name="T41" fmla="*/ 1 h 51"/>
                  <a:gd name="T42" fmla="*/ 0 w 79"/>
                  <a:gd name="T43" fmla="*/ 1 h 51"/>
                  <a:gd name="T44" fmla="*/ 0 w 79"/>
                  <a:gd name="T45" fmla="*/ 1 h 51"/>
                  <a:gd name="T46" fmla="*/ 0 w 79"/>
                  <a:gd name="T47" fmla="*/ 1 h 51"/>
                  <a:gd name="T48" fmla="*/ 0 w 79"/>
                  <a:gd name="T49" fmla="*/ 1 h 51"/>
                  <a:gd name="T50" fmla="*/ 0 w 79"/>
                  <a:gd name="T51" fmla="*/ 1 h 51"/>
                  <a:gd name="T52" fmla="*/ 0 w 79"/>
                  <a:gd name="T53" fmla="*/ 1 h 51"/>
                  <a:gd name="T54" fmla="*/ 0 w 79"/>
                  <a:gd name="T55" fmla="*/ 1 h 51"/>
                  <a:gd name="T56" fmla="*/ 0 w 79"/>
                  <a:gd name="T57" fmla="*/ 1 h 51"/>
                  <a:gd name="T58" fmla="*/ 0 w 79"/>
                  <a:gd name="T59" fmla="*/ 1 h 5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9"/>
                  <a:gd name="T91" fmla="*/ 0 h 51"/>
                  <a:gd name="T92" fmla="*/ 79 w 79"/>
                  <a:gd name="T93" fmla="*/ 51 h 5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9" h="51">
                    <a:moveTo>
                      <a:pt x="12" y="23"/>
                    </a:moveTo>
                    <a:lnTo>
                      <a:pt x="13" y="24"/>
                    </a:lnTo>
                    <a:lnTo>
                      <a:pt x="18" y="27"/>
                    </a:lnTo>
                    <a:lnTo>
                      <a:pt x="23" y="33"/>
                    </a:lnTo>
                    <a:lnTo>
                      <a:pt x="30" y="39"/>
                    </a:lnTo>
                    <a:lnTo>
                      <a:pt x="37" y="43"/>
                    </a:lnTo>
                    <a:lnTo>
                      <a:pt x="45" y="48"/>
                    </a:lnTo>
                    <a:lnTo>
                      <a:pt x="51" y="51"/>
                    </a:lnTo>
                    <a:lnTo>
                      <a:pt x="56" y="51"/>
                    </a:lnTo>
                    <a:lnTo>
                      <a:pt x="64" y="49"/>
                    </a:lnTo>
                    <a:lnTo>
                      <a:pt x="71" y="46"/>
                    </a:lnTo>
                    <a:lnTo>
                      <a:pt x="76" y="41"/>
                    </a:lnTo>
                    <a:lnTo>
                      <a:pt x="79" y="35"/>
                    </a:lnTo>
                    <a:lnTo>
                      <a:pt x="76" y="26"/>
                    </a:lnTo>
                    <a:lnTo>
                      <a:pt x="73" y="15"/>
                    </a:lnTo>
                    <a:lnTo>
                      <a:pt x="68" y="4"/>
                    </a:lnTo>
                    <a:lnTo>
                      <a:pt x="67" y="0"/>
                    </a:lnTo>
                    <a:lnTo>
                      <a:pt x="68" y="4"/>
                    </a:lnTo>
                    <a:lnTo>
                      <a:pt x="68" y="13"/>
                    </a:lnTo>
                    <a:lnTo>
                      <a:pt x="67" y="25"/>
                    </a:lnTo>
                    <a:lnTo>
                      <a:pt x="63" y="31"/>
                    </a:lnTo>
                    <a:lnTo>
                      <a:pt x="54" y="32"/>
                    </a:lnTo>
                    <a:lnTo>
                      <a:pt x="44" y="31"/>
                    </a:lnTo>
                    <a:lnTo>
                      <a:pt x="34" y="26"/>
                    </a:lnTo>
                    <a:lnTo>
                      <a:pt x="23" y="21"/>
                    </a:lnTo>
                    <a:lnTo>
                      <a:pt x="14" y="16"/>
                    </a:lnTo>
                    <a:lnTo>
                      <a:pt x="7" y="10"/>
                    </a:lnTo>
                    <a:lnTo>
                      <a:pt x="3" y="6"/>
                    </a:lnTo>
                    <a:lnTo>
                      <a:pt x="0" y="5"/>
                    </a:lnTo>
                    <a:lnTo>
                      <a:pt x="1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09" name="Freeform 90">
                <a:extLst>
                  <a:ext uri="{FF2B5EF4-FFF2-40B4-BE49-F238E27FC236}">
                    <a16:creationId xmlns:a16="http://schemas.microsoft.com/office/drawing/2014/main" id="{B4A962E3-9969-457F-BAF6-3DBC836AE0FA}"/>
                  </a:ext>
                </a:extLst>
              </p:cNvPr>
              <p:cNvSpPr>
                <a:spLocks/>
              </p:cNvSpPr>
              <p:nvPr/>
            </p:nvSpPr>
            <p:spPr bwMode="auto">
              <a:xfrm>
                <a:off x="731" y="2044"/>
                <a:ext cx="40" cy="26"/>
              </a:xfrm>
              <a:custGeom>
                <a:avLst/>
                <a:gdLst>
                  <a:gd name="T0" fmla="*/ 0 w 78"/>
                  <a:gd name="T1" fmla="*/ 1 h 52"/>
                  <a:gd name="T2" fmla="*/ 1 w 78"/>
                  <a:gd name="T3" fmla="*/ 1 h 52"/>
                  <a:gd name="T4" fmla="*/ 1 w 78"/>
                  <a:gd name="T5" fmla="*/ 1 h 52"/>
                  <a:gd name="T6" fmla="*/ 1 w 78"/>
                  <a:gd name="T7" fmla="*/ 1 h 52"/>
                  <a:gd name="T8" fmla="*/ 1 w 78"/>
                  <a:gd name="T9" fmla="*/ 1 h 52"/>
                  <a:gd name="T10" fmla="*/ 1 w 78"/>
                  <a:gd name="T11" fmla="*/ 1 h 52"/>
                  <a:gd name="T12" fmla="*/ 1 w 78"/>
                  <a:gd name="T13" fmla="*/ 1 h 52"/>
                  <a:gd name="T14" fmla="*/ 1 w 78"/>
                  <a:gd name="T15" fmla="*/ 1 h 52"/>
                  <a:gd name="T16" fmla="*/ 1 w 78"/>
                  <a:gd name="T17" fmla="*/ 1 h 52"/>
                  <a:gd name="T18" fmla="*/ 1 w 78"/>
                  <a:gd name="T19" fmla="*/ 1 h 52"/>
                  <a:gd name="T20" fmla="*/ 1 w 78"/>
                  <a:gd name="T21" fmla="*/ 1 h 52"/>
                  <a:gd name="T22" fmla="*/ 1 w 78"/>
                  <a:gd name="T23" fmla="*/ 1 h 52"/>
                  <a:gd name="T24" fmla="*/ 1 w 78"/>
                  <a:gd name="T25" fmla="*/ 1 h 52"/>
                  <a:gd name="T26" fmla="*/ 1 w 78"/>
                  <a:gd name="T27" fmla="*/ 1 h 52"/>
                  <a:gd name="T28" fmla="*/ 1 w 78"/>
                  <a:gd name="T29" fmla="*/ 1 h 52"/>
                  <a:gd name="T30" fmla="*/ 1 w 78"/>
                  <a:gd name="T31" fmla="*/ 1 h 52"/>
                  <a:gd name="T32" fmla="*/ 1 w 78"/>
                  <a:gd name="T33" fmla="*/ 1 h 52"/>
                  <a:gd name="T34" fmla="*/ 1 w 78"/>
                  <a:gd name="T35" fmla="*/ 0 h 52"/>
                  <a:gd name="T36" fmla="*/ 1 w 78"/>
                  <a:gd name="T37" fmla="*/ 1 h 52"/>
                  <a:gd name="T38" fmla="*/ 1 w 78"/>
                  <a:gd name="T39" fmla="*/ 1 h 52"/>
                  <a:gd name="T40" fmla="*/ 1 w 78"/>
                  <a:gd name="T41" fmla="*/ 1 h 52"/>
                  <a:gd name="T42" fmla="*/ 1 w 78"/>
                  <a:gd name="T43" fmla="*/ 1 h 52"/>
                  <a:gd name="T44" fmla="*/ 1 w 78"/>
                  <a:gd name="T45" fmla="*/ 1 h 52"/>
                  <a:gd name="T46" fmla="*/ 1 w 78"/>
                  <a:gd name="T47" fmla="*/ 1 h 52"/>
                  <a:gd name="T48" fmla="*/ 1 w 78"/>
                  <a:gd name="T49" fmla="*/ 1 h 52"/>
                  <a:gd name="T50" fmla="*/ 1 w 78"/>
                  <a:gd name="T51" fmla="*/ 1 h 52"/>
                  <a:gd name="T52" fmla="*/ 1 w 78"/>
                  <a:gd name="T53" fmla="*/ 1 h 52"/>
                  <a:gd name="T54" fmla="*/ 1 w 78"/>
                  <a:gd name="T55" fmla="*/ 1 h 52"/>
                  <a:gd name="T56" fmla="*/ 1 w 78"/>
                  <a:gd name="T57" fmla="*/ 1 h 52"/>
                  <a:gd name="T58" fmla="*/ 0 w 78"/>
                  <a:gd name="T59" fmla="*/ 1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8"/>
                  <a:gd name="T91" fmla="*/ 0 h 52"/>
                  <a:gd name="T92" fmla="*/ 78 w 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8" h="52">
                    <a:moveTo>
                      <a:pt x="0" y="7"/>
                    </a:moveTo>
                    <a:lnTo>
                      <a:pt x="11" y="25"/>
                    </a:lnTo>
                    <a:lnTo>
                      <a:pt x="13" y="26"/>
                    </a:lnTo>
                    <a:lnTo>
                      <a:pt x="17" y="29"/>
                    </a:lnTo>
                    <a:lnTo>
                      <a:pt x="23" y="34"/>
                    </a:lnTo>
                    <a:lnTo>
                      <a:pt x="30" y="40"/>
                    </a:lnTo>
                    <a:lnTo>
                      <a:pt x="37" y="45"/>
                    </a:lnTo>
                    <a:lnTo>
                      <a:pt x="45" y="50"/>
                    </a:lnTo>
                    <a:lnTo>
                      <a:pt x="51" y="52"/>
                    </a:lnTo>
                    <a:lnTo>
                      <a:pt x="55" y="52"/>
                    </a:lnTo>
                    <a:lnTo>
                      <a:pt x="63" y="50"/>
                    </a:lnTo>
                    <a:lnTo>
                      <a:pt x="70" y="46"/>
                    </a:lnTo>
                    <a:lnTo>
                      <a:pt x="76" y="42"/>
                    </a:lnTo>
                    <a:lnTo>
                      <a:pt x="78" y="36"/>
                    </a:lnTo>
                    <a:lnTo>
                      <a:pt x="76" y="27"/>
                    </a:lnTo>
                    <a:lnTo>
                      <a:pt x="71" y="14"/>
                    </a:lnTo>
                    <a:lnTo>
                      <a:pt x="68" y="5"/>
                    </a:lnTo>
                    <a:lnTo>
                      <a:pt x="66" y="0"/>
                    </a:lnTo>
                    <a:lnTo>
                      <a:pt x="67" y="5"/>
                    </a:lnTo>
                    <a:lnTo>
                      <a:pt x="68" y="14"/>
                    </a:lnTo>
                    <a:lnTo>
                      <a:pt x="67" y="26"/>
                    </a:lnTo>
                    <a:lnTo>
                      <a:pt x="62" y="31"/>
                    </a:lnTo>
                    <a:lnTo>
                      <a:pt x="54" y="33"/>
                    </a:lnTo>
                    <a:lnTo>
                      <a:pt x="44" y="31"/>
                    </a:lnTo>
                    <a:lnTo>
                      <a:pt x="33" y="27"/>
                    </a:lnTo>
                    <a:lnTo>
                      <a:pt x="23" y="22"/>
                    </a:lnTo>
                    <a:lnTo>
                      <a:pt x="14" y="17"/>
                    </a:lnTo>
                    <a:lnTo>
                      <a:pt x="7" y="12"/>
                    </a:lnTo>
                    <a:lnTo>
                      <a:pt x="2" y="8"/>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0" name="Freeform 91">
                <a:extLst>
                  <a:ext uri="{FF2B5EF4-FFF2-40B4-BE49-F238E27FC236}">
                    <a16:creationId xmlns:a16="http://schemas.microsoft.com/office/drawing/2014/main" id="{D626070B-A188-48A9-9C7E-94933C9BF28E}"/>
                  </a:ext>
                </a:extLst>
              </p:cNvPr>
              <p:cNvSpPr>
                <a:spLocks/>
              </p:cNvSpPr>
              <p:nvPr/>
            </p:nvSpPr>
            <p:spPr bwMode="auto">
              <a:xfrm>
                <a:off x="455" y="1782"/>
                <a:ext cx="28" cy="31"/>
              </a:xfrm>
              <a:custGeom>
                <a:avLst/>
                <a:gdLst>
                  <a:gd name="T0" fmla="*/ 1 w 55"/>
                  <a:gd name="T1" fmla="*/ 1 h 62"/>
                  <a:gd name="T2" fmla="*/ 1 w 55"/>
                  <a:gd name="T3" fmla="*/ 1 h 62"/>
                  <a:gd name="T4" fmla="*/ 1 w 55"/>
                  <a:gd name="T5" fmla="*/ 1 h 62"/>
                  <a:gd name="T6" fmla="*/ 1 w 55"/>
                  <a:gd name="T7" fmla="*/ 1 h 62"/>
                  <a:gd name="T8" fmla="*/ 1 w 55"/>
                  <a:gd name="T9" fmla="*/ 1 h 62"/>
                  <a:gd name="T10" fmla="*/ 1 w 55"/>
                  <a:gd name="T11" fmla="*/ 1 h 62"/>
                  <a:gd name="T12" fmla="*/ 1 w 55"/>
                  <a:gd name="T13" fmla="*/ 1 h 62"/>
                  <a:gd name="T14" fmla="*/ 1 w 55"/>
                  <a:gd name="T15" fmla="*/ 1 h 62"/>
                  <a:gd name="T16" fmla="*/ 1 w 55"/>
                  <a:gd name="T17" fmla="*/ 1 h 62"/>
                  <a:gd name="T18" fmla="*/ 1 w 55"/>
                  <a:gd name="T19" fmla="*/ 1 h 62"/>
                  <a:gd name="T20" fmla="*/ 1 w 55"/>
                  <a:gd name="T21" fmla="*/ 1 h 62"/>
                  <a:gd name="T22" fmla="*/ 1 w 55"/>
                  <a:gd name="T23" fmla="*/ 1 h 62"/>
                  <a:gd name="T24" fmla="*/ 0 w 55"/>
                  <a:gd name="T25" fmla="*/ 1 h 62"/>
                  <a:gd name="T26" fmla="*/ 1 w 55"/>
                  <a:gd name="T27" fmla="*/ 1 h 62"/>
                  <a:gd name="T28" fmla="*/ 1 w 55"/>
                  <a:gd name="T29" fmla="*/ 1 h 62"/>
                  <a:gd name="T30" fmla="*/ 1 w 55"/>
                  <a:gd name="T31" fmla="*/ 1 h 62"/>
                  <a:gd name="T32" fmla="*/ 1 w 55"/>
                  <a:gd name="T33" fmla="*/ 1 h 62"/>
                  <a:gd name="T34" fmla="*/ 1 w 55"/>
                  <a:gd name="T35" fmla="*/ 1 h 62"/>
                  <a:gd name="T36" fmla="*/ 1 w 55"/>
                  <a:gd name="T37" fmla="*/ 1 h 62"/>
                  <a:gd name="T38" fmla="*/ 1 w 55"/>
                  <a:gd name="T39" fmla="*/ 0 h 62"/>
                  <a:gd name="T40" fmla="*/ 1 w 55"/>
                  <a:gd name="T41" fmla="*/ 1 h 62"/>
                  <a:gd name="T42" fmla="*/ 1 w 55"/>
                  <a:gd name="T43" fmla="*/ 1 h 62"/>
                  <a:gd name="T44" fmla="*/ 1 w 55"/>
                  <a:gd name="T45" fmla="*/ 1 h 62"/>
                  <a:gd name="T46" fmla="*/ 1 w 55"/>
                  <a:gd name="T47" fmla="*/ 1 h 62"/>
                  <a:gd name="T48" fmla="*/ 1 w 55"/>
                  <a:gd name="T49" fmla="*/ 1 h 62"/>
                  <a:gd name="T50" fmla="*/ 1 w 55"/>
                  <a:gd name="T51" fmla="*/ 1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
                  <a:gd name="T79" fmla="*/ 0 h 62"/>
                  <a:gd name="T80" fmla="*/ 55 w 55"/>
                  <a:gd name="T81" fmla="*/ 62 h 6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 h="62">
                    <a:moveTo>
                      <a:pt x="55" y="37"/>
                    </a:moveTo>
                    <a:lnTo>
                      <a:pt x="55" y="38"/>
                    </a:lnTo>
                    <a:lnTo>
                      <a:pt x="53" y="43"/>
                    </a:lnTo>
                    <a:lnTo>
                      <a:pt x="51" y="47"/>
                    </a:lnTo>
                    <a:lnTo>
                      <a:pt x="47" y="53"/>
                    </a:lnTo>
                    <a:lnTo>
                      <a:pt x="43" y="59"/>
                    </a:lnTo>
                    <a:lnTo>
                      <a:pt x="37" y="62"/>
                    </a:lnTo>
                    <a:lnTo>
                      <a:pt x="29" y="62"/>
                    </a:lnTo>
                    <a:lnTo>
                      <a:pt x="21" y="60"/>
                    </a:lnTo>
                    <a:lnTo>
                      <a:pt x="10" y="54"/>
                    </a:lnTo>
                    <a:lnTo>
                      <a:pt x="5" y="48"/>
                    </a:lnTo>
                    <a:lnTo>
                      <a:pt x="2" y="40"/>
                    </a:lnTo>
                    <a:lnTo>
                      <a:pt x="0" y="29"/>
                    </a:lnTo>
                    <a:lnTo>
                      <a:pt x="1" y="19"/>
                    </a:lnTo>
                    <a:lnTo>
                      <a:pt x="7" y="10"/>
                    </a:lnTo>
                    <a:lnTo>
                      <a:pt x="13" y="7"/>
                    </a:lnTo>
                    <a:lnTo>
                      <a:pt x="15" y="6"/>
                    </a:lnTo>
                    <a:lnTo>
                      <a:pt x="16" y="5"/>
                    </a:lnTo>
                    <a:lnTo>
                      <a:pt x="21" y="1"/>
                    </a:lnTo>
                    <a:lnTo>
                      <a:pt x="28" y="0"/>
                    </a:lnTo>
                    <a:lnTo>
                      <a:pt x="37" y="1"/>
                    </a:lnTo>
                    <a:lnTo>
                      <a:pt x="43" y="5"/>
                    </a:lnTo>
                    <a:lnTo>
                      <a:pt x="48" y="10"/>
                    </a:lnTo>
                    <a:lnTo>
                      <a:pt x="51" y="14"/>
                    </a:lnTo>
                    <a:lnTo>
                      <a:pt x="52" y="16"/>
                    </a:lnTo>
                    <a:lnTo>
                      <a:pt x="5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1" name="Freeform 92">
                <a:extLst>
                  <a:ext uri="{FF2B5EF4-FFF2-40B4-BE49-F238E27FC236}">
                    <a16:creationId xmlns:a16="http://schemas.microsoft.com/office/drawing/2014/main" id="{6ADF12C2-2E4C-4165-A399-CD5192C185FC}"/>
                  </a:ext>
                </a:extLst>
              </p:cNvPr>
              <p:cNvSpPr>
                <a:spLocks/>
              </p:cNvSpPr>
              <p:nvPr/>
            </p:nvSpPr>
            <p:spPr bwMode="auto">
              <a:xfrm>
                <a:off x="465" y="1791"/>
                <a:ext cx="14" cy="12"/>
              </a:xfrm>
              <a:custGeom>
                <a:avLst/>
                <a:gdLst>
                  <a:gd name="T0" fmla="*/ 0 w 29"/>
                  <a:gd name="T1" fmla="*/ 0 h 25"/>
                  <a:gd name="T2" fmla="*/ 0 w 29"/>
                  <a:gd name="T3" fmla="*/ 0 h 25"/>
                  <a:gd name="T4" fmla="*/ 0 w 29"/>
                  <a:gd name="T5" fmla="*/ 0 h 25"/>
                  <a:gd name="T6" fmla="*/ 0 w 29"/>
                  <a:gd name="T7" fmla="*/ 0 h 25"/>
                  <a:gd name="T8" fmla="*/ 0 w 29"/>
                  <a:gd name="T9" fmla="*/ 0 h 25"/>
                  <a:gd name="T10" fmla="*/ 0 w 29"/>
                  <a:gd name="T11" fmla="*/ 0 h 25"/>
                  <a:gd name="T12" fmla="*/ 0 w 29"/>
                  <a:gd name="T13" fmla="*/ 0 h 25"/>
                  <a:gd name="T14" fmla="*/ 0 w 29"/>
                  <a:gd name="T15" fmla="*/ 0 h 25"/>
                  <a:gd name="T16" fmla="*/ 0 w 29"/>
                  <a:gd name="T17" fmla="*/ 0 h 25"/>
                  <a:gd name="T18" fmla="*/ 0 w 29"/>
                  <a:gd name="T19" fmla="*/ 0 h 25"/>
                  <a:gd name="T20" fmla="*/ 0 w 29"/>
                  <a:gd name="T21" fmla="*/ 0 h 25"/>
                  <a:gd name="T22" fmla="*/ 0 w 29"/>
                  <a:gd name="T23" fmla="*/ 0 h 25"/>
                  <a:gd name="T24" fmla="*/ 0 w 29"/>
                  <a:gd name="T25" fmla="*/ 0 h 25"/>
                  <a:gd name="T26" fmla="*/ 0 w 29"/>
                  <a:gd name="T27" fmla="*/ 0 h 25"/>
                  <a:gd name="T28" fmla="*/ 0 w 29"/>
                  <a:gd name="T29" fmla="*/ 0 h 25"/>
                  <a:gd name="T30" fmla="*/ 0 w 29"/>
                  <a:gd name="T31" fmla="*/ 0 h 25"/>
                  <a:gd name="T32" fmla="*/ 0 w 2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25"/>
                  <a:gd name="T53" fmla="*/ 29 w 29"/>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25">
                    <a:moveTo>
                      <a:pt x="15" y="0"/>
                    </a:moveTo>
                    <a:lnTo>
                      <a:pt x="10" y="1"/>
                    </a:lnTo>
                    <a:lnTo>
                      <a:pt x="5" y="3"/>
                    </a:lnTo>
                    <a:lnTo>
                      <a:pt x="1" y="6"/>
                    </a:lnTo>
                    <a:lnTo>
                      <a:pt x="0" y="11"/>
                    </a:lnTo>
                    <a:lnTo>
                      <a:pt x="1" y="16"/>
                    </a:lnTo>
                    <a:lnTo>
                      <a:pt x="4" y="20"/>
                    </a:lnTo>
                    <a:lnTo>
                      <a:pt x="8" y="24"/>
                    </a:lnTo>
                    <a:lnTo>
                      <a:pt x="14" y="25"/>
                    </a:lnTo>
                    <a:lnTo>
                      <a:pt x="20" y="24"/>
                    </a:lnTo>
                    <a:lnTo>
                      <a:pt x="25" y="21"/>
                    </a:lnTo>
                    <a:lnTo>
                      <a:pt x="28" y="17"/>
                    </a:lnTo>
                    <a:lnTo>
                      <a:pt x="29" y="12"/>
                    </a:lnTo>
                    <a:lnTo>
                      <a:pt x="29" y="8"/>
                    </a:lnTo>
                    <a:lnTo>
                      <a:pt x="26" y="3"/>
                    </a:lnTo>
                    <a:lnTo>
                      <a:pt x="21" y="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2" name="Freeform 93">
                <a:extLst>
                  <a:ext uri="{FF2B5EF4-FFF2-40B4-BE49-F238E27FC236}">
                    <a16:creationId xmlns:a16="http://schemas.microsoft.com/office/drawing/2014/main" id="{B2E86721-1AFF-403B-8DCD-1AA802B750B5}"/>
                  </a:ext>
                </a:extLst>
              </p:cNvPr>
              <p:cNvSpPr>
                <a:spLocks/>
              </p:cNvSpPr>
              <p:nvPr/>
            </p:nvSpPr>
            <p:spPr bwMode="auto">
              <a:xfrm>
                <a:off x="423" y="1747"/>
                <a:ext cx="120" cy="183"/>
              </a:xfrm>
              <a:custGeom>
                <a:avLst/>
                <a:gdLst>
                  <a:gd name="T0" fmla="*/ 1 w 240"/>
                  <a:gd name="T1" fmla="*/ 1 h 366"/>
                  <a:gd name="T2" fmla="*/ 1 w 240"/>
                  <a:gd name="T3" fmla="*/ 1 h 366"/>
                  <a:gd name="T4" fmla="*/ 1 w 240"/>
                  <a:gd name="T5" fmla="*/ 1 h 366"/>
                  <a:gd name="T6" fmla="*/ 1 w 240"/>
                  <a:gd name="T7" fmla="*/ 1 h 366"/>
                  <a:gd name="T8" fmla="*/ 1 w 240"/>
                  <a:gd name="T9" fmla="*/ 1 h 366"/>
                  <a:gd name="T10" fmla="*/ 1 w 240"/>
                  <a:gd name="T11" fmla="*/ 1 h 366"/>
                  <a:gd name="T12" fmla="*/ 1 w 240"/>
                  <a:gd name="T13" fmla="*/ 1 h 366"/>
                  <a:gd name="T14" fmla="*/ 1 w 240"/>
                  <a:gd name="T15" fmla="*/ 1 h 366"/>
                  <a:gd name="T16" fmla="*/ 1 w 240"/>
                  <a:gd name="T17" fmla="*/ 1 h 366"/>
                  <a:gd name="T18" fmla="*/ 1 w 240"/>
                  <a:gd name="T19" fmla="*/ 1 h 366"/>
                  <a:gd name="T20" fmla="*/ 1 w 240"/>
                  <a:gd name="T21" fmla="*/ 1 h 366"/>
                  <a:gd name="T22" fmla="*/ 1 w 240"/>
                  <a:gd name="T23" fmla="*/ 1 h 366"/>
                  <a:gd name="T24" fmla="*/ 1 w 240"/>
                  <a:gd name="T25" fmla="*/ 1 h 366"/>
                  <a:gd name="T26" fmla="*/ 1 w 240"/>
                  <a:gd name="T27" fmla="*/ 1 h 366"/>
                  <a:gd name="T28" fmla="*/ 1 w 240"/>
                  <a:gd name="T29" fmla="*/ 1 h 366"/>
                  <a:gd name="T30" fmla="*/ 1 w 240"/>
                  <a:gd name="T31" fmla="*/ 1 h 366"/>
                  <a:gd name="T32" fmla="*/ 1 w 240"/>
                  <a:gd name="T33" fmla="*/ 1 h 366"/>
                  <a:gd name="T34" fmla="*/ 1 w 240"/>
                  <a:gd name="T35" fmla="*/ 1 h 366"/>
                  <a:gd name="T36" fmla="*/ 1 w 240"/>
                  <a:gd name="T37" fmla="*/ 1 h 366"/>
                  <a:gd name="T38" fmla="*/ 1 w 240"/>
                  <a:gd name="T39" fmla="*/ 1 h 366"/>
                  <a:gd name="T40" fmla="*/ 1 w 240"/>
                  <a:gd name="T41" fmla="*/ 1 h 366"/>
                  <a:gd name="T42" fmla="*/ 1 w 240"/>
                  <a:gd name="T43" fmla="*/ 1 h 366"/>
                  <a:gd name="T44" fmla="*/ 1 w 240"/>
                  <a:gd name="T45" fmla="*/ 1 h 366"/>
                  <a:gd name="T46" fmla="*/ 1 w 240"/>
                  <a:gd name="T47" fmla="*/ 1 h 366"/>
                  <a:gd name="T48" fmla="*/ 1 w 240"/>
                  <a:gd name="T49" fmla="*/ 1 h 366"/>
                  <a:gd name="T50" fmla="*/ 1 w 240"/>
                  <a:gd name="T51" fmla="*/ 1 h 366"/>
                  <a:gd name="T52" fmla="*/ 1 w 240"/>
                  <a:gd name="T53" fmla="*/ 1 h 366"/>
                  <a:gd name="T54" fmla="*/ 1 w 240"/>
                  <a:gd name="T55" fmla="*/ 1 h 366"/>
                  <a:gd name="T56" fmla="*/ 1 w 240"/>
                  <a:gd name="T57" fmla="*/ 1 h 366"/>
                  <a:gd name="T58" fmla="*/ 1 w 240"/>
                  <a:gd name="T59" fmla="*/ 1 h 366"/>
                  <a:gd name="T60" fmla="*/ 1 w 240"/>
                  <a:gd name="T61" fmla="*/ 1 h 366"/>
                  <a:gd name="T62" fmla="*/ 0 w 240"/>
                  <a:gd name="T63" fmla="*/ 1 h 366"/>
                  <a:gd name="T64" fmla="*/ 1 w 240"/>
                  <a:gd name="T65" fmla="*/ 1 h 366"/>
                  <a:gd name="T66" fmla="*/ 1 w 240"/>
                  <a:gd name="T67" fmla="*/ 1 h 366"/>
                  <a:gd name="T68" fmla="*/ 1 w 240"/>
                  <a:gd name="T69" fmla="*/ 1 h 366"/>
                  <a:gd name="T70" fmla="*/ 1 w 240"/>
                  <a:gd name="T71" fmla="*/ 1 h 366"/>
                  <a:gd name="T72" fmla="*/ 1 w 240"/>
                  <a:gd name="T73" fmla="*/ 1 h 366"/>
                  <a:gd name="T74" fmla="*/ 1 w 240"/>
                  <a:gd name="T75" fmla="*/ 1 h 366"/>
                  <a:gd name="T76" fmla="*/ 1 w 240"/>
                  <a:gd name="T77" fmla="*/ 1 h 366"/>
                  <a:gd name="T78" fmla="*/ 1 w 240"/>
                  <a:gd name="T79" fmla="*/ 1 h 366"/>
                  <a:gd name="T80" fmla="*/ 1 w 240"/>
                  <a:gd name="T81" fmla="*/ 0 h 366"/>
                  <a:gd name="T82" fmla="*/ 1 w 240"/>
                  <a:gd name="T83" fmla="*/ 1 h 366"/>
                  <a:gd name="T84" fmla="*/ 1 w 240"/>
                  <a:gd name="T85" fmla="*/ 1 h 366"/>
                  <a:gd name="T86" fmla="*/ 1 w 240"/>
                  <a:gd name="T87" fmla="*/ 1 h 366"/>
                  <a:gd name="T88" fmla="*/ 1 w 240"/>
                  <a:gd name="T89" fmla="*/ 1 h 366"/>
                  <a:gd name="T90" fmla="*/ 1 w 240"/>
                  <a:gd name="T91" fmla="*/ 1 h 366"/>
                  <a:gd name="T92" fmla="*/ 1 w 240"/>
                  <a:gd name="T93" fmla="*/ 1 h 366"/>
                  <a:gd name="T94" fmla="*/ 1 w 240"/>
                  <a:gd name="T95" fmla="*/ 1 h 366"/>
                  <a:gd name="T96" fmla="*/ 1 w 240"/>
                  <a:gd name="T97" fmla="*/ 1 h 366"/>
                  <a:gd name="T98" fmla="*/ 1 w 240"/>
                  <a:gd name="T99" fmla="*/ 1 h 366"/>
                  <a:gd name="T100" fmla="*/ 1 w 240"/>
                  <a:gd name="T101" fmla="*/ 1 h 366"/>
                  <a:gd name="T102" fmla="*/ 1 w 240"/>
                  <a:gd name="T103" fmla="*/ 1 h 366"/>
                  <a:gd name="T104" fmla="*/ 1 w 240"/>
                  <a:gd name="T105" fmla="*/ 1 h 366"/>
                  <a:gd name="T106" fmla="*/ 1 w 240"/>
                  <a:gd name="T107" fmla="*/ 1 h 366"/>
                  <a:gd name="T108" fmla="*/ 1 w 240"/>
                  <a:gd name="T109" fmla="*/ 1 h 366"/>
                  <a:gd name="T110" fmla="*/ 1 w 240"/>
                  <a:gd name="T111" fmla="*/ 1 h 366"/>
                  <a:gd name="T112" fmla="*/ 1 w 240"/>
                  <a:gd name="T113" fmla="*/ 1 h 366"/>
                  <a:gd name="T114" fmla="*/ 1 w 240"/>
                  <a:gd name="T115" fmla="*/ 1 h 366"/>
                  <a:gd name="T116" fmla="*/ 1 w 240"/>
                  <a:gd name="T117" fmla="*/ 1 h 366"/>
                  <a:gd name="T118" fmla="*/ 1 w 240"/>
                  <a:gd name="T119" fmla="*/ 1 h 366"/>
                  <a:gd name="T120" fmla="*/ 1 w 240"/>
                  <a:gd name="T121" fmla="*/ 1 h 3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0"/>
                  <a:gd name="T184" fmla="*/ 0 h 366"/>
                  <a:gd name="T185" fmla="*/ 240 w 240"/>
                  <a:gd name="T186" fmla="*/ 366 h 36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0" h="366">
                    <a:moveTo>
                      <a:pt x="119" y="71"/>
                    </a:moveTo>
                    <a:lnTo>
                      <a:pt x="157" y="17"/>
                    </a:lnTo>
                    <a:lnTo>
                      <a:pt x="166" y="23"/>
                    </a:lnTo>
                    <a:lnTo>
                      <a:pt x="174" y="31"/>
                    </a:lnTo>
                    <a:lnTo>
                      <a:pt x="182" y="40"/>
                    </a:lnTo>
                    <a:lnTo>
                      <a:pt x="189" y="50"/>
                    </a:lnTo>
                    <a:lnTo>
                      <a:pt x="196" y="60"/>
                    </a:lnTo>
                    <a:lnTo>
                      <a:pt x="203" y="70"/>
                    </a:lnTo>
                    <a:lnTo>
                      <a:pt x="209" y="81"/>
                    </a:lnTo>
                    <a:lnTo>
                      <a:pt x="214" y="89"/>
                    </a:lnTo>
                    <a:lnTo>
                      <a:pt x="224" y="111"/>
                    </a:lnTo>
                    <a:lnTo>
                      <a:pt x="232" y="136"/>
                    </a:lnTo>
                    <a:lnTo>
                      <a:pt x="238" y="157"/>
                    </a:lnTo>
                    <a:lnTo>
                      <a:pt x="240" y="166"/>
                    </a:lnTo>
                    <a:lnTo>
                      <a:pt x="238" y="167"/>
                    </a:lnTo>
                    <a:lnTo>
                      <a:pt x="233" y="168"/>
                    </a:lnTo>
                    <a:lnTo>
                      <a:pt x="225" y="170"/>
                    </a:lnTo>
                    <a:lnTo>
                      <a:pt x="215" y="174"/>
                    </a:lnTo>
                    <a:lnTo>
                      <a:pt x="203" y="176"/>
                    </a:lnTo>
                    <a:lnTo>
                      <a:pt x="193" y="179"/>
                    </a:lnTo>
                    <a:lnTo>
                      <a:pt x="181" y="181"/>
                    </a:lnTo>
                    <a:lnTo>
                      <a:pt x="172" y="181"/>
                    </a:lnTo>
                    <a:lnTo>
                      <a:pt x="165" y="187"/>
                    </a:lnTo>
                    <a:lnTo>
                      <a:pt x="162" y="194"/>
                    </a:lnTo>
                    <a:lnTo>
                      <a:pt x="159" y="199"/>
                    </a:lnTo>
                    <a:lnTo>
                      <a:pt x="158" y="202"/>
                    </a:lnTo>
                    <a:lnTo>
                      <a:pt x="156" y="219"/>
                    </a:lnTo>
                    <a:lnTo>
                      <a:pt x="151" y="260"/>
                    </a:lnTo>
                    <a:lnTo>
                      <a:pt x="146" y="308"/>
                    </a:lnTo>
                    <a:lnTo>
                      <a:pt x="141" y="341"/>
                    </a:lnTo>
                    <a:lnTo>
                      <a:pt x="128" y="352"/>
                    </a:lnTo>
                    <a:lnTo>
                      <a:pt x="118" y="361"/>
                    </a:lnTo>
                    <a:lnTo>
                      <a:pt x="110" y="364"/>
                    </a:lnTo>
                    <a:lnTo>
                      <a:pt x="108" y="365"/>
                    </a:lnTo>
                    <a:lnTo>
                      <a:pt x="104" y="366"/>
                    </a:lnTo>
                    <a:lnTo>
                      <a:pt x="96" y="365"/>
                    </a:lnTo>
                    <a:lnTo>
                      <a:pt x="88" y="355"/>
                    </a:lnTo>
                    <a:lnTo>
                      <a:pt x="81" y="328"/>
                    </a:lnTo>
                    <a:lnTo>
                      <a:pt x="74" y="296"/>
                    </a:lnTo>
                    <a:lnTo>
                      <a:pt x="66" y="272"/>
                    </a:lnTo>
                    <a:lnTo>
                      <a:pt x="58" y="257"/>
                    </a:lnTo>
                    <a:lnTo>
                      <a:pt x="55" y="252"/>
                    </a:lnTo>
                    <a:lnTo>
                      <a:pt x="59" y="252"/>
                    </a:lnTo>
                    <a:lnTo>
                      <a:pt x="70" y="250"/>
                    </a:lnTo>
                    <a:lnTo>
                      <a:pt x="79" y="243"/>
                    </a:lnTo>
                    <a:lnTo>
                      <a:pt x="81" y="229"/>
                    </a:lnTo>
                    <a:lnTo>
                      <a:pt x="82" y="218"/>
                    </a:lnTo>
                    <a:lnTo>
                      <a:pt x="82" y="203"/>
                    </a:lnTo>
                    <a:lnTo>
                      <a:pt x="80" y="189"/>
                    </a:lnTo>
                    <a:lnTo>
                      <a:pt x="75" y="177"/>
                    </a:lnTo>
                    <a:lnTo>
                      <a:pt x="72" y="172"/>
                    </a:lnTo>
                    <a:lnTo>
                      <a:pt x="67" y="165"/>
                    </a:lnTo>
                    <a:lnTo>
                      <a:pt x="61" y="158"/>
                    </a:lnTo>
                    <a:lnTo>
                      <a:pt x="56" y="150"/>
                    </a:lnTo>
                    <a:lnTo>
                      <a:pt x="49" y="142"/>
                    </a:lnTo>
                    <a:lnTo>
                      <a:pt x="42" y="135"/>
                    </a:lnTo>
                    <a:lnTo>
                      <a:pt x="35" y="128"/>
                    </a:lnTo>
                    <a:lnTo>
                      <a:pt x="29" y="123"/>
                    </a:lnTo>
                    <a:lnTo>
                      <a:pt x="17" y="123"/>
                    </a:lnTo>
                    <a:lnTo>
                      <a:pt x="11" y="126"/>
                    </a:lnTo>
                    <a:lnTo>
                      <a:pt x="7" y="129"/>
                    </a:lnTo>
                    <a:lnTo>
                      <a:pt x="7" y="130"/>
                    </a:lnTo>
                    <a:lnTo>
                      <a:pt x="5" y="126"/>
                    </a:lnTo>
                    <a:lnTo>
                      <a:pt x="0" y="113"/>
                    </a:lnTo>
                    <a:lnTo>
                      <a:pt x="0" y="94"/>
                    </a:lnTo>
                    <a:lnTo>
                      <a:pt x="7" y="69"/>
                    </a:lnTo>
                    <a:lnTo>
                      <a:pt x="11" y="62"/>
                    </a:lnTo>
                    <a:lnTo>
                      <a:pt x="14" y="56"/>
                    </a:lnTo>
                    <a:lnTo>
                      <a:pt x="18" y="51"/>
                    </a:lnTo>
                    <a:lnTo>
                      <a:pt x="21" y="45"/>
                    </a:lnTo>
                    <a:lnTo>
                      <a:pt x="26" y="40"/>
                    </a:lnTo>
                    <a:lnTo>
                      <a:pt x="31" y="35"/>
                    </a:lnTo>
                    <a:lnTo>
                      <a:pt x="37" y="28"/>
                    </a:lnTo>
                    <a:lnTo>
                      <a:pt x="45" y="21"/>
                    </a:lnTo>
                    <a:lnTo>
                      <a:pt x="53" y="16"/>
                    </a:lnTo>
                    <a:lnTo>
                      <a:pt x="61" y="13"/>
                    </a:lnTo>
                    <a:lnTo>
                      <a:pt x="68" y="9"/>
                    </a:lnTo>
                    <a:lnTo>
                      <a:pt x="75" y="7"/>
                    </a:lnTo>
                    <a:lnTo>
                      <a:pt x="81" y="5"/>
                    </a:lnTo>
                    <a:lnTo>
                      <a:pt x="89" y="2"/>
                    </a:lnTo>
                    <a:lnTo>
                      <a:pt x="97" y="1"/>
                    </a:lnTo>
                    <a:lnTo>
                      <a:pt x="108" y="0"/>
                    </a:lnTo>
                    <a:lnTo>
                      <a:pt x="112" y="0"/>
                    </a:lnTo>
                    <a:lnTo>
                      <a:pt x="118" y="1"/>
                    </a:lnTo>
                    <a:lnTo>
                      <a:pt x="125" y="3"/>
                    </a:lnTo>
                    <a:lnTo>
                      <a:pt x="133" y="5"/>
                    </a:lnTo>
                    <a:lnTo>
                      <a:pt x="140" y="8"/>
                    </a:lnTo>
                    <a:lnTo>
                      <a:pt x="147" y="10"/>
                    </a:lnTo>
                    <a:lnTo>
                      <a:pt x="152" y="14"/>
                    </a:lnTo>
                    <a:lnTo>
                      <a:pt x="157" y="17"/>
                    </a:lnTo>
                    <a:lnTo>
                      <a:pt x="119" y="71"/>
                    </a:lnTo>
                    <a:lnTo>
                      <a:pt x="117" y="69"/>
                    </a:lnTo>
                    <a:lnTo>
                      <a:pt x="111" y="64"/>
                    </a:lnTo>
                    <a:lnTo>
                      <a:pt x="102" y="60"/>
                    </a:lnTo>
                    <a:lnTo>
                      <a:pt x="90" y="60"/>
                    </a:lnTo>
                    <a:lnTo>
                      <a:pt x="80" y="62"/>
                    </a:lnTo>
                    <a:lnTo>
                      <a:pt x="73" y="64"/>
                    </a:lnTo>
                    <a:lnTo>
                      <a:pt x="71" y="67"/>
                    </a:lnTo>
                    <a:lnTo>
                      <a:pt x="70" y="68"/>
                    </a:lnTo>
                    <a:lnTo>
                      <a:pt x="68" y="69"/>
                    </a:lnTo>
                    <a:lnTo>
                      <a:pt x="64" y="74"/>
                    </a:lnTo>
                    <a:lnTo>
                      <a:pt x="59" y="83"/>
                    </a:lnTo>
                    <a:lnTo>
                      <a:pt x="55" y="100"/>
                    </a:lnTo>
                    <a:lnTo>
                      <a:pt x="55" y="106"/>
                    </a:lnTo>
                    <a:lnTo>
                      <a:pt x="55" y="111"/>
                    </a:lnTo>
                    <a:lnTo>
                      <a:pt x="57" y="116"/>
                    </a:lnTo>
                    <a:lnTo>
                      <a:pt x="60" y="121"/>
                    </a:lnTo>
                    <a:lnTo>
                      <a:pt x="66" y="127"/>
                    </a:lnTo>
                    <a:lnTo>
                      <a:pt x="72" y="131"/>
                    </a:lnTo>
                    <a:lnTo>
                      <a:pt x="80" y="137"/>
                    </a:lnTo>
                    <a:lnTo>
                      <a:pt x="90" y="143"/>
                    </a:lnTo>
                    <a:lnTo>
                      <a:pt x="91" y="143"/>
                    </a:lnTo>
                    <a:lnTo>
                      <a:pt x="95" y="142"/>
                    </a:lnTo>
                    <a:lnTo>
                      <a:pt x="101" y="141"/>
                    </a:lnTo>
                    <a:lnTo>
                      <a:pt x="106" y="139"/>
                    </a:lnTo>
                    <a:lnTo>
                      <a:pt x="112" y="136"/>
                    </a:lnTo>
                    <a:lnTo>
                      <a:pt x="118" y="132"/>
                    </a:lnTo>
                    <a:lnTo>
                      <a:pt x="124" y="127"/>
                    </a:lnTo>
                    <a:lnTo>
                      <a:pt x="127" y="120"/>
                    </a:lnTo>
                    <a:lnTo>
                      <a:pt x="129" y="104"/>
                    </a:lnTo>
                    <a:lnTo>
                      <a:pt x="126" y="88"/>
                    </a:lnTo>
                    <a:lnTo>
                      <a:pt x="121" y="76"/>
                    </a:lnTo>
                    <a:lnTo>
                      <a:pt x="119" y="7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3" name="Freeform 94">
                <a:extLst>
                  <a:ext uri="{FF2B5EF4-FFF2-40B4-BE49-F238E27FC236}">
                    <a16:creationId xmlns:a16="http://schemas.microsoft.com/office/drawing/2014/main" id="{4E4C140E-E103-4F65-938A-DD94F06B8CAA}"/>
                  </a:ext>
                </a:extLst>
              </p:cNvPr>
              <p:cNvSpPr>
                <a:spLocks/>
              </p:cNvSpPr>
              <p:nvPr/>
            </p:nvSpPr>
            <p:spPr bwMode="auto">
              <a:xfrm>
                <a:off x="421" y="1812"/>
                <a:ext cx="32" cy="57"/>
              </a:xfrm>
              <a:custGeom>
                <a:avLst/>
                <a:gdLst>
                  <a:gd name="T0" fmla="*/ 1 w 64"/>
                  <a:gd name="T1" fmla="*/ 1 h 114"/>
                  <a:gd name="T2" fmla="*/ 1 w 64"/>
                  <a:gd name="T3" fmla="*/ 1 h 114"/>
                  <a:gd name="T4" fmla="*/ 1 w 64"/>
                  <a:gd name="T5" fmla="*/ 1 h 114"/>
                  <a:gd name="T6" fmla="*/ 1 w 64"/>
                  <a:gd name="T7" fmla="*/ 1 h 114"/>
                  <a:gd name="T8" fmla="*/ 1 w 64"/>
                  <a:gd name="T9" fmla="*/ 1 h 114"/>
                  <a:gd name="T10" fmla="*/ 1 w 64"/>
                  <a:gd name="T11" fmla="*/ 1 h 114"/>
                  <a:gd name="T12" fmla="*/ 1 w 64"/>
                  <a:gd name="T13" fmla="*/ 1 h 114"/>
                  <a:gd name="T14" fmla="*/ 1 w 64"/>
                  <a:gd name="T15" fmla="*/ 1 h 114"/>
                  <a:gd name="T16" fmla="*/ 1 w 64"/>
                  <a:gd name="T17" fmla="*/ 1 h 114"/>
                  <a:gd name="T18" fmla="*/ 1 w 64"/>
                  <a:gd name="T19" fmla="*/ 1 h 114"/>
                  <a:gd name="T20" fmla="*/ 1 w 64"/>
                  <a:gd name="T21" fmla="*/ 1 h 114"/>
                  <a:gd name="T22" fmla="*/ 1 w 64"/>
                  <a:gd name="T23" fmla="*/ 1 h 114"/>
                  <a:gd name="T24" fmla="*/ 1 w 64"/>
                  <a:gd name="T25" fmla="*/ 1 h 114"/>
                  <a:gd name="T26" fmla="*/ 1 w 64"/>
                  <a:gd name="T27" fmla="*/ 1 h 114"/>
                  <a:gd name="T28" fmla="*/ 1 w 64"/>
                  <a:gd name="T29" fmla="*/ 1 h 114"/>
                  <a:gd name="T30" fmla="*/ 1 w 64"/>
                  <a:gd name="T31" fmla="*/ 1 h 114"/>
                  <a:gd name="T32" fmla="*/ 1 w 64"/>
                  <a:gd name="T33" fmla="*/ 0 h 114"/>
                  <a:gd name="T34" fmla="*/ 1 w 64"/>
                  <a:gd name="T35" fmla="*/ 0 h 114"/>
                  <a:gd name="T36" fmla="*/ 1 w 64"/>
                  <a:gd name="T37" fmla="*/ 0 h 114"/>
                  <a:gd name="T38" fmla="*/ 1 w 64"/>
                  <a:gd name="T39" fmla="*/ 1 h 114"/>
                  <a:gd name="T40" fmla="*/ 1 w 64"/>
                  <a:gd name="T41" fmla="*/ 1 h 114"/>
                  <a:gd name="T42" fmla="*/ 1 w 64"/>
                  <a:gd name="T43" fmla="*/ 1 h 114"/>
                  <a:gd name="T44" fmla="*/ 1 w 64"/>
                  <a:gd name="T45" fmla="*/ 1 h 114"/>
                  <a:gd name="T46" fmla="*/ 1 w 64"/>
                  <a:gd name="T47" fmla="*/ 1 h 114"/>
                  <a:gd name="T48" fmla="*/ 0 w 64"/>
                  <a:gd name="T49" fmla="*/ 1 h 114"/>
                  <a:gd name="T50" fmla="*/ 0 w 64"/>
                  <a:gd name="T51" fmla="*/ 1 h 114"/>
                  <a:gd name="T52" fmla="*/ 1 w 64"/>
                  <a:gd name="T53" fmla="*/ 1 h 114"/>
                  <a:gd name="T54" fmla="*/ 1 w 64"/>
                  <a:gd name="T55" fmla="*/ 1 h 114"/>
                  <a:gd name="T56" fmla="*/ 1 w 64"/>
                  <a:gd name="T57" fmla="*/ 1 h 114"/>
                  <a:gd name="T58" fmla="*/ 1 w 64"/>
                  <a:gd name="T59" fmla="*/ 1 h 11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4"/>
                  <a:gd name="T91" fmla="*/ 0 h 114"/>
                  <a:gd name="T92" fmla="*/ 64 w 64"/>
                  <a:gd name="T93" fmla="*/ 114 h 11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4" h="114">
                    <a:moveTo>
                      <a:pt x="23" y="35"/>
                    </a:moveTo>
                    <a:lnTo>
                      <a:pt x="27" y="16"/>
                    </a:lnTo>
                    <a:lnTo>
                      <a:pt x="29" y="15"/>
                    </a:lnTo>
                    <a:lnTo>
                      <a:pt x="31" y="12"/>
                    </a:lnTo>
                    <a:lnTo>
                      <a:pt x="31" y="9"/>
                    </a:lnTo>
                    <a:lnTo>
                      <a:pt x="26" y="9"/>
                    </a:lnTo>
                    <a:lnTo>
                      <a:pt x="21" y="15"/>
                    </a:lnTo>
                    <a:lnTo>
                      <a:pt x="21" y="23"/>
                    </a:lnTo>
                    <a:lnTo>
                      <a:pt x="22" y="31"/>
                    </a:lnTo>
                    <a:lnTo>
                      <a:pt x="23" y="35"/>
                    </a:lnTo>
                    <a:lnTo>
                      <a:pt x="7" y="35"/>
                    </a:lnTo>
                    <a:lnTo>
                      <a:pt x="8" y="30"/>
                    </a:lnTo>
                    <a:lnTo>
                      <a:pt x="10" y="25"/>
                    </a:lnTo>
                    <a:lnTo>
                      <a:pt x="11" y="21"/>
                    </a:lnTo>
                    <a:lnTo>
                      <a:pt x="12" y="17"/>
                    </a:lnTo>
                    <a:lnTo>
                      <a:pt x="17" y="5"/>
                    </a:lnTo>
                    <a:lnTo>
                      <a:pt x="23" y="0"/>
                    </a:lnTo>
                    <a:lnTo>
                      <a:pt x="29" y="0"/>
                    </a:lnTo>
                    <a:lnTo>
                      <a:pt x="31" y="0"/>
                    </a:lnTo>
                    <a:lnTo>
                      <a:pt x="64" y="50"/>
                    </a:lnTo>
                    <a:lnTo>
                      <a:pt x="32" y="114"/>
                    </a:lnTo>
                    <a:lnTo>
                      <a:pt x="19" y="105"/>
                    </a:lnTo>
                    <a:lnTo>
                      <a:pt x="11" y="99"/>
                    </a:lnTo>
                    <a:lnTo>
                      <a:pt x="4" y="91"/>
                    </a:lnTo>
                    <a:lnTo>
                      <a:pt x="0" y="81"/>
                    </a:lnTo>
                    <a:lnTo>
                      <a:pt x="0" y="67"/>
                    </a:lnTo>
                    <a:lnTo>
                      <a:pt x="1" y="55"/>
                    </a:lnTo>
                    <a:lnTo>
                      <a:pt x="3" y="46"/>
                    </a:lnTo>
                    <a:lnTo>
                      <a:pt x="7" y="35"/>
                    </a:lnTo>
                    <a:lnTo>
                      <a:pt x="23" y="35"/>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4" name="Freeform 95">
                <a:extLst>
                  <a:ext uri="{FF2B5EF4-FFF2-40B4-BE49-F238E27FC236}">
                    <a16:creationId xmlns:a16="http://schemas.microsoft.com/office/drawing/2014/main" id="{278DA348-A897-4A8E-9210-1BFC5E8E5739}"/>
                  </a:ext>
                </a:extLst>
              </p:cNvPr>
              <p:cNvSpPr>
                <a:spLocks/>
              </p:cNvSpPr>
              <p:nvPr/>
            </p:nvSpPr>
            <p:spPr bwMode="auto">
              <a:xfrm>
                <a:off x="484" y="2065"/>
                <a:ext cx="84" cy="76"/>
              </a:xfrm>
              <a:custGeom>
                <a:avLst/>
                <a:gdLst>
                  <a:gd name="T0" fmla="*/ 0 w 170"/>
                  <a:gd name="T1" fmla="*/ 1 h 152"/>
                  <a:gd name="T2" fmla="*/ 0 w 170"/>
                  <a:gd name="T3" fmla="*/ 1 h 152"/>
                  <a:gd name="T4" fmla="*/ 0 w 170"/>
                  <a:gd name="T5" fmla="*/ 1 h 152"/>
                  <a:gd name="T6" fmla="*/ 0 w 170"/>
                  <a:gd name="T7" fmla="*/ 1 h 152"/>
                  <a:gd name="T8" fmla="*/ 0 w 170"/>
                  <a:gd name="T9" fmla="*/ 1 h 152"/>
                  <a:gd name="T10" fmla="*/ 0 w 170"/>
                  <a:gd name="T11" fmla="*/ 1 h 152"/>
                  <a:gd name="T12" fmla="*/ 0 w 170"/>
                  <a:gd name="T13" fmla="*/ 1 h 152"/>
                  <a:gd name="T14" fmla="*/ 0 w 170"/>
                  <a:gd name="T15" fmla="*/ 1 h 152"/>
                  <a:gd name="T16" fmla="*/ 0 w 170"/>
                  <a:gd name="T17" fmla="*/ 1 h 152"/>
                  <a:gd name="T18" fmla="*/ 0 w 170"/>
                  <a:gd name="T19" fmla="*/ 1 h 152"/>
                  <a:gd name="T20" fmla="*/ 0 w 170"/>
                  <a:gd name="T21" fmla="*/ 1 h 152"/>
                  <a:gd name="T22" fmla="*/ 0 w 170"/>
                  <a:gd name="T23" fmla="*/ 1 h 152"/>
                  <a:gd name="T24" fmla="*/ 0 w 170"/>
                  <a:gd name="T25" fmla="*/ 1 h 152"/>
                  <a:gd name="T26" fmla="*/ 0 w 170"/>
                  <a:gd name="T27" fmla="*/ 1 h 152"/>
                  <a:gd name="T28" fmla="*/ 0 w 170"/>
                  <a:gd name="T29" fmla="*/ 1 h 152"/>
                  <a:gd name="T30" fmla="*/ 0 w 170"/>
                  <a:gd name="T31" fmla="*/ 1 h 152"/>
                  <a:gd name="T32" fmla="*/ 0 w 170"/>
                  <a:gd name="T33" fmla="*/ 1 h 152"/>
                  <a:gd name="T34" fmla="*/ 0 w 170"/>
                  <a:gd name="T35" fmla="*/ 1 h 152"/>
                  <a:gd name="T36" fmla="*/ 0 w 170"/>
                  <a:gd name="T37" fmla="*/ 1 h 152"/>
                  <a:gd name="T38" fmla="*/ 0 w 170"/>
                  <a:gd name="T39" fmla="*/ 1 h 152"/>
                  <a:gd name="T40" fmla="*/ 0 w 170"/>
                  <a:gd name="T41" fmla="*/ 1 h 152"/>
                  <a:gd name="T42" fmla="*/ 0 w 170"/>
                  <a:gd name="T43" fmla="*/ 1 h 152"/>
                  <a:gd name="T44" fmla="*/ 0 w 170"/>
                  <a:gd name="T45" fmla="*/ 1 h 152"/>
                  <a:gd name="T46" fmla="*/ 0 w 170"/>
                  <a:gd name="T47" fmla="*/ 1 h 152"/>
                  <a:gd name="T48" fmla="*/ 0 w 170"/>
                  <a:gd name="T49" fmla="*/ 1 h 152"/>
                  <a:gd name="T50" fmla="*/ 0 w 170"/>
                  <a:gd name="T51" fmla="*/ 1 h 152"/>
                  <a:gd name="T52" fmla="*/ 0 w 170"/>
                  <a:gd name="T53" fmla="*/ 1 h 152"/>
                  <a:gd name="T54" fmla="*/ 0 w 170"/>
                  <a:gd name="T55" fmla="*/ 1 h 152"/>
                  <a:gd name="T56" fmla="*/ 0 w 170"/>
                  <a:gd name="T57" fmla="*/ 1 h 152"/>
                  <a:gd name="T58" fmla="*/ 0 w 170"/>
                  <a:gd name="T59" fmla="*/ 1 h 152"/>
                  <a:gd name="T60" fmla="*/ 0 w 170"/>
                  <a:gd name="T61" fmla="*/ 1 h 152"/>
                  <a:gd name="T62" fmla="*/ 0 w 170"/>
                  <a:gd name="T63" fmla="*/ 1 h 152"/>
                  <a:gd name="T64" fmla="*/ 0 w 170"/>
                  <a:gd name="T65" fmla="*/ 1 h 152"/>
                  <a:gd name="T66" fmla="*/ 0 w 170"/>
                  <a:gd name="T67" fmla="*/ 1 h 152"/>
                  <a:gd name="T68" fmla="*/ 0 w 170"/>
                  <a:gd name="T69" fmla="*/ 0 h 152"/>
                  <a:gd name="T70" fmla="*/ 0 w 170"/>
                  <a:gd name="T71" fmla="*/ 1 h 152"/>
                  <a:gd name="T72" fmla="*/ 0 w 170"/>
                  <a:gd name="T73" fmla="*/ 1 h 152"/>
                  <a:gd name="T74" fmla="*/ 0 w 170"/>
                  <a:gd name="T75" fmla="*/ 1 h 152"/>
                  <a:gd name="T76" fmla="*/ 0 w 170"/>
                  <a:gd name="T77" fmla="*/ 1 h 15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70"/>
                  <a:gd name="T118" fmla="*/ 0 h 152"/>
                  <a:gd name="T119" fmla="*/ 170 w 170"/>
                  <a:gd name="T120" fmla="*/ 152 h 15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70" h="152">
                    <a:moveTo>
                      <a:pt x="170" y="38"/>
                    </a:moveTo>
                    <a:lnTo>
                      <a:pt x="105" y="54"/>
                    </a:lnTo>
                    <a:lnTo>
                      <a:pt x="105" y="60"/>
                    </a:lnTo>
                    <a:lnTo>
                      <a:pt x="106" y="74"/>
                    </a:lnTo>
                    <a:lnTo>
                      <a:pt x="110" y="90"/>
                    </a:lnTo>
                    <a:lnTo>
                      <a:pt x="116" y="105"/>
                    </a:lnTo>
                    <a:lnTo>
                      <a:pt x="129" y="107"/>
                    </a:lnTo>
                    <a:lnTo>
                      <a:pt x="140" y="109"/>
                    </a:lnTo>
                    <a:lnTo>
                      <a:pt x="146" y="112"/>
                    </a:lnTo>
                    <a:lnTo>
                      <a:pt x="148" y="113"/>
                    </a:lnTo>
                    <a:lnTo>
                      <a:pt x="147" y="114"/>
                    </a:lnTo>
                    <a:lnTo>
                      <a:pt x="142" y="116"/>
                    </a:lnTo>
                    <a:lnTo>
                      <a:pt x="135" y="121"/>
                    </a:lnTo>
                    <a:lnTo>
                      <a:pt x="126" y="124"/>
                    </a:lnTo>
                    <a:lnTo>
                      <a:pt x="117" y="128"/>
                    </a:lnTo>
                    <a:lnTo>
                      <a:pt x="106" y="129"/>
                    </a:lnTo>
                    <a:lnTo>
                      <a:pt x="97" y="129"/>
                    </a:lnTo>
                    <a:lnTo>
                      <a:pt x="88" y="125"/>
                    </a:lnTo>
                    <a:lnTo>
                      <a:pt x="81" y="105"/>
                    </a:lnTo>
                    <a:lnTo>
                      <a:pt x="76" y="85"/>
                    </a:lnTo>
                    <a:lnTo>
                      <a:pt x="74" y="69"/>
                    </a:lnTo>
                    <a:lnTo>
                      <a:pt x="73" y="63"/>
                    </a:lnTo>
                    <a:lnTo>
                      <a:pt x="71" y="67"/>
                    </a:lnTo>
                    <a:lnTo>
                      <a:pt x="65" y="76"/>
                    </a:lnTo>
                    <a:lnTo>
                      <a:pt x="60" y="86"/>
                    </a:lnTo>
                    <a:lnTo>
                      <a:pt x="57" y="97"/>
                    </a:lnTo>
                    <a:lnTo>
                      <a:pt x="59" y="110"/>
                    </a:lnTo>
                    <a:lnTo>
                      <a:pt x="65" y="129"/>
                    </a:lnTo>
                    <a:lnTo>
                      <a:pt x="70" y="145"/>
                    </a:lnTo>
                    <a:lnTo>
                      <a:pt x="72" y="152"/>
                    </a:lnTo>
                    <a:lnTo>
                      <a:pt x="71" y="151"/>
                    </a:lnTo>
                    <a:lnTo>
                      <a:pt x="66" y="148"/>
                    </a:lnTo>
                    <a:lnTo>
                      <a:pt x="60" y="145"/>
                    </a:lnTo>
                    <a:lnTo>
                      <a:pt x="52" y="140"/>
                    </a:lnTo>
                    <a:lnTo>
                      <a:pt x="45" y="135"/>
                    </a:lnTo>
                    <a:lnTo>
                      <a:pt x="38" y="128"/>
                    </a:lnTo>
                    <a:lnTo>
                      <a:pt x="33" y="121"/>
                    </a:lnTo>
                    <a:lnTo>
                      <a:pt x="29" y="114"/>
                    </a:lnTo>
                    <a:lnTo>
                      <a:pt x="28" y="98"/>
                    </a:lnTo>
                    <a:lnTo>
                      <a:pt x="31" y="82"/>
                    </a:lnTo>
                    <a:lnTo>
                      <a:pt x="35" y="68"/>
                    </a:lnTo>
                    <a:lnTo>
                      <a:pt x="37" y="63"/>
                    </a:lnTo>
                    <a:lnTo>
                      <a:pt x="36" y="63"/>
                    </a:lnTo>
                    <a:lnTo>
                      <a:pt x="34" y="64"/>
                    </a:lnTo>
                    <a:lnTo>
                      <a:pt x="29" y="66"/>
                    </a:lnTo>
                    <a:lnTo>
                      <a:pt x="25" y="68"/>
                    </a:lnTo>
                    <a:lnTo>
                      <a:pt x="18" y="71"/>
                    </a:lnTo>
                    <a:lnTo>
                      <a:pt x="12" y="76"/>
                    </a:lnTo>
                    <a:lnTo>
                      <a:pt x="6" y="80"/>
                    </a:lnTo>
                    <a:lnTo>
                      <a:pt x="0" y="86"/>
                    </a:lnTo>
                    <a:lnTo>
                      <a:pt x="0" y="82"/>
                    </a:lnTo>
                    <a:lnTo>
                      <a:pt x="0" y="71"/>
                    </a:lnTo>
                    <a:lnTo>
                      <a:pt x="5" y="57"/>
                    </a:lnTo>
                    <a:lnTo>
                      <a:pt x="17" y="42"/>
                    </a:lnTo>
                    <a:lnTo>
                      <a:pt x="23" y="37"/>
                    </a:lnTo>
                    <a:lnTo>
                      <a:pt x="29" y="32"/>
                    </a:lnTo>
                    <a:lnTo>
                      <a:pt x="35" y="29"/>
                    </a:lnTo>
                    <a:lnTo>
                      <a:pt x="40" y="25"/>
                    </a:lnTo>
                    <a:lnTo>
                      <a:pt x="44" y="23"/>
                    </a:lnTo>
                    <a:lnTo>
                      <a:pt x="49" y="21"/>
                    </a:lnTo>
                    <a:lnTo>
                      <a:pt x="55" y="18"/>
                    </a:lnTo>
                    <a:lnTo>
                      <a:pt x="60" y="16"/>
                    </a:lnTo>
                    <a:lnTo>
                      <a:pt x="68" y="13"/>
                    </a:lnTo>
                    <a:lnTo>
                      <a:pt x="75" y="10"/>
                    </a:lnTo>
                    <a:lnTo>
                      <a:pt x="81" y="8"/>
                    </a:lnTo>
                    <a:lnTo>
                      <a:pt x="88" y="7"/>
                    </a:lnTo>
                    <a:lnTo>
                      <a:pt x="94" y="6"/>
                    </a:lnTo>
                    <a:lnTo>
                      <a:pt x="99" y="3"/>
                    </a:lnTo>
                    <a:lnTo>
                      <a:pt x="105" y="2"/>
                    </a:lnTo>
                    <a:lnTo>
                      <a:pt x="111" y="0"/>
                    </a:lnTo>
                    <a:lnTo>
                      <a:pt x="113" y="0"/>
                    </a:lnTo>
                    <a:lnTo>
                      <a:pt x="120" y="2"/>
                    </a:lnTo>
                    <a:lnTo>
                      <a:pt x="128" y="6"/>
                    </a:lnTo>
                    <a:lnTo>
                      <a:pt x="139" y="11"/>
                    </a:lnTo>
                    <a:lnTo>
                      <a:pt x="150" y="21"/>
                    </a:lnTo>
                    <a:lnTo>
                      <a:pt x="159" y="29"/>
                    </a:lnTo>
                    <a:lnTo>
                      <a:pt x="167" y="36"/>
                    </a:lnTo>
                    <a:lnTo>
                      <a:pt x="17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5" name="Freeform 96">
                <a:extLst>
                  <a:ext uri="{FF2B5EF4-FFF2-40B4-BE49-F238E27FC236}">
                    <a16:creationId xmlns:a16="http://schemas.microsoft.com/office/drawing/2014/main" id="{1A443895-A10B-473C-9745-EB3FB207C004}"/>
                  </a:ext>
                </a:extLst>
              </p:cNvPr>
              <p:cNvSpPr>
                <a:spLocks/>
              </p:cNvSpPr>
              <p:nvPr/>
            </p:nvSpPr>
            <p:spPr bwMode="auto">
              <a:xfrm>
                <a:off x="490" y="2068"/>
                <a:ext cx="76" cy="65"/>
              </a:xfrm>
              <a:custGeom>
                <a:avLst/>
                <a:gdLst>
                  <a:gd name="T0" fmla="*/ 1 w 151"/>
                  <a:gd name="T1" fmla="*/ 1 h 129"/>
                  <a:gd name="T2" fmla="*/ 1 w 151"/>
                  <a:gd name="T3" fmla="*/ 1 h 129"/>
                  <a:gd name="T4" fmla="*/ 1 w 151"/>
                  <a:gd name="T5" fmla="*/ 1 h 129"/>
                  <a:gd name="T6" fmla="*/ 1 w 151"/>
                  <a:gd name="T7" fmla="*/ 1 h 129"/>
                  <a:gd name="T8" fmla="*/ 0 w 151"/>
                  <a:gd name="T9" fmla="*/ 1 h 129"/>
                  <a:gd name="T10" fmla="*/ 1 w 151"/>
                  <a:gd name="T11" fmla="*/ 1 h 129"/>
                  <a:gd name="T12" fmla="*/ 1 w 151"/>
                  <a:gd name="T13" fmla="*/ 1 h 129"/>
                  <a:gd name="T14" fmla="*/ 1 w 151"/>
                  <a:gd name="T15" fmla="*/ 1 h 129"/>
                  <a:gd name="T16" fmla="*/ 1 w 151"/>
                  <a:gd name="T17" fmla="*/ 1 h 129"/>
                  <a:gd name="T18" fmla="*/ 1 w 151"/>
                  <a:gd name="T19" fmla="*/ 1 h 129"/>
                  <a:gd name="T20" fmla="*/ 1 w 151"/>
                  <a:gd name="T21" fmla="*/ 1 h 129"/>
                  <a:gd name="T22" fmla="*/ 1 w 151"/>
                  <a:gd name="T23" fmla="*/ 1 h 129"/>
                  <a:gd name="T24" fmla="*/ 1 w 151"/>
                  <a:gd name="T25" fmla="*/ 1 h 129"/>
                  <a:gd name="T26" fmla="*/ 1 w 151"/>
                  <a:gd name="T27" fmla="*/ 1 h 129"/>
                  <a:gd name="T28" fmla="*/ 1 w 151"/>
                  <a:gd name="T29" fmla="*/ 1 h 129"/>
                  <a:gd name="T30" fmla="*/ 1 w 151"/>
                  <a:gd name="T31" fmla="*/ 1 h 129"/>
                  <a:gd name="T32" fmla="*/ 1 w 151"/>
                  <a:gd name="T33" fmla="*/ 1 h 129"/>
                  <a:gd name="T34" fmla="*/ 1 w 151"/>
                  <a:gd name="T35" fmla="*/ 1 h 129"/>
                  <a:gd name="T36" fmla="*/ 1 w 151"/>
                  <a:gd name="T37" fmla="*/ 1 h 129"/>
                  <a:gd name="T38" fmla="*/ 1 w 151"/>
                  <a:gd name="T39" fmla="*/ 1 h 129"/>
                  <a:gd name="T40" fmla="*/ 1 w 151"/>
                  <a:gd name="T41" fmla="*/ 1 h 129"/>
                  <a:gd name="T42" fmla="*/ 1 w 151"/>
                  <a:gd name="T43" fmla="*/ 1 h 129"/>
                  <a:gd name="T44" fmla="*/ 1 w 151"/>
                  <a:gd name="T45" fmla="*/ 1 h 129"/>
                  <a:gd name="T46" fmla="*/ 1 w 151"/>
                  <a:gd name="T47" fmla="*/ 1 h 129"/>
                  <a:gd name="T48" fmla="*/ 1 w 151"/>
                  <a:gd name="T49" fmla="*/ 1 h 129"/>
                  <a:gd name="T50" fmla="*/ 1 w 151"/>
                  <a:gd name="T51" fmla="*/ 1 h 129"/>
                  <a:gd name="T52" fmla="*/ 1 w 151"/>
                  <a:gd name="T53" fmla="*/ 1 h 129"/>
                  <a:gd name="T54" fmla="*/ 1 w 151"/>
                  <a:gd name="T55" fmla="*/ 1 h 129"/>
                  <a:gd name="T56" fmla="*/ 1 w 151"/>
                  <a:gd name="T57" fmla="*/ 1 h 129"/>
                  <a:gd name="T58" fmla="*/ 1 w 151"/>
                  <a:gd name="T59" fmla="*/ 1 h 129"/>
                  <a:gd name="T60" fmla="*/ 1 w 151"/>
                  <a:gd name="T61" fmla="*/ 1 h 129"/>
                  <a:gd name="T62" fmla="*/ 1 w 151"/>
                  <a:gd name="T63" fmla="*/ 0 h 1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1"/>
                  <a:gd name="T97" fmla="*/ 0 h 129"/>
                  <a:gd name="T98" fmla="*/ 151 w 151"/>
                  <a:gd name="T99" fmla="*/ 129 h 1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1" h="129">
                    <a:moveTo>
                      <a:pt x="107" y="0"/>
                    </a:moveTo>
                    <a:lnTo>
                      <a:pt x="50" y="19"/>
                    </a:lnTo>
                    <a:lnTo>
                      <a:pt x="48" y="21"/>
                    </a:lnTo>
                    <a:lnTo>
                      <a:pt x="43" y="22"/>
                    </a:lnTo>
                    <a:lnTo>
                      <a:pt x="36" y="25"/>
                    </a:lnTo>
                    <a:lnTo>
                      <a:pt x="25" y="31"/>
                    </a:lnTo>
                    <a:lnTo>
                      <a:pt x="16" y="39"/>
                    </a:lnTo>
                    <a:lnTo>
                      <a:pt x="8" y="48"/>
                    </a:lnTo>
                    <a:lnTo>
                      <a:pt x="2" y="57"/>
                    </a:lnTo>
                    <a:lnTo>
                      <a:pt x="0" y="61"/>
                    </a:lnTo>
                    <a:lnTo>
                      <a:pt x="4" y="59"/>
                    </a:lnTo>
                    <a:lnTo>
                      <a:pt x="12" y="54"/>
                    </a:lnTo>
                    <a:lnTo>
                      <a:pt x="22" y="49"/>
                    </a:lnTo>
                    <a:lnTo>
                      <a:pt x="32" y="47"/>
                    </a:lnTo>
                    <a:lnTo>
                      <a:pt x="28" y="63"/>
                    </a:lnTo>
                    <a:lnTo>
                      <a:pt x="25" y="77"/>
                    </a:lnTo>
                    <a:lnTo>
                      <a:pt x="23" y="87"/>
                    </a:lnTo>
                    <a:lnTo>
                      <a:pt x="23" y="92"/>
                    </a:lnTo>
                    <a:lnTo>
                      <a:pt x="31" y="108"/>
                    </a:lnTo>
                    <a:lnTo>
                      <a:pt x="40" y="120"/>
                    </a:lnTo>
                    <a:lnTo>
                      <a:pt x="47" y="126"/>
                    </a:lnTo>
                    <a:lnTo>
                      <a:pt x="51" y="129"/>
                    </a:lnTo>
                    <a:lnTo>
                      <a:pt x="36" y="94"/>
                    </a:lnTo>
                    <a:lnTo>
                      <a:pt x="58" y="46"/>
                    </a:lnTo>
                    <a:lnTo>
                      <a:pt x="61" y="46"/>
                    </a:lnTo>
                    <a:lnTo>
                      <a:pt x="65" y="48"/>
                    </a:lnTo>
                    <a:lnTo>
                      <a:pt x="67" y="55"/>
                    </a:lnTo>
                    <a:lnTo>
                      <a:pt x="69" y="65"/>
                    </a:lnTo>
                    <a:lnTo>
                      <a:pt x="70" y="78"/>
                    </a:lnTo>
                    <a:lnTo>
                      <a:pt x="72" y="88"/>
                    </a:lnTo>
                    <a:lnTo>
                      <a:pt x="74" y="99"/>
                    </a:lnTo>
                    <a:lnTo>
                      <a:pt x="78" y="109"/>
                    </a:lnTo>
                    <a:lnTo>
                      <a:pt x="88" y="114"/>
                    </a:lnTo>
                    <a:lnTo>
                      <a:pt x="99" y="110"/>
                    </a:lnTo>
                    <a:lnTo>
                      <a:pt x="108" y="106"/>
                    </a:lnTo>
                    <a:lnTo>
                      <a:pt x="112" y="102"/>
                    </a:lnTo>
                    <a:lnTo>
                      <a:pt x="110" y="102"/>
                    </a:lnTo>
                    <a:lnTo>
                      <a:pt x="103" y="102"/>
                    </a:lnTo>
                    <a:lnTo>
                      <a:pt x="95" y="102"/>
                    </a:lnTo>
                    <a:lnTo>
                      <a:pt x="85" y="99"/>
                    </a:lnTo>
                    <a:lnTo>
                      <a:pt x="83" y="83"/>
                    </a:lnTo>
                    <a:lnTo>
                      <a:pt x="81" y="63"/>
                    </a:lnTo>
                    <a:lnTo>
                      <a:pt x="80" y="48"/>
                    </a:lnTo>
                    <a:lnTo>
                      <a:pt x="80" y="42"/>
                    </a:lnTo>
                    <a:lnTo>
                      <a:pt x="81" y="41"/>
                    </a:lnTo>
                    <a:lnTo>
                      <a:pt x="85" y="39"/>
                    </a:lnTo>
                    <a:lnTo>
                      <a:pt x="92" y="35"/>
                    </a:lnTo>
                    <a:lnTo>
                      <a:pt x="104" y="32"/>
                    </a:lnTo>
                    <a:lnTo>
                      <a:pt x="111" y="31"/>
                    </a:lnTo>
                    <a:lnTo>
                      <a:pt x="119" y="30"/>
                    </a:lnTo>
                    <a:lnTo>
                      <a:pt x="127" y="29"/>
                    </a:lnTo>
                    <a:lnTo>
                      <a:pt x="135" y="29"/>
                    </a:lnTo>
                    <a:lnTo>
                      <a:pt x="141" y="27"/>
                    </a:lnTo>
                    <a:lnTo>
                      <a:pt x="146" y="27"/>
                    </a:lnTo>
                    <a:lnTo>
                      <a:pt x="150" y="27"/>
                    </a:lnTo>
                    <a:lnTo>
                      <a:pt x="151" y="27"/>
                    </a:lnTo>
                    <a:lnTo>
                      <a:pt x="150" y="27"/>
                    </a:lnTo>
                    <a:lnTo>
                      <a:pt x="146" y="25"/>
                    </a:lnTo>
                    <a:lnTo>
                      <a:pt x="141" y="23"/>
                    </a:lnTo>
                    <a:lnTo>
                      <a:pt x="133" y="19"/>
                    </a:lnTo>
                    <a:lnTo>
                      <a:pt x="123" y="14"/>
                    </a:lnTo>
                    <a:lnTo>
                      <a:pt x="115" y="7"/>
                    </a:lnTo>
                    <a:lnTo>
                      <a:pt x="110" y="2"/>
                    </a:lnTo>
                    <a:lnTo>
                      <a:pt x="107"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6" name="Freeform 97">
                <a:extLst>
                  <a:ext uri="{FF2B5EF4-FFF2-40B4-BE49-F238E27FC236}">
                    <a16:creationId xmlns:a16="http://schemas.microsoft.com/office/drawing/2014/main" id="{65C9112F-57FB-4F0A-B7B0-99D53078D4AA}"/>
                  </a:ext>
                </a:extLst>
              </p:cNvPr>
              <p:cNvSpPr>
                <a:spLocks/>
              </p:cNvSpPr>
              <p:nvPr/>
            </p:nvSpPr>
            <p:spPr bwMode="auto">
              <a:xfrm>
                <a:off x="563" y="2068"/>
                <a:ext cx="32" cy="41"/>
              </a:xfrm>
              <a:custGeom>
                <a:avLst/>
                <a:gdLst>
                  <a:gd name="T0" fmla="*/ 1 w 64"/>
                  <a:gd name="T1" fmla="*/ 1 h 82"/>
                  <a:gd name="T2" fmla="*/ 1 w 64"/>
                  <a:gd name="T3" fmla="*/ 0 h 82"/>
                  <a:gd name="T4" fmla="*/ 1 w 64"/>
                  <a:gd name="T5" fmla="*/ 1 h 82"/>
                  <a:gd name="T6" fmla="*/ 1 w 64"/>
                  <a:gd name="T7" fmla="*/ 1 h 82"/>
                  <a:gd name="T8" fmla="*/ 1 w 64"/>
                  <a:gd name="T9" fmla="*/ 1 h 82"/>
                  <a:gd name="T10" fmla="*/ 1 w 64"/>
                  <a:gd name="T11" fmla="*/ 1 h 82"/>
                  <a:gd name="T12" fmla="*/ 0 w 64"/>
                  <a:gd name="T13" fmla="*/ 1 h 82"/>
                  <a:gd name="T14" fmla="*/ 1 w 64"/>
                  <a:gd name="T15" fmla="*/ 1 h 82"/>
                  <a:gd name="T16" fmla="*/ 1 w 64"/>
                  <a:gd name="T17" fmla="*/ 1 h 82"/>
                  <a:gd name="T18" fmla="*/ 1 w 64"/>
                  <a:gd name="T19" fmla="*/ 1 h 82"/>
                  <a:gd name="T20" fmla="*/ 1 w 64"/>
                  <a:gd name="T21" fmla="*/ 1 h 82"/>
                  <a:gd name="T22" fmla="*/ 1 w 64"/>
                  <a:gd name="T23" fmla="*/ 1 h 82"/>
                  <a:gd name="T24" fmla="*/ 1 w 64"/>
                  <a:gd name="T25" fmla="*/ 1 h 82"/>
                  <a:gd name="T26" fmla="*/ 1 w 64"/>
                  <a:gd name="T27" fmla="*/ 1 h 82"/>
                  <a:gd name="T28" fmla="*/ 1 w 64"/>
                  <a:gd name="T29" fmla="*/ 1 h 82"/>
                  <a:gd name="T30" fmla="*/ 1 w 64"/>
                  <a:gd name="T31" fmla="*/ 1 h 82"/>
                  <a:gd name="T32" fmla="*/ 1 w 64"/>
                  <a:gd name="T33" fmla="*/ 1 h 82"/>
                  <a:gd name="T34" fmla="*/ 1 w 64"/>
                  <a:gd name="T35" fmla="*/ 1 h 82"/>
                  <a:gd name="T36" fmla="*/ 1 w 64"/>
                  <a:gd name="T37" fmla="*/ 1 h 82"/>
                  <a:gd name="T38" fmla="*/ 1 w 64"/>
                  <a:gd name="T39" fmla="*/ 1 h 82"/>
                  <a:gd name="T40" fmla="*/ 1 w 64"/>
                  <a:gd name="T41" fmla="*/ 1 h 82"/>
                  <a:gd name="T42" fmla="*/ 1 w 64"/>
                  <a:gd name="T43" fmla="*/ 1 h 82"/>
                  <a:gd name="T44" fmla="*/ 1 w 64"/>
                  <a:gd name="T45" fmla="*/ 1 h 82"/>
                  <a:gd name="T46" fmla="*/ 1 w 64"/>
                  <a:gd name="T47" fmla="*/ 1 h 82"/>
                  <a:gd name="T48" fmla="*/ 1 w 64"/>
                  <a:gd name="T49" fmla="*/ 1 h 82"/>
                  <a:gd name="T50" fmla="*/ 1 w 64"/>
                  <a:gd name="T51" fmla="*/ 1 h 82"/>
                  <a:gd name="T52" fmla="*/ 1 w 64"/>
                  <a:gd name="T53" fmla="*/ 1 h 82"/>
                  <a:gd name="T54" fmla="*/ 1 w 64"/>
                  <a:gd name="T55" fmla="*/ 1 h 82"/>
                  <a:gd name="T56" fmla="*/ 1 w 64"/>
                  <a:gd name="T57" fmla="*/ 1 h 82"/>
                  <a:gd name="T58" fmla="*/ 1 w 64"/>
                  <a:gd name="T59" fmla="*/ 1 h 82"/>
                  <a:gd name="T60" fmla="*/ 1 w 64"/>
                  <a:gd name="T61" fmla="*/ 1 h 82"/>
                  <a:gd name="T62" fmla="*/ 1 w 64"/>
                  <a:gd name="T63" fmla="*/ 1 h 82"/>
                  <a:gd name="T64" fmla="*/ 1 w 64"/>
                  <a:gd name="T65" fmla="*/ 1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82"/>
                  <a:gd name="T101" fmla="*/ 64 w 6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82">
                    <a:moveTo>
                      <a:pt x="20" y="1"/>
                    </a:moveTo>
                    <a:lnTo>
                      <a:pt x="13" y="0"/>
                    </a:lnTo>
                    <a:lnTo>
                      <a:pt x="8" y="6"/>
                    </a:lnTo>
                    <a:lnTo>
                      <a:pt x="4" y="12"/>
                    </a:lnTo>
                    <a:lnTo>
                      <a:pt x="3" y="16"/>
                    </a:lnTo>
                    <a:lnTo>
                      <a:pt x="2" y="21"/>
                    </a:lnTo>
                    <a:lnTo>
                      <a:pt x="0" y="32"/>
                    </a:lnTo>
                    <a:lnTo>
                      <a:pt x="3" y="46"/>
                    </a:lnTo>
                    <a:lnTo>
                      <a:pt x="12" y="57"/>
                    </a:lnTo>
                    <a:lnTo>
                      <a:pt x="18" y="62"/>
                    </a:lnTo>
                    <a:lnTo>
                      <a:pt x="21" y="67"/>
                    </a:lnTo>
                    <a:lnTo>
                      <a:pt x="25" y="70"/>
                    </a:lnTo>
                    <a:lnTo>
                      <a:pt x="28" y="73"/>
                    </a:lnTo>
                    <a:lnTo>
                      <a:pt x="30" y="77"/>
                    </a:lnTo>
                    <a:lnTo>
                      <a:pt x="34" y="79"/>
                    </a:lnTo>
                    <a:lnTo>
                      <a:pt x="40" y="80"/>
                    </a:lnTo>
                    <a:lnTo>
                      <a:pt x="47" y="82"/>
                    </a:lnTo>
                    <a:lnTo>
                      <a:pt x="59" y="78"/>
                    </a:lnTo>
                    <a:lnTo>
                      <a:pt x="64" y="70"/>
                    </a:lnTo>
                    <a:lnTo>
                      <a:pt x="63" y="63"/>
                    </a:lnTo>
                    <a:lnTo>
                      <a:pt x="58" y="61"/>
                    </a:lnTo>
                    <a:lnTo>
                      <a:pt x="52" y="61"/>
                    </a:lnTo>
                    <a:lnTo>
                      <a:pt x="49" y="57"/>
                    </a:lnTo>
                    <a:lnTo>
                      <a:pt x="45" y="52"/>
                    </a:lnTo>
                    <a:lnTo>
                      <a:pt x="42" y="45"/>
                    </a:lnTo>
                    <a:lnTo>
                      <a:pt x="37" y="38"/>
                    </a:lnTo>
                    <a:lnTo>
                      <a:pt x="34" y="30"/>
                    </a:lnTo>
                    <a:lnTo>
                      <a:pt x="30" y="23"/>
                    </a:lnTo>
                    <a:lnTo>
                      <a:pt x="29" y="21"/>
                    </a:lnTo>
                    <a:lnTo>
                      <a:pt x="29" y="18"/>
                    </a:lnTo>
                    <a:lnTo>
                      <a:pt x="28" y="14"/>
                    </a:lnTo>
                    <a:lnTo>
                      <a:pt x="26" y="7"/>
                    </a:lnTo>
                    <a:lnTo>
                      <a:pt x="2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7" name="Freeform 98">
                <a:extLst>
                  <a:ext uri="{FF2B5EF4-FFF2-40B4-BE49-F238E27FC236}">
                    <a16:creationId xmlns:a16="http://schemas.microsoft.com/office/drawing/2014/main" id="{37C405F5-BA47-4308-AD12-05D6C4F47FDB}"/>
                  </a:ext>
                </a:extLst>
              </p:cNvPr>
              <p:cNvSpPr>
                <a:spLocks/>
              </p:cNvSpPr>
              <p:nvPr/>
            </p:nvSpPr>
            <p:spPr bwMode="auto">
              <a:xfrm>
                <a:off x="591" y="2038"/>
                <a:ext cx="28" cy="37"/>
              </a:xfrm>
              <a:custGeom>
                <a:avLst/>
                <a:gdLst>
                  <a:gd name="T0" fmla="*/ 0 w 55"/>
                  <a:gd name="T1" fmla="*/ 1 h 72"/>
                  <a:gd name="T2" fmla="*/ 0 w 55"/>
                  <a:gd name="T3" fmla="*/ 1 h 72"/>
                  <a:gd name="T4" fmla="*/ 0 w 55"/>
                  <a:gd name="T5" fmla="*/ 1 h 72"/>
                  <a:gd name="T6" fmla="*/ 1 w 55"/>
                  <a:gd name="T7" fmla="*/ 0 h 72"/>
                  <a:gd name="T8" fmla="*/ 1 w 55"/>
                  <a:gd name="T9" fmla="*/ 0 h 72"/>
                  <a:gd name="T10" fmla="*/ 1 w 55"/>
                  <a:gd name="T11" fmla="*/ 1 h 72"/>
                  <a:gd name="T12" fmla="*/ 1 w 55"/>
                  <a:gd name="T13" fmla="*/ 1 h 72"/>
                  <a:gd name="T14" fmla="*/ 1 w 55"/>
                  <a:gd name="T15" fmla="*/ 1 h 72"/>
                  <a:gd name="T16" fmla="*/ 1 w 55"/>
                  <a:gd name="T17" fmla="*/ 1 h 72"/>
                  <a:gd name="T18" fmla="*/ 1 w 55"/>
                  <a:gd name="T19" fmla="*/ 1 h 72"/>
                  <a:gd name="T20" fmla="*/ 1 w 55"/>
                  <a:gd name="T21" fmla="*/ 1 h 72"/>
                  <a:gd name="T22" fmla="*/ 1 w 55"/>
                  <a:gd name="T23" fmla="*/ 1 h 72"/>
                  <a:gd name="T24" fmla="*/ 1 w 55"/>
                  <a:gd name="T25" fmla="*/ 1 h 72"/>
                  <a:gd name="T26" fmla="*/ 1 w 55"/>
                  <a:gd name="T27" fmla="*/ 1 h 72"/>
                  <a:gd name="T28" fmla="*/ 1 w 55"/>
                  <a:gd name="T29" fmla="*/ 1 h 72"/>
                  <a:gd name="T30" fmla="*/ 1 w 55"/>
                  <a:gd name="T31" fmla="*/ 1 h 72"/>
                  <a:gd name="T32" fmla="*/ 1 w 55"/>
                  <a:gd name="T33" fmla="*/ 1 h 72"/>
                  <a:gd name="T34" fmla="*/ 1 w 55"/>
                  <a:gd name="T35" fmla="*/ 1 h 72"/>
                  <a:gd name="T36" fmla="*/ 1 w 55"/>
                  <a:gd name="T37" fmla="*/ 1 h 72"/>
                  <a:gd name="T38" fmla="*/ 1 w 55"/>
                  <a:gd name="T39" fmla="*/ 1 h 72"/>
                  <a:gd name="T40" fmla="*/ 1 w 55"/>
                  <a:gd name="T41" fmla="*/ 1 h 72"/>
                  <a:gd name="T42" fmla="*/ 1 w 55"/>
                  <a:gd name="T43" fmla="*/ 1 h 72"/>
                  <a:gd name="T44" fmla="*/ 0 w 55"/>
                  <a:gd name="T45" fmla="*/ 1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5"/>
                  <a:gd name="T70" fmla="*/ 0 h 72"/>
                  <a:gd name="T71" fmla="*/ 55 w 55"/>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5" h="72">
                    <a:moveTo>
                      <a:pt x="0" y="9"/>
                    </a:moveTo>
                    <a:lnTo>
                      <a:pt x="0" y="7"/>
                    </a:lnTo>
                    <a:lnTo>
                      <a:pt x="0" y="2"/>
                    </a:lnTo>
                    <a:lnTo>
                      <a:pt x="4" y="0"/>
                    </a:lnTo>
                    <a:lnTo>
                      <a:pt x="14" y="0"/>
                    </a:lnTo>
                    <a:lnTo>
                      <a:pt x="25" y="4"/>
                    </a:lnTo>
                    <a:lnTo>
                      <a:pt x="32" y="11"/>
                    </a:lnTo>
                    <a:lnTo>
                      <a:pt x="34" y="18"/>
                    </a:lnTo>
                    <a:lnTo>
                      <a:pt x="36" y="21"/>
                    </a:lnTo>
                    <a:lnTo>
                      <a:pt x="55" y="63"/>
                    </a:lnTo>
                    <a:lnTo>
                      <a:pt x="54" y="64"/>
                    </a:lnTo>
                    <a:lnTo>
                      <a:pt x="51" y="68"/>
                    </a:lnTo>
                    <a:lnTo>
                      <a:pt x="45" y="71"/>
                    </a:lnTo>
                    <a:lnTo>
                      <a:pt x="38" y="72"/>
                    </a:lnTo>
                    <a:lnTo>
                      <a:pt x="33" y="70"/>
                    </a:lnTo>
                    <a:lnTo>
                      <a:pt x="28" y="67"/>
                    </a:lnTo>
                    <a:lnTo>
                      <a:pt x="22" y="60"/>
                    </a:lnTo>
                    <a:lnTo>
                      <a:pt x="16" y="54"/>
                    </a:lnTo>
                    <a:lnTo>
                      <a:pt x="10" y="47"/>
                    </a:lnTo>
                    <a:lnTo>
                      <a:pt x="6" y="41"/>
                    </a:lnTo>
                    <a:lnTo>
                      <a:pt x="2" y="37"/>
                    </a:lnTo>
                    <a:lnTo>
                      <a:pt x="1" y="36"/>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8" name="Freeform 99">
                <a:extLst>
                  <a:ext uri="{FF2B5EF4-FFF2-40B4-BE49-F238E27FC236}">
                    <a16:creationId xmlns:a16="http://schemas.microsoft.com/office/drawing/2014/main" id="{2774AB76-1E23-40F2-99D0-E70DA720684B}"/>
                  </a:ext>
                </a:extLst>
              </p:cNvPr>
              <p:cNvSpPr>
                <a:spLocks/>
              </p:cNvSpPr>
              <p:nvPr/>
            </p:nvSpPr>
            <p:spPr bwMode="auto">
              <a:xfrm>
                <a:off x="578" y="2055"/>
                <a:ext cx="31" cy="40"/>
              </a:xfrm>
              <a:custGeom>
                <a:avLst/>
                <a:gdLst>
                  <a:gd name="T0" fmla="*/ 1 w 62"/>
                  <a:gd name="T1" fmla="*/ 0 h 81"/>
                  <a:gd name="T2" fmla="*/ 1 w 62"/>
                  <a:gd name="T3" fmla="*/ 0 h 81"/>
                  <a:gd name="T4" fmla="*/ 1 w 62"/>
                  <a:gd name="T5" fmla="*/ 0 h 81"/>
                  <a:gd name="T6" fmla="*/ 1 w 62"/>
                  <a:gd name="T7" fmla="*/ 0 h 81"/>
                  <a:gd name="T8" fmla="*/ 1 w 62"/>
                  <a:gd name="T9" fmla="*/ 0 h 81"/>
                  <a:gd name="T10" fmla="*/ 1 w 62"/>
                  <a:gd name="T11" fmla="*/ 0 h 81"/>
                  <a:gd name="T12" fmla="*/ 0 w 62"/>
                  <a:gd name="T13" fmla="*/ 0 h 81"/>
                  <a:gd name="T14" fmla="*/ 1 w 62"/>
                  <a:gd name="T15" fmla="*/ 0 h 81"/>
                  <a:gd name="T16" fmla="*/ 1 w 62"/>
                  <a:gd name="T17" fmla="*/ 0 h 81"/>
                  <a:gd name="T18" fmla="*/ 1 w 62"/>
                  <a:gd name="T19" fmla="*/ 0 h 81"/>
                  <a:gd name="T20" fmla="*/ 1 w 62"/>
                  <a:gd name="T21" fmla="*/ 0 h 81"/>
                  <a:gd name="T22" fmla="*/ 1 w 62"/>
                  <a:gd name="T23" fmla="*/ 0 h 81"/>
                  <a:gd name="T24" fmla="*/ 1 w 62"/>
                  <a:gd name="T25" fmla="*/ 0 h 81"/>
                  <a:gd name="T26" fmla="*/ 1 w 62"/>
                  <a:gd name="T27" fmla="*/ 0 h 81"/>
                  <a:gd name="T28" fmla="*/ 1 w 62"/>
                  <a:gd name="T29" fmla="*/ 0 h 81"/>
                  <a:gd name="T30" fmla="*/ 1 w 62"/>
                  <a:gd name="T31" fmla="*/ 0 h 81"/>
                  <a:gd name="T32" fmla="*/ 1 w 62"/>
                  <a:gd name="T33" fmla="*/ 0 h 81"/>
                  <a:gd name="T34" fmla="*/ 1 w 62"/>
                  <a:gd name="T35" fmla="*/ 0 h 81"/>
                  <a:gd name="T36" fmla="*/ 1 w 62"/>
                  <a:gd name="T37" fmla="*/ 0 h 81"/>
                  <a:gd name="T38" fmla="*/ 1 w 62"/>
                  <a:gd name="T39" fmla="*/ 0 h 81"/>
                  <a:gd name="T40" fmla="*/ 1 w 62"/>
                  <a:gd name="T41" fmla="*/ 0 h 81"/>
                  <a:gd name="T42" fmla="*/ 1 w 62"/>
                  <a:gd name="T43" fmla="*/ 0 h 81"/>
                  <a:gd name="T44" fmla="*/ 1 w 62"/>
                  <a:gd name="T45" fmla="*/ 0 h 81"/>
                  <a:gd name="T46" fmla="*/ 1 w 62"/>
                  <a:gd name="T47" fmla="*/ 0 h 81"/>
                  <a:gd name="T48" fmla="*/ 1 w 62"/>
                  <a:gd name="T49" fmla="*/ 0 h 81"/>
                  <a:gd name="T50" fmla="*/ 1 w 62"/>
                  <a:gd name="T51" fmla="*/ 0 h 81"/>
                  <a:gd name="T52" fmla="*/ 1 w 62"/>
                  <a:gd name="T53" fmla="*/ 0 h 81"/>
                  <a:gd name="T54" fmla="*/ 1 w 62"/>
                  <a:gd name="T55" fmla="*/ 0 h 81"/>
                  <a:gd name="T56" fmla="*/ 1 w 62"/>
                  <a:gd name="T57" fmla="*/ 0 h 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2"/>
                  <a:gd name="T88" fmla="*/ 0 h 81"/>
                  <a:gd name="T89" fmla="*/ 62 w 62"/>
                  <a:gd name="T90" fmla="*/ 81 h 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2" h="81">
                    <a:moveTo>
                      <a:pt x="20" y="1"/>
                    </a:moveTo>
                    <a:lnTo>
                      <a:pt x="13" y="0"/>
                    </a:lnTo>
                    <a:lnTo>
                      <a:pt x="8" y="6"/>
                    </a:lnTo>
                    <a:lnTo>
                      <a:pt x="4" y="13"/>
                    </a:lnTo>
                    <a:lnTo>
                      <a:pt x="3" y="16"/>
                    </a:lnTo>
                    <a:lnTo>
                      <a:pt x="1" y="21"/>
                    </a:lnTo>
                    <a:lnTo>
                      <a:pt x="0" y="32"/>
                    </a:lnTo>
                    <a:lnTo>
                      <a:pt x="3" y="47"/>
                    </a:lnTo>
                    <a:lnTo>
                      <a:pt x="12" y="59"/>
                    </a:lnTo>
                    <a:lnTo>
                      <a:pt x="21" y="67"/>
                    </a:lnTo>
                    <a:lnTo>
                      <a:pt x="24" y="74"/>
                    </a:lnTo>
                    <a:lnTo>
                      <a:pt x="29" y="78"/>
                    </a:lnTo>
                    <a:lnTo>
                      <a:pt x="41" y="81"/>
                    </a:lnTo>
                    <a:lnTo>
                      <a:pt x="53" y="77"/>
                    </a:lnTo>
                    <a:lnTo>
                      <a:pt x="61" y="70"/>
                    </a:lnTo>
                    <a:lnTo>
                      <a:pt x="62" y="63"/>
                    </a:lnTo>
                    <a:lnTo>
                      <a:pt x="58" y="61"/>
                    </a:lnTo>
                    <a:lnTo>
                      <a:pt x="52" y="61"/>
                    </a:lnTo>
                    <a:lnTo>
                      <a:pt x="49" y="58"/>
                    </a:lnTo>
                    <a:lnTo>
                      <a:pt x="45" y="52"/>
                    </a:lnTo>
                    <a:lnTo>
                      <a:pt x="42" y="45"/>
                    </a:lnTo>
                    <a:lnTo>
                      <a:pt x="37" y="38"/>
                    </a:lnTo>
                    <a:lnTo>
                      <a:pt x="34" y="30"/>
                    </a:lnTo>
                    <a:lnTo>
                      <a:pt x="30" y="23"/>
                    </a:lnTo>
                    <a:lnTo>
                      <a:pt x="29" y="21"/>
                    </a:lnTo>
                    <a:lnTo>
                      <a:pt x="29" y="19"/>
                    </a:lnTo>
                    <a:lnTo>
                      <a:pt x="28" y="14"/>
                    </a:lnTo>
                    <a:lnTo>
                      <a:pt x="26" y="8"/>
                    </a:lnTo>
                    <a:lnTo>
                      <a:pt x="2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19" name="Freeform 100">
                <a:extLst>
                  <a:ext uri="{FF2B5EF4-FFF2-40B4-BE49-F238E27FC236}">
                    <a16:creationId xmlns:a16="http://schemas.microsoft.com/office/drawing/2014/main" id="{2BA31440-0BF0-4284-8ED6-0907097241CE}"/>
                  </a:ext>
                </a:extLst>
              </p:cNvPr>
              <p:cNvSpPr>
                <a:spLocks/>
              </p:cNvSpPr>
              <p:nvPr/>
            </p:nvSpPr>
            <p:spPr bwMode="auto">
              <a:xfrm>
                <a:off x="566" y="2072"/>
                <a:ext cx="27" cy="35"/>
              </a:xfrm>
              <a:custGeom>
                <a:avLst/>
                <a:gdLst>
                  <a:gd name="T0" fmla="*/ 0 w 55"/>
                  <a:gd name="T1" fmla="*/ 0 h 70"/>
                  <a:gd name="T2" fmla="*/ 0 w 55"/>
                  <a:gd name="T3" fmla="*/ 1 h 70"/>
                  <a:gd name="T4" fmla="*/ 0 w 55"/>
                  <a:gd name="T5" fmla="*/ 1 h 70"/>
                  <a:gd name="T6" fmla="*/ 0 w 55"/>
                  <a:gd name="T7" fmla="*/ 1 h 70"/>
                  <a:gd name="T8" fmla="*/ 0 w 55"/>
                  <a:gd name="T9" fmla="*/ 1 h 70"/>
                  <a:gd name="T10" fmla="*/ 0 w 55"/>
                  <a:gd name="T11" fmla="*/ 1 h 70"/>
                  <a:gd name="T12" fmla="*/ 0 w 55"/>
                  <a:gd name="T13" fmla="*/ 1 h 70"/>
                  <a:gd name="T14" fmla="*/ 0 w 55"/>
                  <a:gd name="T15" fmla="*/ 1 h 70"/>
                  <a:gd name="T16" fmla="*/ 0 w 55"/>
                  <a:gd name="T17" fmla="*/ 1 h 70"/>
                  <a:gd name="T18" fmla="*/ 0 w 55"/>
                  <a:gd name="T19" fmla="*/ 1 h 70"/>
                  <a:gd name="T20" fmla="*/ 0 w 55"/>
                  <a:gd name="T21" fmla="*/ 1 h 70"/>
                  <a:gd name="T22" fmla="*/ 0 w 55"/>
                  <a:gd name="T23" fmla="*/ 1 h 70"/>
                  <a:gd name="T24" fmla="*/ 0 w 55"/>
                  <a:gd name="T25" fmla="*/ 1 h 70"/>
                  <a:gd name="T26" fmla="*/ 0 w 55"/>
                  <a:gd name="T27" fmla="*/ 1 h 70"/>
                  <a:gd name="T28" fmla="*/ 0 w 55"/>
                  <a:gd name="T29" fmla="*/ 1 h 70"/>
                  <a:gd name="T30" fmla="*/ 0 w 55"/>
                  <a:gd name="T31" fmla="*/ 1 h 70"/>
                  <a:gd name="T32" fmla="*/ 0 w 55"/>
                  <a:gd name="T33" fmla="*/ 1 h 70"/>
                  <a:gd name="T34" fmla="*/ 0 w 55"/>
                  <a:gd name="T35" fmla="*/ 1 h 70"/>
                  <a:gd name="T36" fmla="*/ 0 w 55"/>
                  <a:gd name="T37" fmla="*/ 1 h 70"/>
                  <a:gd name="T38" fmla="*/ 0 w 55"/>
                  <a:gd name="T39" fmla="*/ 1 h 70"/>
                  <a:gd name="T40" fmla="*/ 0 w 55"/>
                  <a:gd name="T41" fmla="*/ 1 h 70"/>
                  <a:gd name="T42" fmla="*/ 0 w 55"/>
                  <a:gd name="T43" fmla="*/ 1 h 70"/>
                  <a:gd name="T44" fmla="*/ 0 w 55"/>
                  <a:gd name="T45" fmla="*/ 1 h 70"/>
                  <a:gd name="T46" fmla="*/ 0 w 55"/>
                  <a:gd name="T47" fmla="*/ 1 h 70"/>
                  <a:gd name="T48" fmla="*/ 0 w 55"/>
                  <a:gd name="T49" fmla="*/ 1 h 70"/>
                  <a:gd name="T50" fmla="*/ 0 w 55"/>
                  <a:gd name="T51" fmla="*/ 1 h 70"/>
                  <a:gd name="T52" fmla="*/ 0 w 55"/>
                  <a:gd name="T53" fmla="*/ 1 h 70"/>
                  <a:gd name="T54" fmla="*/ 0 w 55"/>
                  <a:gd name="T55" fmla="*/ 1 h 70"/>
                  <a:gd name="T56" fmla="*/ 0 w 55"/>
                  <a:gd name="T57" fmla="*/ 0 h 7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5"/>
                  <a:gd name="T88" fmla="*/ 0 h 70"/>
                  <a:gd name="T89" fmla="*/ 55 w 55"/>
                  <a:gd name="T90" fmla="*/ 70 h 7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5" h="70">
                    <a:moveTo>
                      <a:pt x="14" y="0"/>
                    </a:moveTo>
                    <a:lnTo>
                      <a:pt x="8" y="1"/>
                    </a:lnTo>
                    <a:lnTo>
                      <a:pt x="3" y="7"/>
                    </a:lnTo>
                    <a:lnTo>
                      <a:pt x="1" y="15"/>
                    </a:lnTo>
                    <a:lnTo>
                      <a:pt x="0" y="18"/>
                    </a:lnTo>
                    <a:lnTo>
                      <a:pt x="0" y="22"/>
                    </a:lnTo>
                    <a:lnTo>
                      <a:pt x="1" y="30"/>
                    </a:lnTo>
                    <a:lnTo>
                      <a:pt x="6" y="40"/>
                    </a:lnTo>
                    <a:lnTo>
                      <a:pt x="13" y="48"/>
                    </a:lnTo>
                    <a:lnTo>
                      <a:pt x="21" y="56"/>
                    </a:lnTo>
                    <a:lnTo>
                      <a:pt x="25" y="62"/>
                    </a:lnTo>
                    <a:lnTo>
                      <a:pt x="30" y="68"/>
                    </a:lnTo>
                    <a:lnTo>
                      <a:pt x="40" y="70"/>
                    </a:lnTo>
                    <a:lnTo>
                      <a:pt x="51" y="63"/>
                    </a:lnTo>
                    <a:lnTo>
                      <a:pt x="55" y="58"/>
                    </a:lnTo>
                    <a:lnTo>
                      <a:pt x="53" y="56"/>
                    </a:lnTo>
                    <a:lnTo>
                      <a:pt x="48" y="57"/>
                    </a:lnTo>
                    <a:lnTo>
                      <a:pt x="43" y="56"/>
                    </a:lnTo>
                    <a:lnTo>
                      <a:pt x="39" y="50"/>
                    </a:lnTo>
                    <a:lnTo>
                      <a:pt x="36" y="43"/>
                    </a:lnTo>
                    <a:lnTo>
                      <a:pt x="32" y="37"/>
                    </a:lnTo>
                    <a:lnTo>
                      <a:pt x="28" y="30"/>
                    </a:lnTo>
                    <a:lnTo>
                      <a:pt x="23" y="23"/>
                    </a:lnTo>
                    <a:lnTo>
                      <a:pt x="18" y="17"/>
                    </a:lnTo>
                    <a:lnTo>
                      <a:pt x="16" y="15"/>
                    </a:lnTo>
                    <a:lnTo>
                      <a:pt x="17" y="12"/>
                    </a:lnTo>
                    <a:lnTo>
                      <a:pt x="18" y="9"/>
                    </a:lnTo>
                    <a:lnTo>
                      <a:pt x="17" y="3"/>
                    </a:lnTo>
                    <a:lnTo>
                      <a:pt x="14"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0" name="Freeform 101">
                <a:extLst>
                  <a:ext uri="{FF2B5EF4-FFF2-40B4-BE49-F238E27FC236}">
                    <a16:creationId xmlns:a16="http://schemas.microsoft.com/office/drawing/2014/main" id="{D404158F-1821-420B-B238-DDF624F46AAC}"/>
                  </a:ext>
                </a:extLst>
              </p:cNvPr>
              <p:cNvSpPr>
                <a:spLocks/>
              </p:cNvSpPr>
              <p:nvPr/>
            </p:nvSpPr>
            <p:spPr bwMode="auto">
              <a:xfrm>
                <a:off x="579" y="2058"/>
                <a:ext cx="28" cy="36"/>
              </a:xfrm>
              <a:custGeom>
                <a:avLst/>
                <a:gdLst>
                  <a:gd name="T0" fmla="*/ 1 w 55"/>
                  <a:gd name="T1" fmla="*/ 0 h 73"/>
                  <a:gd name="T2" fmla="*/ 1 w 55"/>
                  <a:gd name="T3" fmla="*/ 0 h 73"/>
                  <a:gd name="T4" fmla="*/ 1 w 55"/>
                  <a:gd name="T5" fmla="*/ 0 h 73"/>
                  <a:gd name="T6" fmla="*/ 1 w 55"/>
                  <a:gd name="T7" fmla="*/ 0 h 73"/>
                  <a:gd name="T8" fmla="*/ 0 w 55"/>
                  <a:gd name="T9" fmla="*/ 0 h 73"/>
                  <a:gd name="T10" fmla="*/ 0 w 55"/>
                  <a:gd name="T11" fmla="*/ 0 h 73"/>
                  <a:gd name="T12" fmla="*/ 1 w 55"/>
                  <a:gd name="T13" fmla="*/ 0 h 73"/>
                  <a:gd name="T14" fmla="*/ 1 w 55"/>
                  <a:gd name="T15" fmla="*/ 0 h 73"/>
                  <a:gd name="T16" fmla="*/ 1 w 55"/>
                  <a:gd name="T17" fmla="*/ 0 h 73"/>
                  <a:gd name="T18" fmla="*/ 1 w 55"/>
                  <a:gd name="T19" fmla="*/ 0 h 73"/>
                  <a:gd name="T20" fmla="*/ 1 w 55"/>
                  <a:gd name="T21" fmla="*/ 0 h 73"/>
                  <a:gd name="T22" fmla="*/ 1 w 55"/>
                  <a:gd name="T23" fmla="*/ 0 h 73"/>
                  <a:gd name="T24" fmla="*/ 1 w 55"/>
                  <a:gd name="T25" fmla="*/ 0 h 73"/>
                  <a:gd name="T26" fmla="*/ 1 w 55"/>
                  <a:gd name="T27" fmla="*/ 0 h 73"/>
                  <a:gd name="T28" fmla="*/ 1 w 55"/>
                  <a:gd name="T29" fmla="*/ 0 h 73"/>
                  <a:gd name="T30" fmla="*/ 1 w 55"/>
                  <a:gd name="T31" fmla="*/ 0 h 73"/>
                  <a:gd name="T32" fmla="*/ 1 w 55"/>
                  <a:gd name="T33" fmla="*/ 0 h 73"/>
                  <a:gd name="T34" fmla="*/ 1 w 55"/>
                  <a:gd name="T35" fmla="*/ 0 h 73"/>
                  <a:gd name="T36" fmla="*/ 1 w 55"/>
                  <a:gd name="T37" fmla="*/ 0 h 73"/>
                  <a:gd name="T38" fmla="*/ 1 w 55"/>
                  <a:gd name="T39" fmla="*/ 0 h 73"/>
                  <a:gd name="T40" fmla="*/ 1 w 55"/>
                  <a:gd name="T41" fmla="*/ 0 h 73"/>
                  <a:gd name="T42" fmla="*/ 1 w 55"/>
                  <a:gd name="T43" fmla="*/ 0 h 73"/>
                  <a:gd name="T44" fmla="*/ 1 w 55"/>
                  <a:gd name="T45" fmla="*/ 0 h 73"/>
                  <a:gd name="T46" fmla="*/ 1 w 55"/>
                  <a:gd name="T47" fmla="*/ 0 h 73"/>
                  <a:gd name="T48" fmla="*/ 1 w 55"/>
                  <a:gd name="T49" fmla="*/ 0 h 73"/>
                  <a:gd name="T50" fmla="*/ 1 w 55"/>
                  <a:gd name="T51" fmla="*/ 0 h 73"/>
                  <a:gd name="T52" fmla="*/ 1 w 55"/>
                  <a:gd name="T53" fmla="*/ 0 h 73"/>
                  <a:gd name="T54" fmla="*/ 1 w 55"/>
                  <a:gd name="T55" fmla="*/ 0 h 73"/>
                  <a:gd name="T56" fmla="*/ 1 w 55"/>
                  <a:gd name="T57" fmla="*/ 0 h 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5"/>
                  <a:gd name="T88" fmla="*/ 0 h 73"/>
                  <a:gd name="T89" fmla="*/ 55 w 55"/>
                  <a:gd name="T90" fmla="*/ 73 h 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5" h="73">
                    <a:moveTo>
                      <a:pt x="15" y="0"/>
                    </a:moveTo>
                    <a:lnTo>
                      <a:pt x="9" y="1"/>
                    </a:lnTo>
                    <a:lnTo>
                      <a:pt x="4" y="8"/>
                    </a:lnTo>
                    <a:lnTo>
                      <a:pt x="1" y="15"/>
                    </a:lnTo>
                    <a:lnTo>
                      <a:pt x="0" y="18"/>
                    </a:lnTo>
                    <a:lnTo>
                      <a:pt x="0" y="22"/>
                    </a:lnTo>
                    <a:lnTo>
                      <a:pt x="2" y="30"/>
                    </a:lnTo>
                    <a:lnTo>
                      <a:pt x="5" y="40"/>
                    </a:lnTo>
                    <a:lnTo>
                      <a:pt x="14" y="48"/>
                    </a:lnTo>
                    <a:lnTo>
                      <a:pt x="22" y="56"/>
                    </a:lnTo>
                    <a:lnTo>
                      <a:pt x="25" y="65"/>
                    </a:lnTo>
                    <a:lnTo>
                      <a:pt x="30" y="70"/>
                    </a:lnTo>
                    <a:lnTo>
                      <a:pt x="40" y="73"/>
                    </a:lnTo>
                    <a:lnTo>
                      <a:pt x="50" y="66"/>
                    </a:lnTo>
                    <a:lnTo>
                      <a:pt x="55" y="60"/>
                    </a:lnTo>
                    <a:lnTo>
                      <a:pt x="54" y="58"/>
                    </a:lnTo>
                    <a:lnTo>
                      <a:pt x="48" y="58"/>
                    </a:lnTo>
                    <a:lnTo>
                      <a:pt x="43" y="56"/>
                    </a:lnTo>
                    <a:lnTo>
                      <a:pt x="39" y="51"/>
                    </a:lnTo>
                    <a:lnTo>
                      <a:pt x="37" y="44"/>
                    </a:lnTo>
                    <a:lnTo>
                      <a:pt x="33" y="37"/>
                    </a:lnTo>
                    <a:lnTo>
                      <a:pt x="28" y="30"/>
                    </a:lnTo>
                    <a:lnTo>
                      <a:pt x="24" y="23"/>
                    </a:lnTo>
                    <a:lnTo>
                      <a:pt x="19" y="17"/>
                    </a:lnTo>
                    <a:lnTo>
                      <a:pt x="17" y="15"/>
                    </a:lnTo>
                    <a:lnTo>
                      <a:pt x="18" y="14"/>
                    </a:lnTo>
                    <a:lnTo>
                      <a:pt x="19" y="9"/>
                    </a:lnTo>
                    <a:lnTo>
                      <a:pt x="18" y="5"/>
                    </a:lnTo>
                    <a:lnTo>
                      <a:pt x="15"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21" name="Freeform 102">
                <a:extLst>
                  <a:ext uri="{FF2B5EF4-FFF2-40B4-BE49-F238E27FC236}">
                    <a16:creationId xmlns:a16="http://schemas.microsoft.com/office/drawing/2014/main" id="{EB3D058D-2B73-4206-9E05-A510198F6202}"/>
                  </a:ext>
                </a:extLst>
              </p:cNvPr>
              <p:cNvSpPr>
                <a:spLocks/>
              </p:cNvSpPr>
              <p:nvPr/>
            </p:nvSpPr>
            <p:spPr bwMode="auto">
              <a:xfrm>
                <a:off x="594" y="2042"/>
                <a:ext cx="22" cy="30"/>
              </a:xfrm>
              <a:custGeom>
                <a:avLst/>
                <a:gdLst>
                  <a:gd name="T0" fmla="*/ 0 w 43"/>
                  <a:gd name="T1" fmla="*/ 1 h 60"/>
                  <a:gd name="T2" fmla="*/ 0 w 43"/>
                  <a:gd name="T3" fmla="*/ 1 h 60"/>
                  <a:gd name="T4" fmla="*/ 0 w 43"/>
                  <a:gd name="T5" fmla="*/ 1 h 60"/>
                  <a:gd name="T6" fmla="*/ 1 w 43"/>
                  <a:gd name="T7" fmla="*/ 0 h 60"/>
                  <a:gd name="T8" fmla="*/ 1 w 43"/>
                  <a:gd name="T9" fmla="*/ 0 h 60"/>
                  <a:gd name="T10" fmla="*/ 1 w 43"/>
                  <a:gd name="T11" fmla="*/ 1 h 60"/>
                  <a:gd name="T12" fmla="*/ 1 w 43"/>
                  <a:gd name="T13" fmla="*/ 1 h 60"/>
                  <a:gd name="T14" fmla="*/ 1 w 43"/>
                  <a:gd name="T15" fmla="*/ 1 h 60"/>
                  <a:gd name="T16" fmla="*/ 1 w 43"/>
                  <a:gd name="T17" fmla="*/ 1 h 60"/>
                  <a:gd name="T18" fmla="*/ 1 w 43"/>
                  <a:gd name="T19" fmla="*/ 1 h 60"/>
                  <a:gd name="T20" fmla="*/ 1 w 43"/>
                  <a:gd name="T21" fmla="*/ 1 h 60"/>
                  <a:gd name="T22" fmla="*/ 1 w 43"/>
                  <a:gd name="T23" fmla="*/ 1 h 60"/>
                  <a:gd name="T24" fmla="*/ 1 w 43"/>
                  <a:gd name="T25" fmla="*/ 1 h 60"/>
                  <a:gd name="T26" fmla="*/ 1 w 43"/>
                  <a:gd name="T27" fmla="*/ 1 h 60"/>
                  <a:gd name="T28" fmla="*/ 1 w 43"/>
                  <a:gd name="T29" fmla="*/ 1 h 60"/>
                  <a:gd name="T30" fmla="*/ 1 w 43"/>
                  <a:gd name="T31" fmla="*/ 1 h 60"/>
                  <a:gd name="T32" fmla="*/ 1 w 43"/>
                  <a:gd name="T33" fmla="*/ 1 h 60"/>
                  <a:gd name="T34" fmla="*/ 0 w 43"/>
                  <a:gd name="T35" fmla="*/ 1 h 60"/>
                  <a:gd name="T36" fmla="*/ 0 w 43"/>
                  <a:gd name="T37" fmla="*/ 1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60"/>
                  <a:gd name="T59" fmla="*/ 43 w 43"/>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60">
                    <a:moveTo>
                      <a:pt x="0" y="11"/>
                    </a:moveTo>
                    <a:lnTo>
                      <a:pt x="0" y="9"/>
                    </a:lnTo>
                    <a:lnTo>
                      <a:pt x="0" y="4"/>
                    </a:lnTo>
                    <a:lnTo>
                      <a:pt x="3" y="0"/>
                    </a:lnTo>
                    <a:lnTo>
                      <a:pt x="11" y="0"/>
                    </a:lnTo>
                    <a:lnTo>
                      <a:pt x="19" y="4"/>
                    </a:lnTo>
                    <a:lnTo>
                      <a:pt x="24" y="11"/>
                    </a:lnTo>
                    <a:lnTo>
                      <a:pt x="25" y="18"/>
                    </a:lnTo>
                    <a:lnTo>
                      <a:pt x="25" y="21"/>
                    </a:lnTo>
                    <a:lnTo>
                      <a:pt x="43" y="53"/>
                    </a:lnTo>
                    <a:lnTo>
                      <a:pt x="42" y="54"/>
                    </a:lnTo>
                    <a:lnTo>
                      <a:pt x="41" y="56"/>
                    </a:lnTo>
                    <a:lnTo>
                      <a:pt x="38" y="59"/>
                    </a:lnTo>
                    <a:lnTo>
                      <a:pt x="32" y="60"/>
                    </a:lnTo>
                    <a:lnTo>
                      <a:pt x="24" y="54"/>
                    </a:lnTo>
                    <a:lnTo>
                      <a:pt x="12" y="44"/>
                    </a:lnTo>
                    <a:lnTo>
                      <a:pt x="3" y="33"/>
                    </a:lnTo>
                    <a:lnTo>
                      <a:pt x="0" y="29"/>
                    </a:lnTo>
                    <a:lnTo>
                      <a:pt x="0" y="11"/>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1055" name="Group 103">
              <a:extLst>
                <a:ext uri="{FF2B5EF4-FFF2-40B4-BE49-F238E27FC236}">
                  <a16:creationId xmlns:a16="http://schemas.microsoft.com/office/drawing/2014/main" id="{4124DA66-258F-43EF-BABF-1635E9BA3B51}"/>
                </a:ext>
              </a:extLst>
            </p:cNvPr>
            <p:cNvGrpSpPr>
              <a:grpSpLocks/>
            </p:cNvGrpSpPr>
            <p:nvPr/>
          </p:nvGrpSpPr>
          <p:grpSpPr bwMode="auto">
            <a:xfrm>
              <a:off x="2496" y="2780"/>
              <a:ext cx="481" cy="593"/>
              <a:chOff x="417" y="1744"/>
              <a:chExt cx="481" cy="593"/>
            </a:xfrm>
          </p:grpSpPr>
          <p:sp>
            <p:nvSpPr>
              <p:cNvPr id="1056" name="Freeform 104">
                <a:extLst>
                  <a:ext uri="{FF2B5EF4-FFF2-40B4-BE49-F238E27FC236}">
                    <a16:creationId xmlns:a16="http://schemas.microsoft.com/office/drawing/2014/main" id="{CC8DE931-E28E-4944-962F-AE4822AE4044}"/>
                  </a:ext>
                </a:extLst>
              </p:cNvPr>
              <p:cNvSpPr>
                <a:spLocks/>
              </p:cNvSpPr>
              <p:nvPr/>
            </p:nvSpPr>
            <p:spPr bwMode="auto">
              <a:xfrm>
                <a:off x="417" y="1744"/>
                <a:ext cx="481" cy="593"/>
              </a:xfrm>
              <a:custGeom>
                <a:avLst/>
                <a:gdLst>
                  <a:gd name="T0" fmla="*/ 1 w 961"/>
                  <a:gd name="T1" fmla="*/ 0 h 1187"/>
                  <a:gd name="T2" fmla="*/ 1 w 961"/>
                  <a:gd name="T3" fmla="*/ 0 h 1187"/>
                  <a:gd name="T4" fmla="*/ 1 w 961"/>
                  <a:gd name="T5" fmla="*/ 0 h 1187"/>
                  <a:gd name="T6" fmla="*/ 1 w 961"/>
                  <a:gd name="T7" fmla="*/ 0 h 1187"/>
                  <a:gd name="T8" fmla="*/ 1 w 961"/>
                  <a:gd name="T9" fmla="*/ 0 h 1187"/>
                  <a:gd name="T10" fmla="*/ 1 w 961"/>
                  <a:gd name="T11" fmla="*/ 0 h 1187"/>
                  <a:gd name="T12" fmla="*/ 1 w 961"/>
                  <a:gd name="T13" fmla="*/ 0 h 1187"/>
                  <a:gd name="T14" fmla="*/ 1 w 961"/>
                  <a:gd name="T15" fmla="*/ 0 h 1187"/>
                  <a:gd name="T16" fmla="*/ 1 w 961"/>
                  <a:gd name="T17" fmla="*/ 0 h 1187"/>
                  <a:gd name="T18" fmla="*/ 1 w 961"/>
                  <a:gd name="T19" fmla="*/ 0 h 1187"/>
                  <a:gd name="T20" fmla="*/ 1 w 961"/>
                  <a:gd name="T21" fmla="*/ 0 h 1187"/>
                  <a:gd name="T22" fmla="*/ 1 w 961"/>
                  <a:gd name="T23" fmla="*/ 0 h 1187"/>
                  <a:gd name="T24" fmla="*/ 1 w 961"/>
                  <a:gd name="T25" fmla="*/ 0 h 1187"/>
                  <a:gd name="T26" fmla="*/ 1 w 961"/>
                  <a:gd name="T27" fmla="*/ 0 h 1187"/>
                  <a:gd name="T28" fmla="*/ 1 w 961"/>
                  <a:gd name="T29" fmla="*/ 0 h 1187"/>
                  <a:gd name="T30" fmla="*/ 1 w 961"/>
                  <a:gd name="T31" fmla="*/ 0 h 1187"/>
                  <a:gd name="T32" fmla="*/ 1 w 961"/>
                  <a:gd name="T33" fmla="*/ 0 h 1187"/>
                  <a:gd name="T34" fmla="*/ 1 w 961"/>
                  <a:gd name="T35" fmla="*/ 0 h 1187"/>
                  <a:gd name="T36" fmla="*/ 1 w 961"/>
                  <a:gd name="T37" fmla="*/ 0 h 1187"/>
                  <a:gd name="T38" fmla="*/ 1 w 961"/>
                  <a:gd name="T39" fmla="*/ 0 h 1187"/>
                  <a:gd name="T40" fmla="*/ 1 w 961"/>
                  <a:gd name="T41" fmla="*/ 0 h 1187"/>
                  <a:gd name="T42" fmla="*/ 1 w 961"/>
                  <a:gd name="T43" fmla="*/ 0 h 1187"/>
                  <a:gd name="T44" fmla="*/ 1 w 961"/>
                  <a:gd name="T45" fmla="*/ 0 h 1187"/>
                  <a:gd name="T46" fmla="*/ 1 w 961"/>
                  <a:gd name="T47" fmla="*/ 0 h 1187"/>
                  <a:gd name="T48" fmla="*/ 1 w 961"/>
                  <a:gd name="T49" fmla="*/ 0 h 1187"/>
                  <a:gd name="T50" fmla="*/ 1 w 961"/>
                  <a:gd name="T51" fmla="*/ 0 h 1187"/>
                  <a:gd name="T52" fmla="*/ 1 w 961"/>
                  <a:gd name="T53" fmla="*/ 0 h 1187"/>
                  <a:gd name="T54" fmla="*/ 1 w 961"/>
                  <a:gd name="T55" fmla="*/ 0 h 1187"/>
                  <a:gd name="T56" fmla="*/ 1 w 961"/>
                  <a:gd name="T57" fmla="*/ 0 h 1187"/>
                  <a:gd name="T58" fmla="*/ 1 w 961"/>
                  <a:gd name="T59" fmla="*/ 0 h 1187"/>
                  <a:gd name="T60" fmla="*/ 1 w 961"/>
                  <a:gd name="T61" fmla="*/ 0 h 1187"/>
                  <a:gd name="T62" fmla="*/ 1 w 961"/>
                  <a:gd name="T63" fmla="*/ 0 h 1187"/>
                  <a:gd name="T64" fmla="*/ 1 w 961"/>
                  <a:gd name="T65" fmla="*/ 0 h 1187"/>
                  <a:gd name="T66" fmla="*/ 1 w 961"/>
                  <a:gd name="T67" fmla="*/ 0 h 1187"/>
                  <a:gd name="T68" fmla="*/ 1 w 961"/>
                  <a:gd name="T69" fmla="*/ 0 h 1187"/>
                  <a:gd name="T70" fmla="*/ 1 w 961"/>
                  <a:gd name="T71" fmla="*/ 0 h 1187"/>
                  <a:gd name="T72" fmla="*/ 1 w 961"/>
                  <a:gd name="T73" fmla="*/ 0 h 1187"/>
                  <a:gd name="T74" fmla="*/ 1 w 961"/>
                  <a:gd name="T75" fmla="*/ 0 h 1187"/>
                  <a:gd name="T76" fmla="*/ 1 w 961"/>
                  <a:gd name="T77" fmla="*/ 0 h 1187"/>
                  <a:gd name="T78" fmla="*/ 1 w 961"/>
                  <a:gd name="T79" fmla="*/ 0 h 1187"/>
                  <a:gd name="T80" fmla="*/ 1 w 961"/>
                  <a:gd name="T81" fmla="*/ 0 h 1187"/>
                  <a:gd name="T82" fmla="*/ 1 w 961"/>
                  <a:gd name="T83" fmla="*/ 0 h 1187"/>
                  <a:gd name="T84" fmla="*/ 1 w 961"/>
                  <a:gd name="T85" fmla="*/ 0 h 1187"/>
                  <a:gd name="T86" fmla="*/ 1 w 961"/>
                  <a:gd name="T87" fmla="*/ 0 h 1187"/>
                  <a:gd name="T88" fmla="*/ 1 w 961"/>
                  <a:gd name="T89" fmla="*/ 0 h 1187"/>
                  <a:gd name="T90" fmla="*/ 1 w 961"/>
                  <a:gd name="T91" fmla="*/ 0 h 1187"/>
                  <a:gd name="T92" fmla="*/ 1 w 961"/>
                  <a:gd name="T93" fmla="*/ 0 h 1187"/>
                  <a:gd name="T94" fmla="*/ 1 w 961"/>
                  <a:gd name="T95" fmla="*/ 0 h 1187"/>
                  <a:gd name="T96" fmla="*/ 1 w 961"/>
                  <a:gd name="T97" fmla="*/ 0 h 1187"/>
                  <a:gd name="T98" fmla="*/ 1 w 961"/>
                  <a:gd name="T99" fmla="*/ 0 h 1187"/>
                  <a:gd name="T100" fmla="*/ 1 w 961"/>
                  <a:gd name="T101" fmla="*/ 0 h 1187"/>
                  <a:gd name="T102" fmla="*/ 1 w 961"/>
                  <a:gd name="T103" fmla="*/ 0 h 1187"/>
                  <a:gd name="T104" fmla="*/ 1 w 961"/>
                  <a:gd name="T105" fmla="*/ 0 h 11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61"/>
                  <a:gd name="T160" fmla="*/ 0 h 1187"/>
                  <a:gd name="T161" fmla="*/ 961 w 961"/>
                  <a:gd name="T162" fmla="*/ 1187 h 11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61" h="1187">
                    <a:moveTo>
                      <a:pt x="220" y="635"/>
                    </a:moveTo>
                    <a:lnTo>
                      <a:pt x="214" y="630"/>
                    </a:lnTo>
                    <a:lnTo>
                      <a:pt x="205" y="623"/>
                    </a:lnTo>
                    <a:lnTo>
                      <a:pt x="195" y="616"/>
                    </a:lnTo>
                    <a:lnTo>
                      <a:pt x="182" y="609"/>
                    </a:lnTo>
                    <a:lnTo>
                      <a:pt x="169" y="603"/>
                    </a:lnTo>
                    <a:lnTo>
                      <a:pt x="158" y="596"/>
                    </a:lnTo>
                    <a:lnTo>
                      <a:pt x="147" y="591"/>
                    </a:lnTo>
                    <a:lnTo>
                      <a:pt x="140" y="589"/>
                    </a:lnTo>
                    <a:lnTo>
                      <a:pt x="125" y="584"/>
                    </a:lnTo>
                    <a:lnTo>
                      <a:pt x="110" y="576"/>
                    </a:lnTo>
                    <a:lnTo>
                      <a:pt x="97" y="565"/>
                    </a:lnTo>
                    <a:lnTo>
                      <a:pt x="83" y="548"/>
                    </a:lnTo>
                    <a:lnTo>
                      <a:pt x="72" y="528"/>
                    </a:lnTo>
                    <a:lnTo>
                      <a:pt x="66" y="501"/>
                    </a:lnTo>
                    <a:lnTo>
                      <a:pt x="63" y="469"/>
                    </a:lnTo>
                    <a:lnTo>
                      <a:pt x="66" y="431"/>
                    </a:lnTo>
                    <a:lnTo>
                      <a:pt x="70" y="404"/>
                    </a:lnTo>
                    <a:lnTo>
                      <a:pt x="71" y="359"/>
                    </a:lnTo>
                    <a:lnTo>
                      <a:pt x="70" y="312"/>
                    </a:lnTo>
                    <a:lnTo>
                      <a:pt x="67" y="279"/>
                    </a:lnTo>
                    <a:lnTo>
                      <a:pt x="61" y="262"/>
                    </a:lnTo>
                    <a:lnTo>
                      <a:pt x="56" y="253"/>
                    </a:lnTo>
                    <a:lnTo>
                      <a:pt x="52" y="250"/>
                    </a:lnTo>
                    <a:lnTo>
                      <a:pt x="51" y="249"/>
                    </a:lnTo>
                    <a:lnTo>
                      <a:pt x="42" y="257"/>
                    </a:lnTo>
                    <a:lnTo>
                      <a:pt x="40" y="256"/>
                    </a:lnTo>
                    <a:lnTo>
                      <a:pt x="36" y="255"/>
                    </a:lnTo>
                    <a:lnTo>
                      <a:pt x="28" y="251"/>
                    </a:lnTo>
                    <a:lnTo>
                      <a:pt x="19" y="245"/>
                    </a:lnTo>
                    <a:lnTo>
                      <a:pt x="11" y="237"/>
                    </a:lnTo>
                    <a:lnTo>
                      <a:pt x="4" y="228"/>
                    </a:lnTo>
                    <a:lnTo>
                      <a:pt x="0" y="217"/>
                    </a:lnTo>
                    <a:lnTo>
                      <a:pt x="0" y="202"/>
                    </a:lnTo>
                    <a:lnTo>
                      <a:pt x="3" y="182"/>
                    </a:lnTo>
                    <a:lnTo>
                      <a:pt x="9" y="164"/>
                    </a:lnTo>
                    <a:lnTo>
                      <a:pt x="13" y="150"/>
                    </a:lnTo>
                    <a:lnTo>
                      <a:pt x="15" y="144"/>
                    </a:lnTo>
                    <a:lnTo>
                      <a:pt x="11" y="141"/>
                    </a:lnTo>
                    <a:lnTo>
                      <a:pt x="6" y="128"/>
                    </a:lnTo>
                    <a:lnTo>
                      <a:pt x="2" y="107"/>
                    </a:lnTo>
                    <a:lnTo>
                      <a:pt x="6" y="76"/>
                    </a:lnTo>
                    <a:lnTo>
                      <a:pt x="14" y="59"/>
                    </a:lnTo>
                    <a:lnTo>
                      <a:pt x="24" y="43"/>
                    </a:lnTo>
                    <a:lnTo>
                      <a:pt x="38" y="29"/>
                    </a:lnTo>
                    <a:lnTo>
                      <a:pt x="53" y="17"/>
                    </a:lnTo>
                    <a:lnTo>
                      <a:pt x="71" y="9"/>
                    </a:lnTo>
                    <a:lnTo>
                      <a:pt x="92" y="2"/>
                    </a:lnTo>
                    <a:lnTo>
                      <a:pt x="114" y="0"/>
                    </a:lnTo>
                    <a:lnTo>
                      <a:pt x="138" y="0"/>
                    </a:lnTo>
                    <a:lnTo>
                      <a:pt x="157" y="5"/>
                    </a:lnTo>
                    <a:lnTo>
                      <a:pt x="175" y="15"/>
                    </a:lnTo>
                    <a:lnTo>
                      <a:pt x="195" y="31"/>
                    </a:lnTo>
                    <a:lnTo>
                      <a:pt x="212" y="51"/>
                    </a:lnTo>
                    <a:lnTo>
                      <a:pt x="229" y="74"/>
                    </a:lnTo>
                    <a:lnTo>
                      <a:pt x="243" y="100"/>
                    </a:lnTo>
                    <a:lnTo>
                      <a:pt x="256" y="129"/>
                    </a:lnTo>
                    <a:lnTo>
                      <a:pt x="264" y="159"/>
                    </a:lnTo>
                    <a:lnTo>
                      <a:pt x="272" y="174"/>
                    </a:lnTo>
                    <a:lnTo>
                      <a:pt x="281" y="191"/>
                    </a:lnTo>
                    <a:lnTo>
                      <a:pt x="294" y="211"/>
                    </a:lnTo>
                    <a:lnTo>
                      <a:pt x="309" y="232"/>
                    </a:lnTo>
                    <a:lnTo>
                      <a:pt x="325" y="252"/>
                    </a:lnTo>
                    <a:lnTo>
                      <a:pt x="342" y="275"/>
                    </a:lnTo>
                    <a:lnTo>
                      <a:pt x="359" y="298"/>
                    </a:lnTo>
                    <a:lnTo>
                      <a:pt x="378" y="320"/>
                    </a:lnTo>
                    <a:lnTo>
                      <a:pt x="397" y="343"/>
                    </a:lnTo>
                    <a:lnTo>
                      <a:pt x="416" y="364"/>
                    </a:lnTo>
                    <a:lnTo>
                      <a:pt x="433" y="384"/>
                    </a:lnTo>
                    <a:lnTo>
                      <a:pt x="450" y="402"/>
                    </a:lnTo>
                    <a:lnTo>
                      <a:pt x="467" y="418"/>
                    </a:lnTo>
                    <a:lnTo>
                      <a:pt x="480" y="431"/>
                    </a:lnTo>
                    <a:lnTo>
                      <a:pt x="493" y="441"/>
                    </a:lnTo>
                    <a:lnTo>
                      <a:pt x="502" y="448"/>
                    </a:lnTo>
                    <a:lnTo>
                      <a:pt x="514" y="454"/>
                    </a:lnTo>
                    <a:lnTo>
                      <a:pt x="529" y="463"/>
                    </a:lnTo>
                    <a:lnTo>
                      <a:pt x="547" y="474"/>
                    </a:lnTo>
                    <a:lnTo>
                      <a:pt x="569" y="486"/>
                    </a:lnTo>
                    <a:lnTo>
                      <a:pt x="593" y="499"/>
                    </a:lnTo>
                    <a:lnTo>
                      <a:pt x="620" y="514"/>
                    </a:lnTo>
                    <a:lnTo>
                      <a:pt x="646" y="529"/>
                    </a:lnTo>
                    <a:lnTo>
                      <a:pt x="674" y="544"/>
                    </a:lnTo>
                    <a:lnTo>
                      <a:pt x="701" y="559"/>
                    </a:lnTo>
                    <a:lnTo>
                      <a:pt x="726" y="573"/>
                    </a:lnTo>
                    <a:lnTo>
                      <a:pt x="749" y="585"/>
                    </a:lnTo>
                    <a:lnTo>
                      <a:pt x="771" y="598"/>
                    </a:lnTo>
                    <a:lnTo>
                      <a:pt x="788" y="608"/>
                    </a:lnTo>
                    <a:lnTo>
                      <a:pt x="803" y="616"/>
                    </a:lnTo>
                    <a:lnTo>
                      <a:pt x="812" y="622"/>
                    </a:lnTo>
                    <a:lnTo>
                      <a:pt x="817" y="624"/>
                    </a:lnTo>
                    <a:lnTo>
                      <a:pt x="822" y="627"/>
                    </a:lnTo>
                    <a:lnTo>
                      <a:pt x="827" y="630"/>
                    </a:lnTo>
                    <a:lnTo>
                      <a:pt x="835" y="635"/>
                    </a:lnTo>
                    <a:lnTo>
                      <a:pt x="842" y="641"/>
                    </a:lnTo>
                    <a:lnTo>
                      <a:pt x="848" y="647"/>
                    </a:lnTo>
                    <a:lnTo>
                      <a:pt x="852" y="657"/>
                    </a:lnTo>
                    <a:lnTo>
                      <a:pt x="853" y="668"/>
                    </a:lnTo>
                    <a:lnTo>
                      <a:pt x="850" y="682"/>
                    </a:lnTo>
                    <a:lnTo>
                      <a:pt x="839" y="685"/>
                    </a:lnTo>
                    <a:lnTo>
                      <a:pt x="825" y="684"/>
                    </a:lnTo>
                    <a:lnTo>
                      <a:pt x="809" y="679"/>
                    </a:lnTo>
                    <a:lnTo>
                      <a:pt x="793" y="672"/>
                    </a:lnTo>
                    <a:lnTo>
                      <a:pt x="778" y="664"/>
                    </a:lnTo>
                    <a:lnTo>
                      <a:pt x="764" y="656"/>
                    </a:lnTo>
                    <a:lnTo>
                      <a:pt x="754" y="651"/>
                    </a:lnTo>
                    <a:lnTo>
                      <a:pt x="748" y="651"/>
                    </a:lnTo>
                    <a:lnTo>
                      <a:pt x="744" y="653"/>
                    </a:lnTo>
                    <a:lnTo>
                      <a:pt x="739" y="658"/>
                    </a:lnTo>
                    <a:lnTo>
                      <a:pt x="733" y="661"/>
                    </a:lnTo>
                    <a:lnTo>
                      <a:pt x="727" y="666"/>
                    </a:lnTo>
                    <a:lnTo>
                      <a:pt x="720" y="671"/>
                    </a:lnTo>
                    <a:lnTo>
                      <a:pt x="712" y="675"/>
                    </a:lnTo>
                    <a:lnTo>
                      <a:pt x="705" y="677"/>
                    </a:lnTo>
                    <a:lnTo>
                      <a:pt x="698" y="680"/>
                    </a:lnTo>
                    <a:lnTo>
                      <a:pt x="691" y="680"/>
                    </a:lnTo>
                    <a:lnTo>
                      <a:pt x="683" y="680"/>
                    </a:lnTo>
                    <a:lnTo>
                      <a:pt x="676" y="679"/>
                    </a:lnTo>
                    <a:lnTo>
                      <a:pt x="669" y="677"/>
                    </a:lnTo>
                    <a:lnTo>
                      <a:pt x="664" y="675"/>
                    </a:lnTo>
                    <a:lnTo>
                      <a:pt x="659" y="674"/>
                    </a:lnTo>
                    <a:lnTo>
                      <a:pt x="657" y="673"/>
                    </a:lnTo>
                    <a:lnTo>
                      <a:pt x="656" y="673"/>
                    </a:lnTo>
                    <a:lnTo>
                      <a:pt x="659" y="677"/>
                    </a:lnTo>
                    <a:lnTo>
                      <a:pt x="668" y="692"/>
                    </a:lnTo>
                    <a:lnTo>
                      <a:pt x="683" y="715"/>
                    </a:lnTo>
                    <a:lnTo>
                      <a:pt x="703" y="744"/>
                    </a:lnTo>
                    <a:lnTo>
                      <a:pt x="726" y="779"/>
                    </a:lnTo>
                    <a:lnTo>
                      <a:pt x="752" y="818"/>
                    </a:lnTo>
                    <a:lnTo>
                      <a:pt x="780" y="859"/>
                    </a:lnTo>
                    <a:lnTo>
                      <a:pt x="809" y="903"/>
                    </a:lnTo>
                    <a:lnTo>
                      <a:pt x="837" y="947"/>
                    </a:lnTo>
                    <a:lnTo>
                      <a:pt x="864" y="990"/>
                    </a:lnTo>
                    <a:lnTo>
                      <a:pt x="891" y="1030"/>
                    </a:lnTo>
                    <a:lnTo>
                      <a:pt x="914" y="1066"/>
                    </a:lnTo>
                    <a:lnTo>
                      <a:pt x="933" y="1098"/>
                    </a:lnTo>
                    <a:lnTo>
                      <a:pt x="948" y="1123"/>
                    </a:lnTo>
                    <a:lnTo>
                      <a:pt x="958" y="1140"/>
                    </a:lnTo>
                    <a:lnTo>
                      <a:pt x="961" y="1150"/>
                    </a:lnTo>
                    <a:lnTo>
                      <a:pt x="960" y="1158"/>
                    </a:lnTo>
                    <a:lnTo>
                      <a:pt x="959" y="1167"/>
                    </a:lnTo>
                    <a:lnTo>
                      <a:pt x="956" y="1175"/>
                    </a:lnTo>
                    <a:lnTo>
                      <a:pt x="953" y="1182"/>
                    </a:lnTo>
                    <a:lnTo>
                      <a:pt x="947" y="1185"/>
                    </a:lnTo>
                    <a:lnTo>
                      <a:pt x="940" y="1187"/>
                    </a:lnTo>
                    <a:lnTo>
                      <a:pt x="930" y="1183"/>
                    </a:lnTo>
                    <a:lnTo>
                      <a:pt x="917" y="1175"/>
                    </a:lnTo>
                    <a:lnTo>
                      <a:pt x="911" y="1170"/>
                    </a:lnTo>
                    <a:lnTo>
                      <a:pt x="903" y="1162"/>
                    </a:lnTo>
                    <a:lnTo>
                      <a:pt x="892" y="1152"/>
                    </a:lnTo>
                    <a:lnTo>
                      <a:pt x="879" y="1140"/>
                    </a:lnTo>
                    <a:lnTo>
                      <a:pt x="865" y="1126"/>
                    </a:lnTo>
                    <a:lnTo>
                      <a:pt x="849" y="1109"/>
                    </a:lnTo>
                    <a:lnTo>
                      <a:pt x="833" y="1093"/>
                    </a:lnTo>
                    <a:lnTo>
                      <a:pt x="816" y="1076"/>
                    </a:lnTo>
                    <a:lnTo>
                      <a:pt x="799" y="1058"/>
                    </a:lnTo>
                    <a:lnTo>
                      <a:pt x="782" y="1040"/>
                    </a:lnTo>
                    <a:lnTo>
                      <a:pt x="766" y="1023"/>
                    </a:lnTo>
                    <a:lnTo>
                      <a:pt x="751" y="1007"/>
                    </a:lnTo>
                    <a:lnTo>
                      <a:pt x="737" y="992"/>
                    </a:lnTo>
                    <a:lnTo>
                      <a:pt x="725" y="979"/>
                    </a:lnTo>
                    <a:lnTo>
                      <a:pt x="716" y="968"/>
                    </a:lnTo>
                    <a:lnTo>
                      <a:pt x="709" y="960"/>
                    </a:lnTo>
                    <a:lnTo>
                      <a:pt x="697" y="945"/>
                    </a:lnTo>
                    <a:lnTo>
                      <a:pt x="687" y="927"/>
                    </a:lnTo>
                    <a:lnTo>
                      <a:pt x="675" y="911"/>
                    </a:lnTo>
                    <a:lnTo>
                      <a:pt x="666" y="895"/>
                    </a:lnTo>
                    <a:lnTo>
                      <a:pt x="658" y="881"/>
                    </a:lnTo>
                    <a:lnTo>
                      <a:pt x="652" y="870"/>
                    </a:lnTo>
                    <a:lnTo>
                      <a:pt x="648" y="862"/>
                    </a:lnTo>
                    <a:lnTo>
                      <a:pt x="646" y="859"/>
                    </a:lnTo>
                    <a:lnTo>
                      <a:pt x="645" y="864"/>
                    </a:lnTo>
                    <a:lnTo>
                      <a:pt x="642" y="873"/>
                    </a:lnTo>
                    <a:lnTo>
                      <a:pt x="633" y="880"/>
                    </a:lnTo>
                    <a:lnTo>
                      <a:pt x="614" y="876"/>
                    </a:lnTo>
                    <a:lnTo>
                      <a:pt x="603" y="867"/>
                    </a:lnTo>
                    <a:lnTo>
                      <a:pt x="593" y="857"/>
                    </a:lnTo>
                    <a:lnTo>
                      <a:pt x="585" y="844"/>
                    </a:lnTo>
                    <a:lnTo>
                      <a:pt x="578" y="832"/>
                    </a:lnTo>
                    <a:lnTo>
                      <a:pt x="573" y="819"/>
                    </a:lnTo>
                    <a:lnTo>
                      <a:pt x="569" y="809"/>
                    </a:lnTo>
                    <a:lnTo>
                      <a:pt x="567" y="802"/>
                    </a:lnTo>
                    <a:lnTo>
                      <a:pt x="566" y="800"/>
                    </a:lnTo>
                    <a:lnTo>
                      <a:pt x="565" y="801"/>
                    </a:lnTo>
                    <a:lnTo>
                      <a:pt x="561" y="804"/>
                    </a:lnTo>
                    <a:lnTo>
                      <a:pt x="556" y="808"/>
                    </a:lnTo>
                    <a:lnTo>
                      <a:pt x="550" y="811"/>
                    </a:lnTo>
                    <a:lnTo>
                      <a:pt x="542" y="813"/>
                    </a:lnTo>
                    <a:lnTo>
                      <a:pt x="532" y="812"/>
                    </a:lnTo>
                    <a:lnTo>
                      <a:pt x="523" y="808"/>
                    </a:lnTo>
                    <a:lnTo>
                      <a:pt x="513" y="798"/>
                    </a:lnTo>
                    <a:lnTo>
                      <a:pt x="503" y="786"/>
                    </a:lnTo>
                    <a:lnTo>
                      <a:pt x="497" y="773"/>
                    </a:lnTo>
                    <a:lnTo>
                      <a:pt x="490" y="759"/>
                    </a:lnTo>
                    <a:lnTo>
                      <a:pt x="484" y="745"/>
                    </a:lnTo>
                    <a:lnTo>
                      <a:pt x="478" y="733"/>
                    </a:lnTo>
                    <a:lnTo>
                      <a:pt x="471" y="720"/>
                    </a:lnTo>
                    <a:lnTo>
                      <a:pt x="463" y="710"/>
                    </a:lnTo>
                    <a:lnTo>
                      <a:pt x="454" y="700"/>
                    </a:lnTo>
                    <a:lnTo>
                      <a:pt x="444" y="692"/>
                    </a:lnTo>
                    <a:lnTo>
                      <a:pt x="433" y="687"/>
                    </a:lnTo>
                    <a:lnTo>
                      <a:pt x="422" y="682"/>
                    </a:lnTo>
                    <a:lnTo>
                      <a:pt x="411" y="679"/>
                    </a:lnTo>
                    <a:lnTo>
                      <a:pt x="401" y="676"/>
                    </a:lnTo>
                    <a:lnTo>
                      <a:pt x="392" y="675"/>
                    </a:lnTo>
                    <a:lnTo>
                      <a:pt x="381" y="674"/>
                    </a:lnTo>
                    <a:lnTo>
                      <a:pt x="373" y="674"/>
                    </a:lnTo>
                    <a:lnTo>
                      <a:pt x="365" y="674"/>
                    </a:lnTo>
                    <a:lnTo>
                      <a:pt x="358" y="674"/>
                    </a:lnTo>
                    <a:lnTo>
                      <a:pt x="352" y="675"/>
                    </a:lnTo>
                    <a:lnTo>
                      <a:pt x="346" y="675"/>
                    </a:lnTo>
                    <a:lnTo>
                      <a:pt x="339" y="675"/>
                    </a:lnTo>
                    <a:lnTo>
                      <a:pt x="331" y="676"/>
                    </a:lnTo>
                    <a:lnTo>
                      <a:pt x="321" y="675"/>
                    </a:lnTo>
                    <a:lnTo>
                      <a:pt x="310" y="674"/>
                    </a:lnTo>
                    <a:lnTo>
                      <a:pt x="220" y="6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57" name="Freeform 105">
                <a:extLst>
                  <a:ext uri="{FF2B5EF4-FFF2-40B4-BE49-F238E27FC236}">
                    <a16:creationId xmlns:a16="http://schemas.microsoft.com/office/drawing/2014/main" id="{BE482A95-755A-45A4-BEC0-87DC03FC17CA}"/>
                  </a:ext>
                </a:extLst>
              </p:cNvPr>
              <p:cNvSpPr>
                <a:spLocks/>
              </p:cNvSpPr>
              <p:nvPr/>
            </p:nvSpPr>
            <p:spPr bwMode="auto">
              <a:xfrm>
                <a:off x="445" y="1840"/>
                <a:ext cx="14" cy="27"/>
              </a:xfrm>
              <a:custGeom>
                <a:avLst/>
                <a:gdLst>
                  <a:gd name="T0" fmla="*/ 0 w 30"/>
                  <a:gd name="T1" fmla="*/ 1 h 53"/>
                  <a:gd name="T2" fmla="*/ 0 w 30"/>
                  <a:gd name="T3" fmla="*/ 1 h 53"/>
                  <a:gd name="T4" fmla="*/ 0 w 30"/>
                  <a:gd name="T5" fmla="*/ 1 h 53"/>
                  <a:gd name="T6" fmla="*/ 0 w 30"/>
                  <a:gd name="T7" fmla="*/ 0 h 53"/>
                  <a:gd name="T8" fmla="*/ 0 w 30"/>
                  <a:gd name="T9" fmla="*/ 1 h 53"/>
                  <a:gd name="T10" fmla="*/ 0 w 30"/>
                  <a:gd name="T11" fmla="*/ 1 h 53"/>
                  <a:gd name="T12" fmla="*/ 0 60000 65536"/>
                  <a:gd name="T13" fmla="*/ 0 60000 65536"/>
                  <a:gd name="T14" fmla="*/ 0 60000 65536"/>
                  <a:gd name="T15" fmla="*/ 0 60000 65536"/>
                  <a:gd name="T16" fmla="*/ 0 60000 65536"/>
                  <a:gd name="T17" fmla="*/ 0 60000 65536"/>
                  <a:gd name="T18" fmla="*/ 0 w 30"/>
                  <a:gd name="T19" fmla="*/ 0 h 53"/>
                  <a:gd name="T20" fmla="*/ 30 w 30"/>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30" h="53">
                    <a:moveTo>
                      <a:pt x="15" y="53"/>
                    </a:moveTo>
                    <a:lnTo>
                      <a:pt x="27" y="50"/>
                    </a:lnTo>
                    <a:lnTo>
                      <a:pt x="30" y="35"/>
                    </a:lnTo>
                    <a:lnTo>
                      <a:pt x="25" y="0"/>
                    </a:lnTo>
                    <a:lnTo>
                      <a:pt x="0" y="48"/>
                    </a:lnTo>
                    <a:lnTo>
                      <a:pt x="15" y="53"/>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58" name="Freeform 106">
                <a:extLst>
                  <a:ext uri="{FF2B5EF4-FFF2-40B4-BE49-F238E27FC236}">
                    <a16:creationId xmlns:a16="http://schemas.microsoft.com/office/drawing/2014/main" id="{E0437007-B492-4E14-9C3E-BC6265CE18B2}"/>
                  </a:ext>
                </a:extLst>
              </p:cNvPr>
              <p:cNvSpPr>
                <a:spLocks/>
              </p:cNvSpPr>
              <p:nvPr/>
            </p:nvSpPr>
            <p:spPr bwMode="auto">
              <a:xfrm>
                <a:off x="499" y="1833"/>
                <a:ext cx="336" cy="244"/>
              </a:xfrm>
              <a:custGeom>
                <a:avLst/>
                <a:gdLst>
                  <a:gd name="T0" fmla="*/ 1 w 671"/>
                  <a:gd name="T1" fmla="*/ 1 h 487"/>
                  <a:gd name="T2" fmla="*/ 1 w 671"/>
                  <a:gd name="T3" fmla="*/ 1 h 487"/>
                  <a:gd name="T4" fmla="*/ 1 w 671"/>
                  <a:gd name="T5" fmla="*/ 1 h 487"/>
                  <a:gd name="T6" fmla="*/ 1 w 671"/>
                  <a:gd name="T7" fmla="*/ 1 h 487"/>
                  <a:gd name="T8" fmla="*/ 1 w 671"/>
                  <a:gd name="T9" fmla="*/ 1 h 487"/>
                  <a:gd name="T10" fmla="*/ 1 w 671"/>
                  <a:gd name="T11" fmla="*/ 1 h 487"/>
                  <a:gd name="T12" fmla="*/ 1 w 671"/>
                  <a:gd name="T13" fmla="*/ 1 h 487"/>
                  <a:gd name="T14" fmla="*/ 1 w 671"/>
                  <a:gd name="T15" fmla="*/ 1 h 487"/>
                  <a:gd name="T16" fmla="*/ 1 w 671"/>
                  <a:gd name="T17" fmla="*/ 1 h 487"/>
                  <a:gd name="T18" fmla="*/ 1 w 671"/>
                  <a:gd name="T19" fmla="*/ 1 h 487"/>
                  <a:gd name="T20" fmla="*/ 1 w 671"/>
                  <a:gd name="T21" fmla="*/ 1 h 487"/>
                  <a:gd name="T22" fmla="*/ 1 w 671"/>
                  <a:gd name="T23" fmla="*/ 1 h 487"/>
                  <a:gd name="T24" fmla="*/ 1 w 671"/>
                  <a:gd name="T25" fmla="*/ 1 h 487"/>
                  <a:gd name="T26" fmla="*/ 1 w 671"/>
                  <a:gd name="T27" fmla="*/ 1 h 487"/>
                  <a:gd name="T28" fmla="*/ 1 w 671"/>
                  <a:gd name="T29" fmla="*/ 1 h 487"/>
                  <a:gd name="T30" fmla="*/ 1 w 671"/>
                  <a:gd name="T31" fmla="*/ 1 h 487"/>
                  <a:gd name="T32" fmla="*/ 1 w 671"/>
                  <a:gd name="T33" fmla="*/ 1 h 487"/>
                  <a:gd name="T34" fmla="*/ 1 w 671"/>
                  <a:gd name="T35" fmla="*/ 1 h 487"/>
                  <a:gd name="T36" fmla="*/ 1 w 671"/>
                  <a:gd name="T37" fmla="*/ 1 h 487"/>
                  <a:gd name="T38" fmla="*/ 1 w 671"/>
                  <a:gd name="T39" fmla="*/ 1 h 487"/>
                  <a:gd name="T40" fmla="*/ 1 w 671"/>
                  <a:gd name="T41" fmla="*/ 1 h 487"/>
                  <a:gd name="T42" fmla="*/ 1 w 671"/>
                  <a:gd name="T43" fmla="*/ 1 h 487"/>
                  <a:gd name="T44" fmla="*/ 0 w 671"/>
                  <a:gd name="T45" fmla="*/ 1 h 487"/>
                  <a:gd name="T46" fmla="*/ 1 w 671"/>
                  <a:gd name="T47" fmla="*/ 1 h 487"/>
                  <a:gd name="T48" fmla="*/ 1 w 671"/>
                  <a:gd name="T49" fmla="*/ 1 h 487"/>
                  <a:gd name="T50" fmla="*/ 1 w 671"/>
                  <a:gd name="T51" fmla="*/ 1 h 487"/>
                  <a:gd name="T52" fmla="*/ 1 w 671"/>
                  <a:gd name="T53" fmla="*/ 0 h 487"/>
                  <a:gd name="T54" fmla="*/ 1 w 671"/>
                  <a:gd name="T55" fmla="*/ 1 h 487"/>
                  <a:gd name="T56" fmla="*/ 1 w 671"/>
                  <a:gd name="T57" fmla="*/ 1 h 487"/>
                  <a:gd name="T58" fmla="*/ 1 w 671"/>
                  <a:gd name="T59" fmla="*/ 1 h 487"/>
                  <a:gd name="T60" fmla="*/ 1 w 671"/>
                  <a:gd name="T61" fmla="*/ 1 h 487"/>
                  <a:gd name="T62" fmla="*/ 1 w 671"/>
                  <a:gd name="T63" fmla="*/ 1 h 487"/>
                  <a:gd name="T64" fmla="*/ 1 w 671"/>
                  <a:gd name="T65" fmla="*/ 1 h 487"/>
                  <a:gd name="T66" fmla="*/ 1 w 671"/>
                  <a:gd name="T67" fmla="*/ 1 h 487"/>
                  <a:gd name="T68" fmla="*/ 1 w 671"/>
                  <a:gd name="T69" fmla="*/ 1 h 487"/>
                  <a:gd name="T70" fmla="*/ 1 w 671"/>
                  <a:gd name="T71" fmla="*/ 1 h 487"/>
                  <a:gd name="T72" fmla="*/ 1 w 671"/>
                  <a:gd name="T73" fmla="*/ 1 h 487"/>
                  <a:gd name="T74" fmla="*/ 1 w 671"/>
                  <a:gd name="T75" fmla="*/ 1 h 487"/>
                  <a:gd name="T76" fmla="*/ 1 w 671"/>
                  <a:gd name="T77" fmla="*/ 1 h 487"/>
                  <a:gd name="T78" fmla="*/ 1 w 671"/>
                  <a:gd name="T79" fmla="*/ 1 h 487"/>
                  <a:gd name="T80" fmla="*/ 1 w 671"/>
                  <a:gd name="T81" fmla="*/ 1 h 487"/>
                  <a:gd name="T82" fmla="*/ 1 w 671"/>
                  <a:gd name="T83" fmla="*/ 1 h 487"/>
                  <a:gd name="T84" fmla="*/ 1 w 671"/>
                  <a:gd name="T85" fmla="*/ 1 h 4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1"/>
                  <a:gd name="T130" fmla="*/ 0 h 487"/>
                  <a:gd name="T131" fmla="*/ 671 w 671"/>
                  <a:gd name="T132" fmla="*/ 487 h 4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1" h="487">
                    <a:moveTo>
                      <a:pt x="668" y="487"/>
                    </a:moveTo>
                    <a:lnTo>
                      <a:pt x="655" y="486"/>
                    </a:lnTo>
                    <a:lnTo>
                      <a:pt x="639" y="481"/>
                    </a:lnTo>
                    <a:lnTo>
                      <a:pt x="622" y="474"/>
                    </a:lnTo>
                    <a:lnTo>
                      <a:pt x="604" y="466"/>
                    </a:lnTo>
                    <a:lnTo>
                      <a:pt x="588" y="459"/>
                    </a:lnTo>
                    <a:lnTo>
                      <a:pt x="576" y="452"/>
                    </a:lnTo>
                    <a:lnTo>
                      <a:pt x="566" y="448"/>
                    </a:lnTo>
                    <a:lnTo>
                      <a:pt x="563" y="446"/>
                    </a:lnTo>
                    <a:lnTo>
                      <a:pt x="563" y="449"/>
                    </a:lnTo>
                    <a:lnTo>
                      <a:pt x="564" y="456"/>
                    </a:lnTo>
                    <a:lnTo>
                      <a:pt x="562" y="466"/>
                    </a:lnTo>
                    <a:lnTo>
                      <a:pt x="556" y="476"/>
                    </a:lnTo>
                    <a:lnTo>
                      <a:pt x="550" y="480"/>
                    </a:lnTo>
                    <a:lnTo>
                      <a:pt x="544" y="482"/>
                    </a:lnTo>
                    <a:lnTo>
                      <a:pt x="538" y="485"/>
                    </a:lnTo>
                    <a:lnTo>
                      <a:pt x="529" y="486"/>
                    </a:lnTo>
                    <a:lnTo>
                      <a:pt x="521" y="486"/>
                    </a:lnTo>
                    <a:lnTo>
                      <a:pt x="511" y="484"/>
                    </a:lnTo>
                    <a:lnTo>
                      <a:pt x="500" y="479"/>
                    </a:lnTo>
                    <a:lnTo>
                      <a:pt x="488" y="472"/>
                    </a:lnTo>
                    <a:lnTo>
                      <a:pt x="475" y="464"/>
                    </a:lnTo>
                    <a:lnTo>
                      <a:pt x="464" y="457"/>
                    </a:lnTo>
                    <a:lnTo>
                      <a:pt x="453" y="451"/>
                    </a:lnTo>
                    <a:lnTo>
                      <a:pt x="443" y="447"/>
                    </a:lnTo>
                    <a:lnTo>
                      <a:pt x="434" y="444"/>
                    </a:lnTo>
                    <a:lnTo>
                      <a:pt x="425" y="442"/>
                    </a:lnTo>
                    <a:lnTo>
                      <a:pt x="415" y="441"/>
                    </a:lnTo>
                    <a:lnTo>
                      <a:pt x="407" y="442"/>
                    </a:lnTo>
                    <a:lnTo>
                      <a:pt x="399" y="444"/>
                    </a:lnTo>
                    <a:lnTo>
                      <a:pt x="389" y="447"/>
                    </a:lnTo>
                    <a:lnTo>
                      <a:pt x="380" y="451"/>
                    </a:lnTo>
                    <a:lnTo>
                      <a:pt x="369" y="455"/>
                    </a:lnTo>
                    <a:lnTo>
                      <a:pt x="358" y="459"/>
                    </a:lnTo>
                    <a:lnTo>
                      <a:pt x="347" y="463"/>
                    </a:lnTo>
                    <a:lnTo>
                      <a:pt x="336" y="464"/>
                    </a:lnTo>
                    <a:lnTo>
                      <a:pt x="325" y="464"/>
                    </a:lnTo>
                    <a:lnTo>
                      <a:pt x="315" y="463"/>
                    </a:lnTo>
                    <a:lnTo>
                      <a:pt x="302" y="463"/>
                    </a:lnTo>
                    <a:lnTo>
                      <a:pt x="289" y="463"/>
                    </a:lnTo>
                    <a:lnTo>
                      <a:pt x="275" y="462"/>
                    </a:lnTo>
                    <a:lnTo>
                      <a:pt x="261" y="459"/>
                    </a:lnTo>
                    <a:lnTo>
                      <a:pt x="247" y="455"/>
                    </a:lnTo>
                    <a:lnTo>
                      <a:pt x="234" y="447"/>
                    </a:lnTo>
                    <a:lnTo>
                      <a:pt x="224" y="435"/>
                    </a:lnTo>
                    <a:lnTo>
                      <a:pt x="217" y="425"/>
                    </a:lnTo>
                    <a:lnTo>
                      <a:pt x="207" y="413"/>
                    </a:lnTo>
                    <a:lnTo>
                      <a:pt x="195" y="399"/>
                    </a:lnTo>
                    <a:lnTo>
                      <a:pt x="184" y="386"/>
                    </a:lnTo>
                    <a:lnTo>
                      <a:pt x="172" y="374"/>
                    </a:lnTo>
                    <a:lnTo>
                      <a:pt x="163" y="364"/>
                    </a:lnTo>
                    <a:lnTo>
                      <a:pt x="156" y="357"/>
                    </a:lnTo>
                    <a:lnTo>
                      <a:pt x="154" y="355"/>
                    </a:lnTo>
                    <a:lnTo>
                      <a:pt x="153" y="356"/>
                    </a:lnTo>
                    <a:lnTo>
                      <a:pt x="148" y="357"/>
                    </a:lnTo>
                    <a:lnTo>
                      <a:pt x="142" y="359"/>
                    </a:lnTo>
                    <a:lnTo>
                      <a:pt x="134" y="360"/>
                    </a:lnTo>
                    <a:lnTo>
                      <a:pt x="125" y="361"/>
                    </a:lnTo>
                    <a:lnTo>
                      <a:pt x="115" y="360"/>
                    </a:lnTo>
                    <a:lnTo>
                      <a:pt x="103" y="358"/>
                    </a:lnTo>
                    <a:lnTo>
                      <a:pt x="92" y="352"/>
                    </a:lnTo>
                    <a:lnTo>
                      <a:pt x="79" y="338"/>
                    </a:lnTo>
                    <a:lnTo>
                      <a:pt x="64" y="315"/>
                    </a:lnTo>
                    <a:lnTo>
                      <a:pt x="49" y="287"/>
                    </a:lnTo>
                    <a:lnTo>
                      <a:pt x="34" y="256"/>
                    </a:lnTo>
                    <a:lnTo>
                      <a:pt x="21" y="224"/>
                    </a:lnTo>
                    <a:lnTo>
                      <a:pt x="11" y="198"/>
                    </a:lnTo>
                    <a:lnTo>
                      <a:pt x="3" y="179"/>
                    </a:lnTo>
                    <a:lnTo>
                      <a:pt x="0" y="173"/>
                    </a:lnTo>
                    <a:lnTo>
                      <a:pt x="3" y="153"/>
                    </a:lnTo>
                    <a:lnTo>
                      <a:pt x="10" y="107"/>
                    </a:lnTo>
                    <a:lnTo>
                      <a:pt x="17" y="56"/>
                    </a:lnTo>
                    <a:lnTo>
                      <a:pt x="25" y="18"/>
                    </a:lnTo>
                    <a:lnTo>
                      <a:pt x="41" y="19"/>
                    </a:lnTo>
                    <a:lnTo>
                      <a:pt x="54" y="18"/>
                    </a:lnTo>
                    <a:lnTo>
                      <a:pt x="62" y="16"/>
                    </a:lnTo>
                    <a:lnTo>
                      <a:pt x="68" y="14"/>
                    </a:lnTo>
                    <a:lnTo>
                      <a:pt x="73" y="10"/>
                    </a:lnTo>
                    <a:lnTo>
                      <a:pt x="78" y="6"/>
                    </a:lnTo>
                    <a:lnTo>
                      <a:pt x="85" y="2"/>
                    </a:lnTo>
                    <a:lnTo>
                      <a:pt x="94" y="0"/>
                    </a:lnTo>
                    <a:lnTo>
                      <a:pt x="105" y="12"/>
                    </a:lnTo>
                    <a:lnTo>
                      <a:pt x="124" y="35"/>
                    </a:lnTo>
                    <a:lnTo>
                      <a:pt x="146" y="67"/>
                    </a:lnTo>
                    <a:lnTo>
                      <a:pt x="170" y="101"/>
                    </a:lnTo>
                    <a:lnTo>
                      <a:pt x="195" y="137"/>
                    </a:lnTo>
                    <a:lnTo>
                      <a:pt x="219" y="170"/>
                    </a:lnTo>
                    <a:lnTo>
                      <a:pt x="239" y="198"/>
                    </a:lnTo>
                    <a:lnTo>
                      <a:pt x="255" y="215"/>
                    </a:lnTo>
                    <a:lnTo>
                      <a:pt x="262" y="221"/>
                    </a:lnTo>
                    <a:lnTo>
                      <a:pt x="270" y="228"/>
                    </a:lnTo>
                    <a:lnTo>
                      <a:pt x="279" y="236"/>
                    </a:lnTo>
                    <a:lnTo>
                      <a:pt x="290" y="243"/>
                    </a:lnTo>
                    <a:lnTo>
                      <a:pt x="300" y="251"/>
                    </a:lnTo>
                    <a:lnTo>
                      <a:pt x="312" y="259"/>
                    </a:lnTo>
                    <a:lnTo>
                      <a:pt x="323" y="267"/>
                    </a:lnTo>
                    <a:lnTo>
                      <a:pt x="336" y="275"/>
                    </a:lnTo>
                    <a:lnTo>
                      <a:pt x="349" y="284"/>
                    </a:lnTo>
                    <a:lnTo>
                      <a:pt x="361" y="292"/>
                    </a:lnTo>
                    <a:lnTo>
                      <a:pt x="375" y="300"/>
                    </a:lnTo>
                    <a:lnTo>
                      <a:pt x="388" y="308"/>
                    </a:lnTo>
                    <a:lnTo>
                      <a:pt x="402" y="315"/>
                    </a:lnTo>
                    <a:lnTo>
                      <a:pt x="414" y="323"/>
                    </a:lnTo>
                    <a:lnTo>
                      <a:pt x="428" y="330"/>
                    </a:lnTo>
                    <a:lnTo>
                      <a:pt x="441" y="336"/>
                    </a:lnTo>
                    <a:lnTo>
                      <a:pt x="453" y="343"/>
                    </a:lnTo>
                    <a:lnTo>
                      <a:pt x="468" y="350"/>
                    </a:lnTo>
                    <a:lnTo>
                      <a:pt x="482" y="358"/>
                    </a:lnTo>
                    <a:lnTo>
                      <a:pt x="497" y="367"/>
                    </a:lnTo>
                    <a:lnTo>
                      <a:pt x="512" y="375"/>
                    </a:lnTo>
                    <a:lnTo>
                      <a:pt x="527" y="385"/>
                    </a:lnTo>
                    <a:lnTo>
                      <a:pt x="542" y="393"/>
                    </a:lnTo>
                    <a:lnTo>
                      <a:pt x="557" y="402"/>
                    </a:lnTo>
                    <a:lnTo>
                      <a:pt x="571" y="410"/>
                    </a:lnTo>
                    <a:lnTo>
                      <a:pt x="584" y="418"/>
                    </a:lnTo>
                    <a:lnTo>
                      <a:pt x="596" y="425"/>
                    </a:lnTo>
                    <a:lnTo>
                      <a:pt x="607" y="432"/>
                    </a:lnTo>
                    <a:lnTo>
                      <a:pt x="617" y="438"/>
                    </a:lnTo>
                    <a:lnTo>
                      <a:pt x="625" y="442"/>
                    </a:lnTo>
                    <a:lnTo>
                      <a:pt x="631" y="444"/>
                    </a:lnTo>
                    <a:lnTo>
                      <a:pt x="636" y="447"/>
                    </a:lnTo>
                    <a:lnTo>
                      <a:pt x="642" y="450"/>
                    </a:lnTo>
                    <a:lnTo>
                      <a:pt x="650" y="455"/>
                    </a:lnTo>
                    <a:lnTo>
                      <a:pt x="657" y="461"/>
                    </a:lnTo>
                    <a:lnTo>
                      <a:pt x="664" y="466"/>
                    </a:lnTo>
                    <a:lnTo>
                      <a:pt x="669" y="472"/>
                    </a:lnTo>
                    <a:lnTo>
                      <a:pt x="671" y="478"/>
                    </a:lnTo>
                    <a:lnTo>
                      <a:pt x="671" y="482"/>
                    </a:lnTo>
                    <a:lnTo>
                      <a:pt x="668" y="487"/>
                    </a:lnTo>
                    <a:close/>
                  </a:path>
                </a:pathLst>
              </a:custGeom>
              <a:solidFill>
                <a:srgbClr val="E0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59" name="Freeform 107">
                <a:extLst>
                  <a:ext uri="{FF2B5EF4-FFF2-40B4-BE49-F238E27FC236}">
                    <a16:creationId xmlns:a16="http://schemas.microsoft.com/office/drawing/2014/main" id="{317F2F68-574B-4042-84B2-EFF2074C41A0}"/>
                  </a:ext>
                </a:extLst>
              </p:cNvPr>
              <p:cNvSpPr>
                <a:spLocks/>
              </p:cNvSpPr>
              <p:nvPr/>
            </p:nvSpPr>
            <p:spPr bwMode="auto">
              <a:xfrm>
                <a:off x="641" y="2063"/>
                <a:ext cx="249" cy="260"/>
              </a:xfrm>
              <a:custGeom>
                <a:avLst/>
                <a:gdLst>
                  <a:gd name="T0" fmla="*/ 1 w 498"/>
                  <a:gd name="T1" fmla="*/ 0 h 521"/>
                  <a:gd name="T2" fmla="*/ 1 w 498"/>
                  <a:gd name="T3" fmla="*/ 0 h 521"/>
                  <a:gd name="T4" fmla="*/ 1 w 498"/>
                  <a:gd name="T5" fmla="*/ 0 h 521"/>
                  <a:gd name="T6" fmla="*/ 1 w 498"/>
                  <a:gd name="T7" fmla="*/ 0 h 521"/>
                  <a:gd name="T8" fmla="*/ 1 w 498"/>
                  <a:gd name="T9" fmla="*/ 0 h 521"/>
                  <a:gd name="T10" fmla="*/ 1 w 498"/>
                  <a:gd name="T11" fmla="*/ 0 h 521"/>
                  <a:gd name="T12" fmla="*/ 1 w 498"/>
                  <a:gd name="T13" fmla="*/ 0 h 521"/>
                  <a:gd name="T14" fmla="*/ 1 w 498"/>
                  <a:gd name="T15" fmla="*/ 0 h 521"/>
                  <a:gd name="T16" fmla="*/ 1 w 498"/>
                  <a:gd name="T17" fmla="*/ 0 h 521"/>
                  <a:gd name="T18" fmla="*/ 1 w 498"/>
                  <a:gd name="T19" fmla="*/ 0 h 521"/>
                  <a:gd name="T20" fmla="*/ 1 w 498"/>
                  <a:gd name="T21" fmla="*/ 0 h 521"/>
                  <a:gd name="T22" fmla="*/ 1 w 498"/>
                  <a:gd name="T23" fmla="*/ 0 h 521"/>
                  <a:gd name="T24" fmla="*/ 1 w 498"/>
                  <a:gd name="T25" fmla="*/ 0 h 521"/>
                  <a:gd name="T26" fmla="*/ 1 w 498"/>
                  <a:gd name="T27" fmla="*/ 0 h 521"/>
                  <a:gd name="T28" fmla="*/ 1 w 498"/>
                  <a:gd name="T29" fmla="*/ 0 h 521"/>
                  <a:gd name="T30" fmla="*/ 1 w 498"/>
                  <a:gd name="T31" fmla="*/ 0 h 521"/>
                  <a:gd name="T32" fmla="*/ 1 w 498"/>
                  <a:gd name="T33" fmla="*/ 0 h 521"/>
                  <a:gd name="T34" fmla="*/ 1 w 498"/>
                  <a:gd name="T35" fmla="*/ 0 h 521"/>
                  <a:gd name="T36" fmla="*/ 1 w 498"/>
                  <a:gd name="T37" fmla="*/ 0 h 521"/>
                  <a:gd name="T38" fmla="*/ 1 w 498"/>
                  <a:gd name="T39" fmla="*/ 0 h 521"/>
                  <a:gd name="T40" fmla="*/ 1 w 498"/>
                  <a:gd name="T41" fmla="*/ 0 h 521"/>
                  <a:gd name="T42" fmla="*/ 1 w 498"/>
                  <a:gd name="T43" fmla="*/ 0 h 521"/>
                  <a:gd name="T44" fmla="*/ 1 w 498"/>
                  <a:gd name="T45" fmla="*/ 0 h 521"/>
                  <a:gd name="T46" fmla="*/ 1 w 498"/>
                  <a:gd name="T47" fmla="*/ 0 h 521"/>
                  <a:gd name="T48" fmla="*/ 1 w 498"/>
                  <a:gd name="T49" fmla="*/ 0 h 521"/>
                  <a:gd name="T50" fmla="*/ 1 w 498"/>
                  <a:gd name="T51" fmla="*/ 0 h 521"/>
                  <a:gd name="T52" fmla="*/ 1 w 498"/>
                  <a:gd name="T53" fmla="*/ 0 h 521"/>
                  <a:gd name="T54" fmla="*/ 1 w 498"/>
                  <a:gd name="T55" fmla="*/ 0 h 521"/>
                  <a:gd name="T56" fmla="*/ 1 w 498"/>
                  <a:gd name="T57" fmla="*/ 0 h 521"/>
                  <a:gd name="T58" fmla="*/ 1 w 498"/>
                  <a:gd name="T59" fmla="*/ 0 h 521"/>
                  <a:gd name="T60" fmla="*/ 1 w 498"/>
                  <a:gd name="T61" fmla="*/ 0 h 521"/>
                  <a:gd name="T62" fmla="*/ 1 w 498"/>
                  <a:gd name="T63" fmla="*/ 0 h 521"/>
                  <a:gd name="T64" fmla="*/ 1 w 498"/>
                  <a:gd name="T65" fmla="*/ 0 h 521"/>
                  <a:gd name="T66" fmla="*/ 1 w 498"/>
                  <a:gd name="T67" fmla="*/ 0 h 521"/>
                  <a:gd name="T68" fmla="*/ 1 w 498"/>
                  <a:gd name="T69" fmla="*/ 0 h 521"/>
                  <a:gd name="T70" fmla="*/ 1 w 498"/>
                  <a:gd name="T71" fmla="*/ 0 h 521"/>
                  <a:gd name="T72" fmla="*/ 1 w 498"/>
                  <a:gd name="T73" fmla="*/ 0 h 521"/>
                  <a:gd name="T74" fmla="*/ 1 w 498"/>
                  <a:gd name="T75" fmla="*/ 0 h 521"/>
                  <a:gd name="T76" fmla="*/ 1 w 498"/>
                  <a:gd name="T77" fmla="*/ 0 h 521"/>
                  <a:gd name="T78" fmla="*/ 1 w 498"/>
                  <a:gd name="T79" fmla="*/ 0 h 521"/>
                  <a:gd name="T80" fmla="*/ 1 w 498"/>
                  <a:gd name="T81" fmla="*/ 0 h 521"/>
                  <a:gd name="T82" fmla="*/ 1 w 498"/>
                  <a:gd name="T83" fmla="*/ 0 h 521"/>
                  <a:gd name="T84" fmla="*/ 1 w 498"/>
                  <a:gd name="T85" fmla="*/ 0 h 5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8"/>
                  <a:gd name="T130" fmla="*/ 0 h 521"/>
                  <a:gd name="T131" fmla="*/ 498 w 498"/>
                  <a:gd name="T132" fmla="*/ 521 h 5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8" h="521">
                    <a:moveTo>
                      <a:pt x="407" y="444"/>
                    </a:moveTo>
                    <a:lnTo>
                      <a:pt x="410" y="447"/>
                    </a:lnTo>
                    <a:lnTo>
                      <a:pt x="422" y="458"/>
                    </a:lnTo>
                    <a:lnTo>
                      <a:pt x="437" y="471"/>
                    </a:lnTo>
                    <a:lnTo>
                      <a:pt x="453" y="486"/>
                    </a:lnTo>
                    <a:lnTo>
                      <a:pt x="470" y="501"/>
                    </a:lnTo>
                    <a:lnTo>
                      <a:pt x="485" y="514"/>
                    </a:lnTo>
                    <a:lnTo>
                      <a:pt x="494" y="521"/>
                    </a:lnTo>
                    <a:lnTo>
                      <a:pt x="498" y="521"/>
                    </a:lnTo>
                    <a:lnTo>
                      <a:pt x="492" y="509"/>
                    </a:lnTo>
                    <a:lnTo>
                      <a:pt x="481" y="488"/>
                    </a:lnTo>
                    <a:lnTo>
                      <a:pt x="463" y="460"/>
                    </a:lnTo>
                    <a:lnTo>
                      <a:pt x="444" y="428"/>
                    </a:lnTo>
                    <a:lnTo>
                      <a:pt x="425" y="398"/>
                    </a:lnTo>
                    <a:lnTo>
                      <a:pt x="409" y="370"/>
                    </a:lnTo>
                    <a:lnTo>
                      <a:pt x="398" y="352"/>
                    </a:lnTo>
                    <a:lnTo>
                      <a:pt x="393" y="345"/>
                    </a:lnTo>
                    <a:lnTo>
                      <a:pt x="241" y="115"/>
                    </a:lnTo>
                    <a:lnTo>
                      <a:pt x="187" y="28"/>
                    </a:lnTo>
                    <a:lnTo>
                      <a:pt x="184" y="26"/>
                    </a:lnTo>
                    <a:lnTo>
                      <a:pt x="177" y="21"/>
                    </a:lnTo>
                    <a:lnTo>
                      <a:pt x="166" y="15"/>
                    </a:lnTo>
                    <a:lnTo>
                      <a:pt x="153" y="8"/>
                    </a:lnTo>
                    <a:lnTo>
                      <a:pt x="139" y="3"/>
                    </a:lnTo>
                    <a:lnTo>
                      <a:pt x="124" y="0"/>
                    </a:lnTo>
                    <a:lnTo>
                      <a:pt x="109" y="0"/>
                    </a:lnTo>
                    <a:lnTo>
                      <a:pt x="97" y="7"/>
                    </a:lnTo>
                    <a:lnTo>
                      <a:pt x="84" y="16"/>
                    </a:lnTo>
                    <a:lnTo>
                      <a:pt x="68" y="22"/>
                    </a:lnTo>
                    <a:lnTo>
                      <a:pt x="53" y="27"/>
                    </a:lnTo>
                    <a:lnTo>
                      <a:pt x="37" y="30"/>
                    </a:lnTo>
                    <a:lnTo>
                      <a:pt x="22" y="31"/>
                    </a:lnTo>
                    <a:lnTo>
                      <a:pt x="10" y="33"/>
                    </a:lnTo>
                    <a:lnTo>
                      <a:pt x="3" y="33"/>
                    </a:lnTo>
                    <a:lnTo>
                      <a:pt x="0" y="33"/>
                    </a:lnTo>
                    <a:lnTo>
                      <a:pt x="1" y="34"/>
                    </a:lnTo>
                    <a:lnTo>
                      <a:pt x="6" y="38"/>
                    </a:lnTo>
                    <a:lnTo>
                      <a:pt x="13" y="45"/>
                    </a:lnTo>
                    <a:lnTo>
                      <a:pt x="21" y="54"/>
                    </a:lnTo>
                    <a:lnTo>
                      <a:pt x="29" y="66"/>
                    </a:lnTo>
                    <a:lnTo>
                      <a:pt x="37" y="79"/>
                    </a:lnTo>
                    <a:lnTo>
                      <a:pt x="44" y="91"/>
                    </a:lnTo>
                    <a:lnTo>
                      <a:pt x="48" y="106"/>
                    </a:lnTo>
                    <a:lnTo>
                      <a:pt x="52" y="117"/>
                    </a:lnTo>
                    <a:lnTo>
                      <a:pt x="55" y="127"/>
                    </a:lnTo>
                    <a:lnTo>
                      <a:pt x="61" y="137"/>
                    </a:lnTo>
                    <a:lnTo>
                      <a:pt x="67" y="148"/>
                    </a:lnTo>
                    <a:lnTo>
                      <a:pt x="73" y="156"/>
                    </a:lnTo>
                    <a:lnTo>
                      <a:pt x="80" y="162"/>
                    </a:lnTo>
                    <a:lnTo>
                      <a:pt x="88" y="164"/>
                    </a:lnTo>
                    <a:lnTo>
                      <a:pt x="95" y="163"/>
                    </a:lnTo>
                    <a:lnTo>
                      <a:pt x="97" y="143"/>
                    </a:lnTo>
                    <a:lnTo>
                      <a:pt x="96" y="119"/>
                    </a:lnTo>
                    <a:lnTo>
                      <a:pt x="92" y="98"/>
                    </a:lnTo>
                    <a:lnTo>
                      <a:pt x="91" y="89"/>
                    </a:lnTo>
                    <a:lnTo>
                      <a:pt x="93" y="95"/>
                    </a:lnTo>
                    <a:lnTo>
                      <a:pt x="100" y="111"/>
                    </a:lnTo>
                    <a:lnTo>
                      <a:pt x="112" y="134"/>
                    </a:lnTo>
                    <a:lnTo>
                      <a:pt x="124" y="159"/>
                    </a:lnTo>
                    <a:lnTo>
                      <a:pt x="138" y="186"/>
                    </a:lnTo>
                    <a:lnTo>
                      <a:pt x="153" y="209"/>
                    </a:lnTo>
                    <a:lnTo>
                      <a:pt x="168" y="225"/>
                    </a:lnTo>
                    <a:lnTo>
                      <a:pt x="181" y="231"/>
                    </a:lnTo>
                    <a:lnTo>
                      <a:pt x="189" y="223"/>
                    </a:lnTo>
                    <a:lnTo>
                      <a:pt x="190" y="209"/>
                    </a:lnTo>
                    <a:lnTo>
                      <a:pt x="189" y="190"/>
                    </a:lnTo>
                    <a:lnTo>
                      <a:pt x="183" y="171"/>
                    </a:lnTo>
                    <a:lnTo>
                      <a:pt x="177" y="151"/>
                    </a:lnTo>
                    <a:lnTo>
                      <a:pt x="172" y="135"/>
                    </a:lnTo>
                    <a:lnTo>
                      <a:pt x="167" y="124"/>
                    </a:lnTo>
                    <a:lnTo>
                      <a:pt x="165" y="119"/>
                    </a:lnTo>
                    <a:lnTo>
                      <a:pt x="169" y="126"/>
                    </a:lnTo>
                    <a:lnTo>
                      <a:pt x="181" y="145"/>
                    </a:lnTo>
                    <a:lnTo>
                      <a:pt x="197" y="173"/>
                    </a:lnTo>
                    <a:lnTo>
                      <a:pt x="216" y="205"/>
                    </a:lnTo>
                    <a:lnTo>
                      <a:pt x="235" y="239"/>
                    </a:lnTo>
                    <a:lnTo>
                      <a:pt x="252" y="269"/>
                    </a:lnTo>
                    <a:lnTo>
                      <a:pt x="266" y="293"/>
                    </a:lnTo>
                    <a:lnTo>
                      <a:pt x="274" y="307"/>
                    </a:lnTo>
                    <a:lnTo>
                      <a:pt x="289" y="329"/>
                    </a:lnTo>
                    <a:lnTo>
                      <a:pt x="309" y="353"/>
                    </a:lnTo>
                    <a:lnTo>
                      <a:pt x="331" y="376"/>
                    </a:lnTo>
                    <a:lnTo>
                      <a:pt x="353" y="397"/>
                    </a:lnTo>
                    <a:lnTo>
                      <a:pt x="373" y="416"/>
                    </a:lnTo>
                    <a:lnTo>
                      <a:pt x="391" y="430"/>
                    </a:lnTo>
                    <a:lnTo>
                      <a:pt x="402" y="440"/>
                    </a:lnTo>
                    <a:lnTo>
                      <a:pt x="407" y="444"/>
                    </a:lnTo>
                    <a:close/>
                  </a:path>
                </a:pathLst>
              </a:custGeom>
              <a:solidFill>
                <a:srgbClr val="4C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60" name="Freeform 108">
                <a:extLst>
                  <a:ext uri="{FF2B5EF4-FFF2-40B4-BE49-F238E27FC236}">
                    <a16:creationId xmlns:a16="http://schemas.microsoft.com/office/drawing/2014/main" id="{422C4B07-F625-450D-8A1F-F7CD7A4169EA}"/>
                  </a:ext>
                </a:extLst>
              </p:cNvPr>
              <p:cNvSpPr>
                <a:spLocks/>
              </p:cNvSpPr>
              <p:nvPr/>
            </p:nvSpPr>
            <p:spPr bwMode="auto">
              <a:xfrm>
                <a:off x="454" y="1906"/>
                <a:ext cx="179" cy="170"/>
              </a:xfrm>
              <a:custGeom>
                <a:avLst/>
                <a:gdLst>
                  <a:gd name="T0" fmla="*/ 1 w 357"/>
                  <a:gd name="T1" fmla="*/ 1 h 340"/>
                  <a:gd name="T2" fmla="*/ 1 w 357"/>
                  <a:gd name="T3" fmla="*/ 1 h 340"/>
                  <a:gd name="T4" fmla="*/ 1 w 357"/>
                  <a:gd name="T5" fmla="*/ 1 h 340"/>
                  <a:gd name="T6" fmla="*/ 1 w 357"/>
                  <a:gd name="T7" fmla="*/ 1 h 340"/>
                  <a:gd name="T8" fmla="*/ 1 w 357"/>
                  <a:gd name="T9" fmla="*/ 1 h 340"/>
                  <a:gd name="T10" fmla="*/ 1 w 357"/>
                  <a:gd name="T11" fmla="*/ 1 h 340"/>
                  <a:gd name="T12" fmla="*/ 1 w 357"/>
                  <a:gd name="T13" fmla="*/ 1 h 340"/>
                  <a:gd name="T14" fmla="*/ 1 w 357"/>
                  <a:gd name="T15" fmla="*/ 1 h 340"/>
                  <a:gd name="T16" fmla="*/ 1 w 357"/>
                  <a:gd name="T17" fmla="*/ 1 h 340"/>
                  <a:gd name="T18" fmla="*/ 1 w 357"/>
                  <a:gd name="T19" fmla="*/ 1 h 340"/>
                  <a:gd name="T20" fmla="*/ 1 w 357"/>
                  <a:gd name="T21" fmla="*/ 1 h 340"/>
                  <a:gd name="T22" fmla="*/ 1 w 357"/>
                  <a:gd name="T23" fmla="*/ 1 h 340"/>
                  <a:gd name="T24" fmla="*/ 1 w 357"/>
                  <a:gd name="T25" fmla="*/ 1 h 340"/>
                  <a:gd name="T26" fmla="*/ 1 w 357"/>
                  <a:gd name="T27" fmla="*/ 1 h 340"/>
                  <a:gd name="T28" fmla="*/ 1 w 357"/>
                  <a:gd name="T29" fmla="*/ 1 h 340"/>
                  <a:gd name="T30" fmla="*/ 1 w 357"/>
                  <a:gd name="T31" fmla="*/ 1 h 340"/>
                  <a:gd name="T32" fmla="*/ 1 w 357"/>
                  <a:gd name="T33" fmla="*/ 1 h 340"/>
                  <a:gd name="T34" fmla="*/ 1 w 357"/>
                  <a:gd name="T35" fmla="*/ 1 h 340"/>
                  <a:gd name="T36" fmla="*/ 1 w 357"/>
                  <a:gd name="T37" fmla="*/ 1 h 340"/>
                  <a:gd name="T38" fmla="*/ 1 w 357"/>
                  <a:gd name="T39" fmla="*/ 1 h 340"/>
                  <a:gd name="T40" fmla="*/ 1 w 357"/>
                  <a:gd name="T41" fmla="*/ 1 h 340"/>
                  <a:gd name="T42" fmla="*/ 1 w 357"/>
                  <a:gd name="T43" fmla="*/ 1 h 340"/>
                  <a:gd name="T44" fmla="*/ 1 w 357"/>
                  <a:gd name="T45" fmla="*/ 1 h 340"/>
                  <a:gd name="T46" fmla="*/ 1 w 357"/>
                  <a:gd name="T47" fmla="*/ 1 h 340"/>
                  <a:gd name="T48" fmla="*/ 1 w 357"/>
                  <a:gd name="T49" fmla="*/ 1 h 340"/>
                  <a:gd name="T50" fmla="*/ 1 w 357"/>
                  <a:gd name="T51" fmla="*/ 1 h 340"/>
                  <a:gd name="T52" fmla="*/ 1 w 357"/>
                  <a:gd name="T53" fmla="*/ 1 h 340"/>
                  <a:gd name="T54" fmla="*/ 1 w 357"/>
                  <a:gd name="T55" fmla="*/ 1 h 340"/>
                  <a:gd name="T56" fmla="*/ 0 w 357"/>
                  <a:gd name="T57" fmla="*/ 1 h 340"/>
                  <a:gd name="T58" fmla="*/ 1 w 357"/>
                  <a:gd name="T59" fmla="*/ 1 h 340"/>
                  <a:gd name="T60" fmla="*/ 1 w 357"/>
                  <a:gd name="T61" fmla="*/ 1 h 340"/>
                  <a:gd name="T62" fmla="*/ 1 w 357"/>
                  <a:gd name="T63" fmla="*/ 1 h 340"/>
                  <a:gd name="T64" fmla="*/ 1 w 357"/>
                  <a:gd name="T65" fmla="*/ 1 h 340"/>
                  <a:gd name="T66" fmla="*/ 1 w 357"/>
                  <a:gd name="T67" fmla="*/ 1 h 340"/>
                  <a:gd name="T68" fmla="*/ 1 w 357"/>
                  <a:gd name="T69" fmla="*/ 1 h 340"/>
                  <a:gd name="T70" fmla="*/ 1 w 357"/>
                  <a:gd name="T71" fmla="*/ 1 h 340"/>
                  <a:gd name="T72" fmla="*/ 1 w 357"/>
                  <a:gd name="T73" fmla="*/ 1 h 340"/>
                  <a:gd name="T74" fmla="*/ 1 w 357"/>
                  <a:gd name="T75" fmla="*/ 1 h 340"/>
                  <a:gd name="T76" fmla="*/ 1 w 357"/>
                  <a:gd name="T77" fmla="*/ 1 h 340"/>
                  <a:gd name="T78" fmla="*/ 1 w 357"/>
                  <a:gd name="T79" fmla="*/ 1 h 340"/>
                  <a:gd name="T80" fmla="*/ 1 w 357"/>
                  <a:gd name="T81" fmla="*/ 1 h 340"/>
                  <a:gd name="T82" fmla="*/ 1 w 357"/>
                  <a:gd name="T83" fmla="*/ 1 h 340"/>
                  <a:gd name="T84" fmla="*/ 1 w 357"/>
                  <a:gd name="T85" fmla="*/ 1 h 340"/>
                  <a:gd name="T86" fmla="*/ 1 w 357"/>
                  <a:gd name="T87" fmla="*/ 1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7"/>
                  <a:gd name="T133" fmla="*/ 0 h 340"/>
                  <a:gd name="T134" fmla="*/ 357 w 357"/>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7" h="340">
                    <a:moveTo>
                      <a:pt x="357" y="340"/>
                    </a:moveTo>
                    <a:lnTo>
                      <a:pt x="355" y="339"/>
                    </a:lnTo>
                    <a:lnTo>
                      <a:pt x="350" y="336"/>
                    </a:lnTo>
                    <a:lnTo>
                      <a:pt x="342" y="333"/>
                    </a:lnTo>
                    <a:lnTo>
                      <a:pt x="333" y="327"/>
                    </a:lnTo>
                    <a:lnTo>
                      <a:pt x="323" y="321"/>
                    </a:lnTo>
                    <a:lnTo>
                      <a:pt x="314" y="314"/>
                    </a:lnTo>
                    <a:lnTo>
                      <a:pt x="306" y="307"/>
                    </a:lnTo>
                    <a:lnTo>
                      <a:pt x="300" y="301"/>
                    </a:lnTo>
                    <a:lnTo>
                      <a:pt x="295" y="293"/>
                    </a:lnTo>
                    <a:lnTo>
                      <a:pt x="287" y="282"/>
                    </a:lnTo>
                    <a:lnTo>
                      <a:pt x="278" y="271"/>
                    </a:lnTo>
                    <a:lnTo>
                      <a:pt x="269" y="259"/>
                    </a:lnTo>
                    <a:lnTo>
                      <a:pt x="261" y="249"/>
                    </a:lnTo>
                    <a:lnTo>
                      <a:pt x="254" y="240"/>
                    </a:lnTo>
                    <a:lnTo>
                      <a:pt x="250" y="234"/>
                    </a:lnTo>
                    <a:lnTo>
                      <a:pt x="249" y="231"/>
                    </a:lnTo>
                    <a:lnTo>
                      <a:pt x="247" y="231"/>
                    </a:lnTo>
                    <a:lnTo>
                      <a:pt x="242" y="233"/>
                    </a:lnTo>
                    <a:lnTo>
                      <a:pt x="236" y="234"/>
                    </a:lnTo>
                    <a:lnTo>
                      <a:pt x="227" y="235"/>
                    </a:lnTo>
                    <a:lnTo>
                      <a:pt x="219" y="236"/>
                    </a:lnTo>
                    <a:lnTo>
                      <a:pt x="209" y="236"/>
                    </a:lnTo>
                    <a:lnTo>
                      <a:pt x="201" y="236"/>
                    </a:lnTo>
                    <a:lnTo>
                      <a:pt x="194" y="235"/>
                    </a:lnTo>
                    <a:lnTo>
                      <a:pt x="182" y="231"/>
                    </a:lnTo>
                    <a:lnTo>
                      <a:pt x="170" y="222"/>
                    </a:lnTo>
                    <a:lnTo>
                      <a:pt x="157" y="211"/>
                    </a:lnTo>
                    <a:lnTo>
                      <a:pt x="146" y="195"/>
                    </a:lnTo>
                    <a:lnTo>
                      <a:pt x="136" y="178"/>
                    </a:lnTo>
                    <a:lnTo>
                      <a:pt x="125" y="160"/>
                    </a:lnTo>
                    <a:lnTo>
                      <a:pt x="116" y="142"/>
                    </a:lnTo>
                    <a:lnTo>
                      <a:pt x="107" y="124"/>
                    </a:lnTo>
                    <a:lnTo>
                      <a:pt x="96" y="94"/>
                    </a:lnTo>
                    <a:lnTo>
                      <a:pt x="88" y="66"/>
                    </a:lnTo>
                    <a:lnTo>
                      <a:pt x="83" y="45"/>
                    </a:lnTo>
                    <a:lnTo>
                      <a:pt x="81" y="36"/>
                    </a:lnTo>
                    <a:lnTo>
                      <a:pt x="80" y="37"/>
                    </a:lnTo>
                    <a:lnTo>
                      <a:pt x="79" y="39"/>
                    </a:lnTo>
                    <a:lnTo>
                      <a:pt x="76" y="41"/>
                    </a:lnTo>
                    <a:lnTo>
                      <a:pt x="71" y="46"/>
                    </a:lnTo>
                    <a:lnTo>
                      <a:pt x="65" y="51"/>
                    </a:lnTo>
                    <a:lnTo>
                      <a:pt x="60" y="54"/>
                    </a:lnTo>
                    <a:lnTo>
                      <a:pt x="53" y="59"/>
                    </a:lnTo>
                    <a:lnTo>
                      <a:pt x="46" y="62"/>
                    </a:lnTo>
                    <a:lnTo>
                      <a:pt x="34" y="60"/>
                    </a:lnTo>
                    <a:lnTo>
                      <a:pt x="25" y="53"/>
                    </a:lnTo>
                    <a:lnTo>
                      <a:pt x="18" y="44"/>
                    </a:lnTo>
                    <a:lnTo>
                      <a:pt x="13" y="32"/>
                    </a:lnTo>
                    <a:lnTo>
                      <a:pt x="10" y="21"/>
                    </a:lnTo>
                    <a:lnTo>
                      <a:pt x="9" y="10"/>
                    </a:lnTo>
                    <a:lnTo>
                      <a:pt x="8" y="2"/>
                    </a:lnTo>
                    <a:lnTo>
                      <a:pt x="8" y="0"/>
                    </a:lnTo>
                    <a:lnTo>
                      <a:pt x="8" y="15"/>
                    </a:lnTo>
                    <a:lnTo>
                      <a:pt x="7" y="52"/>
                    </a:lnTo>
                    <a:lnTo>
                      <a:pt x="4" y="100"/>
                    </a:lnTo>
                    <a:lnTo>
                      <a:pt x="1" y="149"/>
                    </a:lnTo>
                    <a:lnTo>
                      <a:pt x="0" y="169"/>
                    </a:lnTo>
                    <a:lnTo>
                      <a:pt x="3" y="188"/>
                    </a:lnTo>
                    <a:lnTo>
                      <a:pt x="9" y="203"/>
                    </a:lnTo>
                    <a:lnTo>
                      <a:pt x="18" y="215"/>
                    </a:lnTo>
                    <a:lnTo>
                      <a:pt x="30" y="227"/>
                    </a:lnTo>
                    <a:lnTo>
                      <a:pt x="42" y="236"/>
                    </a:lnTo>
                    <a:lnTo>
                      <a:pt x="56" y="244"/>
                    </a:lnTo>
                    <a:lnTo>
                      <a:pt x="70" y="251"/>
                    </a:lnTo>
                    <a:lnTo>
                      <a:pt x="78" y="253"/>
                    </a:lnTo>
                    <a:lnTo>
                      <a:pt x="91" y="260"/>
                    </a:lnTo>
                    <a:lnTo>
                      <a:pt x="104" y="268"/>
                    </a:lnTo>
                    <a:lnTo>
                      <a:pt x="119" y="278"/>
                    </a:lnTo>
                    <a:lnTo>
                      <a:pt x="133" y="287"/>
                    </a:lnTo>
                    <a:lnTo>
                      <a:pt x="145" y="294"/>
                    </a:lnTo>
                    <a:lnTo>
                      <a:pt x="153" y="299"/>
                    </a:lnTo>
                    <a:lnTo>
                      <a:pt x="156" y="302"/>
                    </a:lnTo>
                    <a:lnTo>
                      <a:pt x="159" y="303"/>
                    </a:lnTo>
                    <a:lnTo>
                      <a:pt x="166" y="306"/>
                    </a:lnTo>
                    <a:lnTo>
                      <a:pt x="175" y="311"/>
                    </a:lnTo>
                    <a:lnTo>
                      <a:pt x="186" y="316"/>
                    </a:lnTo>
                    <a:lnTo>
                      <a:pt x="200" y="321"/>
                    </a:lnTo>
                    <a:lnTo>
                      <a:pt x="214" y="327"/>
                    </a:lnTo>
                    <a:lnTo>
                      <a:pt x="227" y="333"/>
                    </a:lnTo>
                    <a:lnTo>
                      <a:pt x="239" y="336"/>
                    </a:lnTo>
                    <a:lnTo>
                      <a:pt x="253" y="334"/>
                    </a:lnTo>
                    <a:lnTo>
                      <a:pt x="270" y="333"/>
                    </a:lnTo>
                    <a:lnTo>
                      <a:pt x="290" y="333"/>
                    </a:lnTo>
                    <a:lnTo>
                      <a:pt x="310" y="334"/>
                    </a:lnTo>
                    <a:lnTo>
                      <a:pt x="328" y="336"/>
                    </a:lnTo>
                    <a:lnTo>
                      <a:pt x="343" y="337"/>
                    </a:lnTo>
                    <a:lnTo>
                      <a:pt x="353" y="340"/>
                    </a:lnTo>
                    <a:lnTo>
                      <a:pt x="357" y="340"/>
                    </a:lnTo>
                    <a:close/>
                  </a:path>
                </a:pathLst>
              </a:custGeom>
              <a:solidFill>
                <a:srgbClr val="72E8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61" name="Freeform 109">
                <a:extLst>
                  <a:ext uri="{FF2B5EF4-FFF2-40B4-BE49-F238E27FC236}">
                    <a16:creationId xmlns:a16="http://schemas.microsoft.com/office/drawing/2014/main" id="{60913E11-AA4B-46F8-AC88-64AC9E85D03A}"/>
                  </a:ext>
                </a:extLst>
              </p:cNvPr>
              <p:cNvSpPr>
                <a:spLocks/>
              </p:cNvSpPr>
              <p:nvPr/>
            </p:nvSpPr>
            <p:spPr bwMode="auto">
              <a:xfrm>
                <a:off x="714" y="2073"/>
                <a:ext cx="147" cy="207"/>
              </a:xfrm>
              <a:custGeom>
                <a:avLst/>
                <a:gdLst>
                  <a:gd name="T0" fmla="*/ 0 w 294"/>
                  <a:gd name="T1" fmla="*/ 0 h 415"/>
                  <a:gd name="T2" fmla="*/ 1 w 294"/>
                  <a:gd name="T3" fmla="*/ 0 h 415"/>
                  <a:gd name="T4" fmla="*/ 1 w 294"/>
                  <a:gd name="T5" fmla="*/ 0 h 415"/>
                  <a:gd name="T6" fmla="*/ 1 w 294"/>
                  <a:gd name="T7" fmla="*/ 0 h 415"/>
                  <a:gd name="T8" fmla="*/ 1 w 294"/>
                  <a:gd name="T9" fmla="*/ 0 h 415"/>
                  <a:gd name="T10" fmla="*/ 1 w 294"/>
                  <a:gd name="T11" fmla="*/ 0 h 415"/>
                  <a:gd name="T12" fmla="*/ 1 w 294"/>
                  <a:gd name="T13" fmla="*/ 0 h 415"/>
                  <a:gd name="T14" fmla="*/ 1 w 294"/>
                  <a:gd name="T15" fmla="*/ 0 h 415"/>
                  <a:gd name="T16" fmla="*/ 1 w 294"/>
                  <a:gd name="T17" fmla="*/ 0 h 415"/>
                  <a:gd name="T18" fmla="*/ 1 w 294"/>
                  <a:gd name="T19" fmla="*/ 0 h 415"/>
                  <a:gd name="T20" fmla="*/ 1 w 294"/>
                  <a:gd name="T21" fmla="*/ 0 h 415"/>
                  <a:gd name="T22" fmla="*/ 1 w 294"/>
                  <a:gd name="T23" fmla="*/ 0 h 415"/>
                  <a:gd name="T24" fmla="*/ 1 w 294"/>
                  <a:gd name="T25" fmla="*/ 0 h 415"/>
                  <a:gd name="T26" fmla="*/ 1 w 294"/>
                  <a:gd name="T27" fmla="*/ 0 h 415"/>
                  <a:gd name="T28" fmla="*/ 1 w 294"/>
                  <a:gd name="T29" fmla="*/ 0 h 415"/>
                  <a:gd name="T30" fmla="*/ 1 w 294"/>
                  <a:gd name="T31" fmla="*/ 0 h 415"/>
                  <a:gd name="T32" fmla="*/ 1 w 294"/>
                  <a:gd name="T33" fmla="*/ 0 h 415"/>
                  <a:gd name="T34" fmla="*/ 1 w 294"/>
                  <a:gd name="T35" fmla="*/ 0 h 415"/>
                  <a:gd name="T36" fmla="*/ 1 w 294"/>
                  <a:gd name="T37" fmla="*/ 0 h 415"/>
                  <a:gd name="T38" fmla="*/ 1 w 294"/>
                  <a:gd name="T39" fmla="*/ 0 h 415"/>
                  <a:gd name="T40" fmla="*/ 1 w 294"/>
                  <a:gd name="T41" fmla="*/ 0 h 415"/>
                  <a:gd name="T42" fmla="*/ 1 w 294"/>
                  <a:gd name="T43" fmla="*/ 0 h 415"/>
                  <a:gd name="T44" fmla="*/ 1 w 294"/>
                  <a:gd name="T45" fmla="*/ 0 h 415"/>
                  <a:gd name="T46" fmla="*/ 1 w 294"/>
                  <a:gd name="T47" fmla="*/ 0 h 415"/>
                  <a:gd name="T48" fmla="*/ 1 w 294"/>
                  <a:gd name="T49" fmla="*/ 0 h 415"/>
                  <a:gd name="T50" fmla="*/ 1 w 294"/>
                  <a:gd name="T51" fmla="*/ 0 h 415"/>
                  <a:gd name="T52" fmla="*/ 1 w 294"/>
                  <a:gd name="T53" fmla="*/ 0 h 415"/>
                  <a:gd name="T54" fmla="*/ 1 w 294"/>
                  <a:gd name="T55" fmla="*/ 0 h 415"/>
                  <a:gd name="T56" fmla="*/ 1 w 294"/>
                  <a:gd name="T57" fmla="*/ 0 h 415"/>
                  <a:gd name="T58" fmla="*/ 1 w 294"/>
                  <a:gd name="T59" fmla="*/ 0 h 415"/>
                  <a:gd name="T60" fmla="*/ 1 w 294"/>
                  <a:gd name="T61" fmla="*/ 0 h 415"/>
                  <a:gd name="T62" fmla="*/ 1 w 294"/>
                  <a:gd name="T63" fmla="*/ 0 h 415"/>
                  <a:gd name="T64" fmla="*/ 1 w 294"/>
                  <a:gd name="T65" fmla="*/ 0 h 415"/>
                  <a:gd name="T66" fmla="*/ 1 w 294"/>
                  <a:gd name="T67" fmla="*/ 0 h 415"/>
                  <a:gd name="T68" fmla="*/ 1 w 294"/>
                  <a:gd name="T69" fmla="*/ 0 h 415"/>
                  <a:gd name="T70" fmla="*/ 1 w 294"/>
                  <a:gd name="T71" fmla="*/ 0 h 415"/>
                  <a:gd name="T72" fmla="*/ 1 w 294"/>
                  <a:gd name="T73" fmla="*/ 0 h 415"/>
                  <a:gd name="T74" fmla="*/ 0 w 294"/>
                  <a:gd name="T75" fmla="*/ 0 h 41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94"/>
                  <a:gd name="T115" fmla="*/ 0 h 415"/>
                  <a:gd name="T116" fmla="*/ 294 w 294"/>
                  <a:gd name="T117" fmla="*/ 415 h 41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94" h="415">
                    <a:moveTo>
                      <a:pt x="0" y="0"/>
                    </a:moveTo>
                    <a:lnTo>
                      <a:pt x="4" y="5"/>
                    </a:lnTo>
                    <a:lnTo>
                      <a:pt x="12" y="17"/>
                    </a:lnTo>
                    <a:lnTo>
                      <a:pt x="24" y="37"/>
                    </a:lnTo>
                    <a:lnTo>
                      <a:pt x="42" y="62"/>
                    </a:lnTo>
                    <a:lnTo>
                      <a:pt x="62" y="93"/>
                    </a:lnTo>
                    <a:lnTo>
                      <a:pt x="85" y="128"/>
                    </a:lnTo>
                    <a:lnTo>
                      <a:pt x="110" y="164"/>
                    </a:lnTo>
                    <a:lnTo>
                      <a:pt x="135" y="202"/>
                    </a:lnTo>
                    <a:lnTo>
                      <a:pt x="160" y="240"/>
                    </a:lnTo>
                    <a:lnTo>
                      <a:pt x="186" y="276"/>
                    </a:lnTo>
                    <a:lnTo>
                      <a:pt x="209" y="311"/>
                    </a:lnTo>
                    <a:lnTo>
                      <a:pt x="231" y="342"/>
                    </a:lnTo>
                    <a:lnTo>
                      <a:pt x="249" y="369"/>
                    </a:lnTo>
                    <a:lnTo>
                      <a:pt x="264" y="389"/>
                    </a:lnTo>
                    <a:lnTo>
                      <a:pt x="274" y="404"/>
                    </a:lnTo>
                    <a:lnTo>
                      <a:pt x="279" y="410"/>
                    </a:lnTo>
                    <a:lnTo>
                      <a:pt x="287" y="414"/>
                    </a:lnTo>
                    <a:lnTo>
                      <a:pt x="292" y="415"/>
                    </a:lnTo>
                    <a:lnTo>
                      <a:pt x="294" y="412"/>
                    </a:lnTo>
                    <a:lnTo>
                      <a:pt x="293" y="409"/>
                    </a:lnTo>
                    <a:lnTo>
                      <a:pt x="289" y="404"/>
                    </a:lnTo>
                    <a:lnTo>
                      <a:pt x="281" y="392"/>
                    </a:lnTo>
                    <a:lnTo>
                      <a:pt x="268" y="372"/>
                    </a:lnTo>
                    <a:lnTo>
                      <a:pt x="251" y="347"/>
                    </a:lnTo>
                    <a:lnTo>
                      <a:pt x="232" y="318"/>
                    </a:lnTo>
                    <a:lnTo>
                      <a:pt x="210" y="286"/>
                    </a:lnTo>
                    <a:lnTo>
                      <a:pt x="187" y="251"/>
                    </a:lnTo>
                    <a:lnTo>
                      <a:pt x="163" y="215"/>
                    </a:lnTo>
                    <a:lnTo>
                      <a:pt x="140" y="180"/>
                    </a:lnTo>
                    <a:lnTo>
                      <a:pt x="117" y="145"/>
                    </a:lnTo>
                    <a:lnTo>
                      <a:pt x="95" y="113"/>
                    </a:lnTo>
                    <a:lnTo>
                      <a:pt x="75" y="84"/>
                    </a:lnTo>
                    <a:lnTo>
                      <a:pt x="59" y="60"/>
                    </a:lnTo>
                    <a:lnTo>
                      <a:pt x="46" y="41"/>
                    </a:lnTo>
                    <a:lnTo>
                      <a:pt x="38" y="30"/>
                    </a:lnTo>
                    <a:lnTo>
                      <a:pt x="36" y="2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62" name="Freeform 110">
                <a:extLst>
                  <a:ext uri="{FF2B5EF4-FFF2-40B4-BE49-F238E27FC236}">
                    <a16:creationId xmlns:a16="http://schemas.microsoft.com/office/drawing/2014/main" id="{5B3FECC2-86E5-4AF6-8C0C-3952400C50BF}"/>
                  </a:ext>
                </a:extLst>
              </p:cNvPr>
              <p:cNvSpPr>
                <a:spLocks/>
              </p:cNvSpPr>
              <p:nvPr/>
            </p:nvSpPr>
            <p:spPr bwMode="auto">
              <a:xfrm>
                <a:off x="700" y="2075"/>
                <a:ext cx="110" cy="169"/>
              </a:xfrm>
              <a:custGeom>
                <a:avLst/>
                <a:gdLst>
                  <a:gd name="T0" fmla="*/ 0 w 220"/>
                  <a:gd name="T1" fmla="*/ 0 h 339"/>
                  <a:gd name="T2" fmla="*/ 1 w 220"/>
                  <a:gd name="T3" fmla="*/ 0 h 339"/>
                  <a:gd name="T4" fmla="*/ 1 w 220"/>
                  <a:gd name="T5" fmla="*/ 0 h 339"/>
                  <a:gd name="T6" fmla="*/ 1 w 220"/>
                  <a:gd name="T7" fmla="*/ 0 h 339"/>
                  <a:gd name="T8" fmla="*/ 1 w 220"/>
                  <a:gd name="T9" fmla="*/ 0 h 339"/>
                  <a:gd name="T10" fmla="*/ 1 w 220"/>
                  <a:gd name="T11" fmla="*/ 0 h 339"/>
                  <a:gd name="T12" fmla="*/ 1 w 220"/>
                  <a:gd name="T13" fmla="*/ 0 h 339"/>
                  <a:gd name="T14" fmla="*/ 1 w 220"/>
                  <a:gd name="T15" fmla="*/ 0 h 339"/>
                  <a:gd name="T16" fmla="*/ 1 w 220"/>
                  <a:gd name="T17" fmla="*/ 0 h 339"/>
                  <a:gd name="T18" fmla="*/ 1 w 220"/>
                  <a:gd name="T19" fmla="*/ 0 h 339"/>
                  <a:gd name="T20" fmla="*/ 1 w 220"/>
                  <a:gd name="T21" fmla="*/ 0 h 339"/>
                  <a:gd name="T22" fmla="*/ 1 w 220"/>
                  <a:gd name="T23" fmla="*/ 0 h 339"/>
                  <a:gd name="T24" fmla="*/ 1 w 220"/>
                  <a:gd name="T25" fmla="*/ 0 h 339"/>
                  <a:gd name="T26" fmla="*/ 1 w 220"/>
                  <a:gd name="T27" fmla="*/ 0 h 339"/>
                  <a:gd name="T28" fmla="*/ 1 w 220"/>
                  <a:gd name="T29" fmla="*/ 0 h 339"/>
                  <a:gd name="T30" fmla="*/ 1 w 220"/>
                  <a:gd name="T31" fmla="*/ 0 h 339"/>
                  <a:gd name="T32" fmla="*/ 1 w 220"/>
                  <a:gd name="T33" fmla="*/ 0 h 339"/>
                  <a:gd name="T34" fmla="*/ 1 w 220"/>
                  <a:gd name="T35" fmla="*/ 0 h 339"/>
                  <a:gd name="T36" fmla="*/ 1 w 220"/>
                  <a:gd name="T37" fmla="*/ 0 h 339"/>
                  <a:gd name="T38" fmla="*/ 1 w 220"/>
                  <a:gd name="T39" fmla="*/ 0 h 339"/>
                  <a:gd name="T40" fmla="*/ 1 w 220"/>
                  <a:gd name="T41" fmla="*/ 0 h 339"/>
                  <a:gd name="T42" fmla="*/ 1 w 220"/>
                  <a:gd name="T43" fmla="*/ 0 h 339"/>
                  <a:gd name="T44" fmla="*/ 1 w 220"/>
                  <a:gd name="T45" fmla="*/ 0 h 339"/>
                  <a:gd name="T46" fmla="*/ 1 w 220"/>
                  <a:gd name="T47" fmla="*/ 0 h 339"/>
                  <a:gd name="T48" fmla="*/ 1 w 220"/>
                  <a:gd name="T49" fmla="*/ 0 h 339"/>
                  <a:gd name="T50" fmla="*/ 1 w 220"/>
                  <a:gd name="T51" fmla="*/ 0 h 339"/>
                  <a:gd name="T52" fmla="*/ 1 w 220"/>
                  <a:gd name="T53" fmla="*/ 0 h 339"/>
                  <a:gd name="T54" fmla="*/ 1 w 220"/>
                  <a:gd name="T55" fmla="*/ 0 h 339"/>
                  <a:gd name="T56" fmla="*/ 1 w 220"/>
                  <a:gd name="T57" fmla="*/ 0 h 339"/>
                  <a:gd name="T58" fmla="*/ 1 w 220"/>
                  <a:gd name="T59" fmla="*/ 0 h 339"/>
                  <a:gd name="T60" fmla="*/ 1 w 220"/>
                  <a:gd name="T61" fmla="*/ 0 h 339"/>
                  <a:gd name="T62" fmla="*/ 1 w 220"/>
                  <a:gd name="T63" fmla="*/ 0 h 339"/>
                  <a:gd name="T64" fmla="*/ 1 w 220"/>
                  <a:gd name="T65" fmla="*/ 0 h 339"/>
                  <a:gd name="T66" fmla="*/ 1 w 220"/>
                  <a:gd name="T67" fmla="*/ 0 h 339"/>
                  <a:gd name="T68" fmla="*/ 1 w 220"/>
                  <a:gd name="T69" fmla="*/ 0 h 339"/>
                  <a:gd name="T70" fmla="*/ 1 w 220"/>
                  <a:gd name="T71" fmla="*/ 0 h 339"/>
                  <a:gd name="T72" fmla="*/ 1 w 220"/>
                  <a:gd name="T73" fmla="*/ 0 h 339"/>
                  <a:gd name="T74" fmla="*/ 0 w 220"/>
                  <a:gd name="T75" fmla="*/ 0 h 3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339"/>
                  <a:gd name="T116" fmla="*/ 220 w 220"/>
                  <a:gd name="T117" fmla="*/ 339 h 3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339">
                    <a:moveTo>
                      <a:pt x="0" y="0"/>
                    </a:moveTo>
                    <a:lnTo>
                      <a:pt x="2" y="4"/>
                    </a:lnTo>
                    <a:lnTo>
                      <a:pt x="8" y="14"/>
                    </a:lnTo>
                    <a:lnTo>
                      <a:pt x="18" y="30"/>
                    </a:lnTo>
                    <a:lnTo>
                      <a:pt x="31" y="51"/>
                    </a:lnTo>
                    <a:lnTo>
                      <a:pt x="45" y="76"/>
                    </a:lnTo>
                    <a:lnTo>
                      <a:pt x="62" y="104"/>
                    </a:lnTo>
                    <a:lnTo>
                      <a:pt x="79" y="133"/>
                    </a:lnTo>
                    <a:lnTo>
                      <a:pt x="99" y="164"/>
                    </a:lnTo>
                    <a:lnTo>
                      <a:pt x="117" y="195"/>
                    </a:lnTo>
                    <a:lnTo>
                      <a:pt x="136" y="225"/>
                    </a:lnTo>
                    <a:lnTo>
                      <a:pt x="153" y="253"/>
                    </a:lnTo>
                    <a:lnTo>
                      <a:pt x="168" y="278"/>
                    </a:lnTo>
                    <a:lnTo>
                      <a:pt x="182" y="300"/>
                    </a:lnTo>
                    <a:lnTo>
                      <a:pt x="193" y="317"/>
                    </a:lnTo>
                    <a:lnTo>
                      <a:pt x="201" y="329"/>
                    </a:lnTo>
                    <a:lnTo>
                      <a:pt x="205" y="334"/>
                    </a:lnTo>
                    <a:lnTo>
                      <a:pt x="212" y="339"/>
                    </a:lnTo>
                    <a:lnTo>
                      <a:pt x="218" y="339"/>
                    </a:lnTo>
                    <a:lnTo>
                      <a:pt x="220" y="338"/>
                    </a:lnTo>
                    <a:lnTo>
                      <a:pt x="219" y="334"/>
                    </a:lnTo>
                    <a:lnTo>
                      <a:pt x="216" y="330"/>
                    </a:lnTo>
                    <a:lnTo>
                      <a:pt x="211" y="320"/>
                    </a:lnTo>
                    <a:lnTo>
                      <a:pt x="200" y="305"/>
                    </a:lnTo>
                    <a:lnTo>
                      <a:pt x="189" y="285"/>
                    </a:lnTo>
                    <a:lnTo>
                      <a:pt x="175" y="261"/>
                    </a:lnTo>
                    <a:lnTo>
                      <a:pt x="159" y="235"/>
                    </a:lnTo>
                    <a:lnTo>
                      <a:pt x="143" y="208"/>
                    </a:lnTo>
                    <a:lnTo>
                      <a:pt x="125" y="179"/>
                    </a:lnTo>
                    <a:lnTo>
                      <a:pt x="108" y="150"/>
                    </a:lnTo>
                    <a:lnTo>
                      <a:pt x="91" y="123"/>
                    </a:lnTo>
                    <a:lnTo>
                      <a:pt x="76" y="97"/>
                    </a:lnTo>
                    <a:lnTo>
                      <a:pt x="62" y="74"/>
                    </a:lnTo>
                    <a:lnTo>
                      <a:pt x="50" y="55"/>
                    </a:lnTo>
                    <a:lnTo>
                      <a:pt x="41" y="40"/>
                    </a:lnTo>
                    <a:lnTo>
                      <a:pt x="35" y="30"/>
                    </a:lnTo>
                    <a:lnTo>
                      <a:pt x="3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63" name="Freeform 111">
                <a:extLst>
                  <a:ext uri="{FF2B5EF4-FFF2-40B4-BE49-F238E27FC236}">
                    <a16:creationId xmlns:a16="http://schemas.microsoft.com/office/drawing/2014/main" id="{EA8B3871-0FFB-4A64-B942-6BB20A277172}"/>
                  </a:ext>
                </a:extLst>
              </p:cNvPr>
              <p:cNvSpPr>
                <a:spLocks/>
              </p:cNvSpPr>
              <p:nvPr/>
            </p:nvSpPr>
            <p:spPr bwMode="auto">
              <a:xfrm>
                <a:off x="686" y="2078"/>
                <a:ext cx="41" cy="91"/>
              </a:xfrm>
              <a:custGeom>
                <a:avLst/>
                <a:gdLst>
                  <a:gd name="T0" fmla="*/ 0 w 82"/>
                  <a:gd name="T1" fmla="*/ 0 h 183"/>
                  <a:gd name="T2" fmla="*/ 1 w 82"/>
                  <a:gd name="T3" fmla="*/ 0 h 183"/>
                  <a:gd name="T4" fmla="*/ 1 w 82"/>
                  <a:gd name="T5" fmla="*/ 0 h 183"/>
                  <a:gd name="T6" fmla="*/ 1 w 82"/>
                  <a:gd name="T7" fmla="*/ 0 h 183"/>
                  <a:gd name="T8" fmla="*/ 1 w 82"/>
                  <a:gd name="T9" fmla="*/ 0 h 183"/>
                  <a:gd name="T10" fmla="*/ 1 w 82"/>
                  <a:gd name="T11" fmla="*/ 0 h 183"/>
                  <a:gd name="T12" fmla="*/ 1 w 82"/>
                  <a:gd name="T13" fmla="*/ 0 h 183"/>
                  <a:gd name="T14" fmla="*/ 1 w 82"/>
                  <a:gd name="T15" fmla="*/ 0 h 183"/>
                  <a:gd name="T16" fmla="*/ 1 w 82"/>
                  <a:gd name="T17" fmla="*/ 0 h 183"/>
                  <a:gd name="T18" fmla="*/ 1 w 82"/>
                  <a:gd name="T19" fmla="*/ 0 h 183"/>
                  <a:gd name="T20" fmla="*/ 1 w 82"/>
                  <a:gd name="T21" fmla="*/ 0 h 183"/>
                  <a:gd name="T22" fmla="*/ 1 w 82"/>
                  <a:gd name="T23" fmla="*/ 0 h 183"/>
                  <a:gd name="T24" fmla="*/ 1 w 82"/>
                  <a:gd name="T25" fmla="*/ 0 h 183"/>
                  <a:gd name="T26" fmla="*/ 1 w 82"/>
                  <a:gd name="T27" fmla="*/ 0 h 183"/>
                  <a:gd name="T28" fmla="*/ 1 w 82"/>
                  <a:gd name="T29" fmla="*/ 0 h 183"/>
                  <a:gd name="T30" fmla="*/ 1 w 82"/>
                  <a:gd name="T31" fmla="*/ 0 h 183"/>
                  <a:gd name="T32" fmla="*/ 1 w 82"/>
                  <a:gd name="T33" fmla="*/ 0 h 183"/>
                  <a:gd name="T34" fmla="*/ 0 w 82"/>
                  <a:gd name="T35" fmla="*/ 0 h 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2"/>
                  <a:gd name="T55" fmla="*/ 0 h 183"/>
                  <a:gd name="T56" fmla="*/ 82 w 82"/>
                  <a:gd name="T57" fmla="*/ 183 h 1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2" h="183">
                    <a:moveTo>
                      <a:pt x="0" y="7"/>
                    </a:moveTo>
                    <a:lnTo>
                      <a:pt x="2" y="15"/>
                    </a:lnTo>
                    <a:lnTo>
                      <a:pt x="10" y="35"/>
                    </a:lnTo>
                    <a:lnTo>
                      <a:pt x="21" y="64"/>
                    </a:lnTo>
                    <a:lnTo>
                      <a:pt x="34" y="96"/>
                    </a:lnTo>
                    <a:lnTo>
                      <a:pt x="47" y="128"/>
                    </a:lnTo>
                    <a:lnTo>
                      <a:pt x="61" y="157"/>
                    </a:lnTo>
                    <a:lnTo>
                      <a:pt x="71" y="176"/>
                    </a:lnTo>
                    <a:lnTo>
                      <a:pt x="79" y="183"/>
                    </a:lnTo>
                    <a:lnTo>
                      <a:pt x="82" y="168"/>
                    </a:lnTo>
                    <a:lnTo>
                      <a:pt x="77" y="144"/>
                    </a:lnTo>
                    <a:lnTo>
                      <a:pt x="68" y="114"/>
                    </a:lnTo>
                    <a:lnTo>
                      <a:pt x="55" y="83"/>
                    </a:lnTo>
                    <a:lnTo>
                      <a:pt x="41" y="52"/>
                    </a:lnTo>
                    <a:lnTo>
                      <a:pt x="29" y="26"/>
                    </a:lnTo>
                    <a:lnTo>
                      <a:pt x="19" y="7"/>
                    </a:lnTo>
                    <a:lnTo>
                      <a:pt x="16"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64" name="Freeform 112">
                <a:extLst>
                  <a:ext uri="{FF2B5EF4-FFF2-40B4-BE49-F238E27FC236}">
                    <a16:creationId xmlns:a16="http://schemas.microsoft.com/office/drawing/2014/main" id="{776BFAB9-EB20-4DE4-BDEF-CF3173CC81CA}"/>
                  </a:ext>
                </a:extLst>
              </p:cNvPr>
              <p:cNvSpPr>
                <a:spLocks/>
              </p:cNvSpPr>
              <p:nvPr/>
            </p:nvSpPr>
            <p:spPr bwMode="auto">
              <a:xfrm>
                <a:off x="659" y="2082"/>
                <a:ext cx="24" cy="56"/>
              </a:xfrm>
              <a:custGeom>
                <a:avLst/>
                <a:gdLst>
                  <a:gd name="T0" fmla="*/ 0 w 47"/>
                  <a:gd name="T1" fmla="*/ 0 h 113"/>
                  <a:gd name="T2" fmla="*/ 1 w 47"/>
                  <a:gd name="T3" fmla="*/ 0 h 113"/>
                  <a:gd name="T4" fmla="*/ 1 w 47"/>
                  <a:gd name="T5" fmla="*/ 0 h 113"/>
                  <a:gd name="T6" fmla="*/ 1 w 47"/>
                  <a:gd name="T7" fmla="*/ 0 h 113"/>
                  <a:gd name="T8" fmla="*/ 1 w 47"/>
                  <a:gd name="T9" fmla="*/ 0 h 113"/>
                  <a:gd name="T10" fmla="*/ 1 w 47"/>
                  <a:gd name="T11" fmla="*/ 0 h 113"/>
                  <a:gd name="T12" fmla="*/ 1 w 47"/>
                  <a:gd name="T13" fmla="*/ 0 h 113"/>
                  <a:gd name="T14" fmla="*/ 1 w 47"/>
                  <a:gd name="T15" fmla="*/ 0 h 113"/>
                  <a:gd name="T16" fmla="*/ 1 w 47"/>
                  <a:gd name="T17" fmla="*/ 0 h 113"/>
                  <a:gd name="T18" fmla="*/ 1 w 47"/>
                  <a:gd name="T19" fmla="*/ 0 h 113"/>
                  <a:gd name="T20" fmla="*/ 1 w 47"/>
                  <a:gd name="T21" fmla="*/ 0 h 113"/>
                  <a:gd name="T22" fmla="*/ 1 w 47"/>
                  <a:gd name="T23" fmla="*/ 0 h 113"/>
                  <a:gd name="T24" fmla="*/ 1 w 47"/>
                  <a:gd name="T25" fmla="*/ 0 h 113"/>
                  <a:gd name="T26" fmla="*/ 1 w 47"/>
                  <a:gd name="T27" fmla="*/ 0 h 113"/>
                  <a:gd name="T28" fmla="*/ 1 w 47"/>
                  <a:gd name="T29" fmla="*/ 0 h 113"/>
                  <a:gd name="T30" fmla="*/ 1 w 47"/>
                  <a:gd name="T31" fmla="*/ 0 h 113"/>
                  <a:gd name="T32" fmla="*/ 1 w 47"/>
                  <a:gd name="T33" fmla="*/ 0 h 113"/>
                  <a:gd name="T34" fmla="*/ 0 w 47"/>
                  <a:gd name="T35" fmla="*/ 0 h 1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113"/>
                  <a:gd name="T56" fmla="*/ 47 w 47"/>
                  <a:gd name="T57" fmla="*/ 113 h 1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113">
                    <a:moveTo>
                      <a:pt x="0" y="8"/>
                    </a:moveTo>
                    <a:lnTo>
                      <a:pt x="1" y="12"/>
                    </a:lnTo>
                    <a:lnTo>
                      <a:pt x="6" y="23"/>
                    </a:lnTo>
                    <a:lnTo>
                      <a:pt x="11" y="38"/>
                    </a:lnTo>
                    <a:lnTo>
                      <a:pt x="18" y="57"/>
                    </a:lnTo>
                    <a:lnTo>
                      <a:pt x="26" y="75"/>
                    </a:lnTo>
                    <a:lnTo>
                      <a:pt x="33" y="92"/>
                    </a:lnTo>
                    <a:lnTo>
                      <a:pt x="40" y="105"/>
                    </a:lnTo>
                    <a:lnTo>
                      <a:pt x="46" y="113"/>
                    </a:lnTo>
                    <a:lnTo>
                      <a:pt x="47" y="98"/>
                    </a:lnTo>
                    <a:lnTo>
                      <a:pt x="45" y="81"/>
                    </a:lnTo>
                    <a:lnTo>
                      <a:pt x="39" y="61"/>
                    </a:lnTo>
                    <a:lnTo>
                      <a:pt x="33" y="43"/>
                    </a:lnTo>
                    <a:lnTo>
                      <a:pt x="25" y="27"/>
                    </a:lnTo>
                    <a:lnTo>
                      <a:pt x="19" y="13"/>
                    </a:lnTo>
                    <a:lnTo>
                      <a:pt x="15" y="4"/>
                    </a:lnTo>
                    <a:lnTo>
                      <a:pt x="13"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65" name="Freeform 113">
                <a:extLst>
                  <a:ext uri="{FF2B5EF4-FFF2-40B4-BE49-F238E27FC236}">
                    <a16:creationId xmlns:a16="http://schemas.microsoft.com/office/drawing/2014/main" id="{06D44DD4-2348-4AA8-986B-29753F897D46}"/>
                  </a:ext>
                </a:extLst>
              </p:cNvPr>
              <p:cNvSpPr>
                <a:spLocks/>
              </p:cNvSpPr>
              <p:nvPr/>
            </p:nvSpPr>
            <p:spPr bwMode="auto">
              <a:xfrm>
                <a:off x="534" y="1980"/>
                <a:ext cx="37" cy="28"/>
              </a:xfrm>
              <a:custGeom>
                <a:avLst/>
                <a:gdLst>
                  <a:gd name="T0" fmla="*/ 1 w 72"/>
                  <a:gd name="T1" fmla="*/ 1 h 55"/>
                  <a:gd name="T2" fmla="*/ 1 w 72"/>
                  <a:gd name="T3" fmla="*/ 1 h 55"/>
                  <a:gd name="T4" fmla="*/ 1 w 72"/>
                  <a:gd name="T5" fmla="*/ 1 h 55"/>
                  <a:gd name="T6" fmla="*/ 1 w 72"/>
                  <a:gd name="T7" fmla="*/ 1 h 55"/>
                  <a:gd name="T8" fmla="*/ 1 w 72"/>
                  <a:gd name="T9" fmla="*/ 1 h 55"/>
                  <a:gd name="T10" fmla="*/ 1 w 72"/>
                  <a:gd name="T11" fmla="*/ 1 h 55"/>
                  <a:gd name="T12" fmla="*/ 1 w 72"/>
                  <a:gd name="T13" fmla="*/ 1 h 55"/>
                  <a:gd name="T14" fmla="*/ 1 w 72"/>
                  <a:gd name="T15" fmla="*/ 1 h 55"/>
                  <a:gd name="T16" fmla="*/ 1 w 72"/>
                  <a:gd name="T17" fmla="*/ 1 h 55"/>
                  <a:gd name="T18" fmla="*/ 1 w 72"/>
                  <a:gd name="T19" fmla="*/ 1 h 55"/>
                  <a:gd name="T20" fmla="*/ 1 w 72"/>
                  <a:gd name="T21" fmla="*/ 1 h 55"/>
                  <a:gd name="T22" fmla="*/ 1 w 72"/>
                  <a:gd name="T23" fmla="*/ 1 h 55"/>
                  <a:gd name="T24" fmla="*/ 1 w 72"/>
                  <a:gd name="T25" fmla="*/ 1 h 55"/>
                  <a:gd name="T26" fmla="*/ 1 w 72"/>
                  <a:gd name="T27" fmla="*/ 1 h 55"/>
                  <a:gd name="T28" fmla="*/ 1 w 72"/>
                  <a:gd name="T29" fmla="*/ 1 h 55"/>
                  <a:gd name="T30" fmla="*/ 1 w 72"/>
                  <a:gd name="T31" fmla="*/ 1 h 55"/>
                  <a:gd name="T32" fmla="*/ 1 w 72"/>
                  <a:gd name="T33" fmla="*/ 1 h 55"/>
                  <a:gd name="T34" fmla="*/ 1 w 72"/>
                  <a:gd name="T35" fmla="*/ 1 h 55"/>
                  <a:gd name="T36" fmla="*/ 1 w 72"/>
                  <a:gd name="T37" fmla="*/ 1 h 55"/>
                  <a:gd name="T38" fmla="*/ 1 w 72"/>
                  <a:gd name="T39" fmla="*/ 1 h 55"/>
                  <a:gd name="T40" fmla="*/ 1 w 72"/>
                  <a:gd name="T41" fmla="*/ 1 h 55"/>
                  <a:gd name="T42" fmla="*/ 1 w 72"/>
                  <a:gd name="T43" fmla="*/ 1 h 55"/>
                  <a:gd name="T44" fmla="*/ 1 w 72"/>
                  <a:gd name="T45" fmla="*/ 1 h 55"/>
                  <a:gd name="T46" fmla="*/ 1 w 72"/>
                  <a:gd name="T47" fmla="*/ 1 h 55"/>
                  <a:gd name="T48" fmla="*/ 1 w 72"/>
                  <a:gd name="T49" fmla="*/ 1 h 55"/>
                  <a:gd name="T50" fmla="*/ 1 w 72"/>
                  <a:gd name="T51" fmla="*/ 1 h 55"/>
                  <a:gd name="T52" fmla="*/ 1 w 72"/>
                  <a:gd name="T53" fmla="*/ 1 h 55"/>
                  <a:gd name="T54" fmla="*/ 1 w 72"/>
                  <a:gd name="T55" fmla="*/ 1 h 55"/>
                  <a:gd name="T56" fmla="*/ 0 w 72"/>
                  <a:gd name="T57" fmla="*/ 0 h 55"/>
                  <a:gd name="T58" fmla="*/ 1 w 72"/>
                  <a:gd name="T59" fmla="*/ 1 h 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5"/>
                  <a:gd name="T92" fmla="*/ 72 w 72"/>
                  <a:gd name="T93" fmla="*/ 55 h 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5">
                    <a:moveTo>
                      <a:pt x="8" y="18"/>
                    </a:moveTo>
                    <a:lnTo>
                      <a:pt x="9" y="19"/>
                    </a:lnTo>
                    <a:lnTo>
                      <a:pt x="12" y="24"/>
                    </a:lnTo>
                    <a:lnTo>
                      <a:pt x="17" y="29"/>
                    </a:lnTo>
                    <a:lnTo>
                      <a:pt x="24" y="36"/>
                    </a:lnTo>
                    <a:lnTo>
                      <a:pt x="30" y="43"/>
                    </a:lnTo>
                    <a:lnTo>
                      <a:pt x="37" y="49"/>
                    </a:lnTo>
                    <a:lnTo>
                      <a:pt x="42" y="54"/>
                    </a:lnTo>
                    <a:lnTo>
                      <a:pt x="47" y="55"/>
                    </a:lnTo>
                    <a:lnTo>
                      <a:pt x="55" y="54"/>
                    </a:lnTo>
                    <a:lnTo>
                      <a:pt x="63" y="51"/>
                    </a:lnTo>
                    <a:lnTo>
                      <a:pt x="69" y="48"/>
                    </a:lnTo>
                    <a:lnTo>
                      <a:pt x="72" y="43"/>
                    </a:lnTo>
                    <a:lnTo>
                      <a:pt x="71" y="33"/>
                    </a:lnTo>
                    <a:lnTo>
                      <a:pt x="70" y="20"/>
                    </a:lnTo>
                    <a:lnTo>
                      <a:pt x="68" y="10"/>
                    </a:lnTo>
                    <a:lnTo>
                      <a:pt x="67" y="5"/>
                    </a:lnTo>
                    <a:lnTo>
                      <a:pt x="67" y="10"/>
                    </a:lnTo>
                    <a:lnTo>
                      <a:pt x="65" y="19"/>
                    </a:lnTo>
                    <a:lnTo>
                      <a:pt x="63" y="29"/>
                    </a:lnTo>
                    <a:lnTo>
                      <a:pt x="57" y="35"/>
                    </a:lnTo>
                    <a:lnTo>
                      <a:pt x="48" y="35"/>
                    </a:lnTo>
                    <a:lnTo>
                      <a:pt x="39" y="32"/>
                    </a:lnTo>
                    <a:lnTo>
                      <a:pt x="30" y="26"/>
                    </a:lnTo>
                    <a:lnTo>
                      <a:pt x="21" y="19"/>
                    </a:lnTo>
                    <a:lnTo>
                      <a:pt x="12" y="12"/>
                    </a:lnTo>
                    <a:lnTo>
                      <a:pt x="6" y="5"/>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66" name="Freeform 114">
                <a:extLst>
                  <a:ext uri="{FF2B5EF4-FFF2-40B4-BE49-F238E27FC236}">
                    <a16:creationId xmlns:a16="http://schemas.microsoft.com/office/drawing/2014/main" id="{74BA3505-984F-4BE0-9C67-2BFBD1459B79}"/>
                  </a:ext>
                </a:extLst>
              </p:cNvPr>
              <p:cNvSpPr>
                <a:spLocks/>
              </p:cNvSpPr>
              <p:nvPr/>
            </p:nvSpPr>
            <p:spPr bwMode="auto">
              <a:xfrm>
                <a:off x="570" y="1983"/>
                <a:ext cx="36" cy="27"/>
              </a:xfrm>
              <a:custGeom>
                <a:avLst/>
                <a:gdLst>
                  <a:gd name="T0" fmla="*/ 0 w 73"/>
                  <a:gd name="T1" fmla="*/ 1 h 54"/>
                  <a:gd name="T2" fmla="*/ 0 w 73"/>
                  <a:gd name="T3" fmla="*/ 1 h 54"/>
                  <a:gd name="T4" fmla="*/ 0 w 73"/>
                  <a:gd name="T5" fmla="*/ 1 h 54"/>
                  <a:gd name="T6" fmla="*/ 0 w 73"/>
                  <a:gd name="T7" fmla="*/ 1 h 54"/>
                  <a:gd name="T8" fmla="*/ 0 w 73"/>
                  <a:gd name="T9" fmla="*/ 1 h 54"/>
                  <a:gd name="T10" fmla="*/ 0 w 73"/>
                  <a:gd name="T11" fmla="*/ 1 h 54"/>
                  <a:gd name="T12" fmla="*/ 0 w 73"/>
                  <a:gd name="T13" fmla="*/ 1 h 54"/>
                  <a:gd name="T14" fmla="*/ 0 w 73"/>
                  <a:gd name="T15" fmla="*/ 1 h 54"/>
                  <a:gd name="T16" fmla="*/ 0 w 73"/>
                  <a:gd name="T17" fmla="*/ 1 h 54"/>
                  <a:gd name="T18" fmla="*/ 0 w 73"/>
                  <a:gd name="T19" fmla="*/ 1 h 54"/>
                  <a:gd name="T20" fmla="*/ 0 w 73"/>
                  <a:gd name="T21" fmla="*/ 1 h 54"/>
                  <a:gd name="T22" fmla="*/ 0 w 73"/>
                  <a:gd name="T23" fmla="*/ 1 h 54"/>
                  <a:gd name="T24" fmla="*/ 0 w 73"/>
                  <a:gd name="T25" fmla="*/ 1 h 54"/>
                  <a:gd name="T26" fmla="*/ 0 w 73"/>
                  <a:gd name="T27" fmla="*/ 1 h 54"/>
                  <a:gd name="T28" fmla="*/ 0 w 73"/>
                  <a:gd name="T29" fmla="*/ 1 h 54"/>
                  <a:gd name="T30" fmla="*/ 0 w 73"/>
                  <a:gd name="T31" fmla="*/ 1 h 54"/>
                  <a:gd name="T32" fmla="*/ 0 w 73"/>
                  <a:gd name="T33" fmla="*/ 1 h 54"/>
                  <a:gd name="T34" fmla="*/ 0 w 73"/>
                  <a:gd name="T35" fmla="*/ 1 h 54"/>
                  <a:gd name="T36" fmla="*/ 0 w 73"/>
                  <a:gd name="T37" fmla="*/ 1 h 54"/>
                  <a:gd name="T38" fmla="*/ 0 w 73"/>
                  <a:gd name="T39" fmla="*/ 1 h 54"/>
                  <a:gd name="T40" fmla="*/ 0 w 73"/>
                  <a:gd name="T41" fmla="*/ 1 h 54"/>
                  <a:gd name="T42" fmla="*/ 0 w 73"/>
                  <a:gd name="T43" fmla="*/ 1 h 54"/>
                  <a:gd name="T44" fmla="*/ 0 w 73"/>
                  <a:gd name="T45" fmla="*/ 1 h 54"/>
                  <a:gd name="T46" fmla="*/ 0 w 73"/>
                  <a:gd name="T47" fmla="*/ 1 h 54"/>
                  <a:gd name="T48" fmla="*/ 0 w 73"/>
                  <a:gd name="T49" fmla="*/ 1 h 54"/>
                  <a:gd name="T50" fmla="*/ 0 w 73"/>
                  <a:gd name="T51" fmla="*/ 1 h 54"/>
                  <a:gd name="T52" fmla="*/ 0 w 73"/>
                  <a:gd name="T53" fmla="*/ 1 h 54"/>
                  <a:gd name="T54" fmla="*/ 0 w 73"/>
                  <a:gd name="T55" fmla="*/ 1 h 54"/>
                  <a:gd name="T56" fmla="*/ 0 w 73"/>
                  <a:gd name="T57" fmla="*/ 0 h 54"/>
                  <a:gd name="T58" fmla="*/ 0 w 73"/>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4"/>
                  <a:gd name="T92" fmla="*/ 73 w 73"/>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4">
                    <a:moveTo>
                      <a:pt x="8" y="19"/>
                    </a:moveTo>
                    <a:lnTo>
                      <a:pt x="9" y="20"/>
                    </a:lnTo>
                    <a:lnTo>
                      <a:pt x="13" y="24"/>
                    </a:lnTo>
                    <a:lnTo>
                      <a:pt x="17" y="30"/>
                    </a:lnTo>
                    <a:lnTo>
                      <a:pt x="24" y="37"/>
                    </a:lnTo>
                    <a:lnTo>
                      <a:pt x="30" y="44"/>
                    </a:lnTo>
                    <a:lnTo>
                      <a:pt x="37" y="50"/>
                    </a:lnTo>
                    <a:lnTo>
                      <a:pt x="43" y="53"/>
                    </a:lnTo>
                    <a:lnTo>
                      <a:pt x="47" y="54"/>
                    </a:lnTo>
                    <a:lnTo>
                      <a:pt x="55" y="53"/>
                    </a:lnTo>
                    <a:lnTo>
                      <a:pt x="63" y="52"/>
                    </a:lnTo>
                    <a:lnTo>
                      <a:pt x="70" y="49"/>
                    </a:lnTo>
                    <a:lnTo>
                      <a:pt x="73" y="43"/>
                    </a:lnTo>
                    <a:lnTo>
                      <a:pt x="72" y="32"/>
                    </a:lnTo>
                    <a:lnTo>
                      <a:pt x="70" y="20"/>
                    </a:lnTo>
                    <a:lnTo>
                      <a:pt x="68" y="9"/>
                    </a:lnTo>
                    <a:lnTo>
                      <a:pt x="67" y="5"/>
                    </a:lnTo>
                    <a:lnTo>
                      <a:pt x="67" y="9"/>
                    </a:lnTo>
                    <a:lnTo>
                      <a:pt x="66" y="19"/>
                    </a:lnTo>
                    <a:lnTo>
                      <a:pt x="63" y="29"/>
                    </a:lnTo>
                    <a:lnTo>
                      <a:pt x="58" y="35"/>
                    </a:lnTo>
                    <a:lnTo>
                      <a:pt x="48" y="35"/>
                    </a:lnTo>
                    <a:lnTo>
                      <a:pt x="39" y="31"/>
                    </a:lnTo>
                    <a:lnTo>
                      <a:pt x="30" y="25"/>
                    </a:lnTo>
                    <a:lnTo>
                      <a:pt x="21" y="19"/>
                    </a:lnTo>
                    <a:lnTo>
                      <a:pt x="13" y="13"/>
                    </a:lnTo>
                    <a:lnTo>
                      <a:pt x="6" y="6"/>
                    </a:lnTo>
                    <a:lnTo>
                      <a:pt x="1" y="1"/>
                    </a:lnTo>
                    <a:lnTo>
                      <a:pt x="0" y="0"/>
                    </a:lnTo>
                    <a:lnTo>
                      <a:pt x="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67" name="Freeform 115">
                <a:extLst>
                  <a:ext uri="{FF2B5EF4-FFF2-40B4-BE49-F238E27FC236}">
                    <a16:creationId xmlns:a16="http://schemas.microsoft.com/office/drawing/2014/main" id="{729BC7A8-C61F-4C4B-8A91-A0AF9E405B74}"/>
                  </a:ext>
                </a:extLst>
              </p:cNvPr>
              <p:cNvSpPr>
                <a:spLocks/>
              </p:cNvSpPr>
              <p:nvPr/>
            </p:nvSpPr>
            <p:spPr bwMode="auto">
              <a:xfrm>
                <a:off x="523" y="1954"/>
                <a:ext cx="37" cy="27"/>
              </a:xfrm>
              <a:custGeom>
                <a:avLst/>
                <a:gdLst>
                  <a:gd name="T0" fmla="*/ 1 w 73"/>
                  <a:gd name="T1" fmla="*/ 1 h 54"/>
                  <a:gd name="T2" fmla="*/ 1 w 73"/>
                  <a:gd name="T3" fmla="*/ 1 h 54"/>
                  <a:gd name="T4" fmla="*/ 1 w 73"/>
                  <a:gd name="T5" fmla="*/ 1 h 54"/>
                  <a:gd name="T6" fmla="*/ 1 w 73"/>
                  <a:gd name="T7" fmla="*/ 1 h 54"/>
                  <a:gd name="T8" fmla="*/ 1 w 73"/>
                  <a:gd name="T9" fmla="*/ 1 h 54"/>
                  <a:gd name="T10" fmla="*/ 1 w 73"/>
                  <a:gd name="T11" fmla="*/ 1 h 54"/>
                  <a:gd name="T12" fmla="*/ 1 w 73"/>
                  <a:gd name="T13" fmla="*/ 1 h 54"/>
                  <a:gd name="T14" fmla="*/ 1 w 73"/>
                  <a:gd name="T15" fmla="*/ 1 h 54"/>
                  <a:gd name="T16" fmla="*/ 1 w 73"/>
                  <a:gd name="T17" fmla="*/ 1 h 54"/>
                  <a:gd name="T18" fmla="*/ 1 w 73"/>
                  <a:gd name="T19" fmla="*/ 1 h 54"/>
                  <a:gd name="T20" fmla="*/ 1 w 73"/>
                  <a:gd name="T21" fmla="*/ 1 h 54"/>
                  <a:gd name="T22" fmla="*/ 1 w 73"/>
                  <a:gd name="T23" fmla="*/ 1 h 54"/>
                  <a:gd name="T24" fmla="*/ 1 w 73"/>
                  <a:gd name="T25" fmla="*/ 1 h 54"/>
                  <a:gd name="T26" fmla="*/ 1 w 73"/>
                  <a:gd name="T27" fmla="*/ 1 h 54"/>
                  <a:gd name="T28" fmla="*/ 1 w 73"/>
                  <a:gd name="T29" fmla="*/ 1 h 54"/>
                  <a:gd name="T30" fmla="*/ 1 w 73"/>
                  <a:gd name="T31" fmla="*/ 1 h 54"/>
                  <a:gd name="T32" fmla="*/ 1 w 73"/>
                  <a:gd name="T33" fmla="*/ 1 h 54"/>
                  <a:gd name="T34" fmla="*/ 1 w 73"/>
                  <a:gd name="T35" fmla="*/ 1 h 54"/>
                  <a:gd name="T36" fmla="*/ 1 w 73"/>
                  <a:gd name="T37" fmla="*/ 1 h 54"/>
                  <a:gd name="T38" fmla="*/ 1 w 73"/>
                  <a:gd name="T39" fmla="*/ 1 h 54"/>
                  <a:gd name="T40" fmla="*/ 1 w 73"/>
                  <a:gd name="T41" fmla="*/ 1 h 54"/>
                  <a:gd name="T42" fmla="*/ 1 w 73"/>
                  <a:gd name="T43" fmla="*/ 1 h 54"/>
                  <a:gd name="T44" fmla="*/ 1 w 73"/>
                  <a:gd name="T45" fmla="*/ 1 h 54"/>
                  <a:gd name="T46" fmla="*/ 1 w 73"/>
                  <a:gd name="T47" fmla="*/ 1 h 54"/>
                  <a:gd name="T48" fmla="*/ 1 w 73"/>
                  <a:gd name="T49" fmla="*/ 1 h 54"/>
                  <a:gd name="T50" fmla="*/ 1 w 73"/>
                  <a:gd name="T51" fmla="*/ 1 h 54"/>
                  <a:gd name="T52" fmla="*/ 1 w 73"/>
                  <a:gd name="T53" fmla="*/ 1 h 54"/>
                  <a:gd name="T54" fmla="*/ 1 w 73"/>
                  <a:gd name="T55" fmla="*/ 1 h 54"/>
                  <a:gd name="T56" fmla="*/ 0 w 73"/>
                  <a:gd name="T57" fmla="*/ 0 h 54"/>
                  <a:gd name="T58" fmla="*/ 1 w 73"/>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4"/>
                  <a:gd name="T92" fmla="*/ 73 w 73"/>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4">
                    <a:moveTo>
                      <a:pt x="8" y="18"/>
                    </a:moveTo>
                    <a:lnTo>
                      <a:pt x="9" y="19"/>
                    </a:lnTo>
                    <a:lnTo>
                      <a:pt x="13" y="24"/>
                    </a:lnTo>
                    <a:lnTo>
                      <a:pt x="17" y="30"/>
                    </a:lnTo>
                    <a:lnTo>
                      <a:pt x="24" y="37"/>
                    </a:lnTo>
                    <a:lnTo>
                      <a:pt x="30" y="43"/>
                    </a:lnTo>
                    <a:lnTo>
                      <a:pt x="36" y="49"/>
                    </a:lnTo>
                    <a:lnTo>
                      <a:pt x="41" y="53"/>
                    </a:lnTo>
                    <a:lnTo>
                      <a:pt x="46" y="54"/>
                    </a:lnTo>
                    <a:lnTo>
                      <a:pt x="54" y="53"/>
                    </a:lnTo>
                    <a:lnTo>
                      <a:pt x="63" y="52"/>
                    </a:lnTo>
                    <a:lnTo>
                      <a:pt x="69" y="48"/>
                    </a:lnTo>
                    <a:lnTo>
                      <a:pt x="73" y="42"/>
                    </a:lnTo>
                    <a:lnTo>
                      <a:pt x="71" y="32"/>
                    </a:lnTo>
                    <a:lnTo>
                      <a:pt x="70" y="19"/>
                    </a:lnTo>
                    <a:lnTo>
                      <a:pt x="68" y="9"/>
                    </a:lnTo>
                    <a:lnTo>
                      <a:pt x="67" y="4"/>
                    </a:lnTo>
                    <a:lnTo>
                      <a:pt x="67" y="9"/>
                    </a:lnTo>
                    <a:lnTo>
                      <a:pt x="66" y="18"/>
                    </a:lnTo>
                    <a:lnTo>
                      <a:pt x="63" y="28"/>
                    </a:lnTo>
                    <a:lnTo>
                      <a:pt x="58" y="34"/>
                    </a:lnTo>
                    <a:lnTo>
                      <a:pt x="48" y="34"/>
                    </a:lnTo>
                    <a:lnTo>
                      <a:pt x="39" y="31"/>
                    </a:lnTo>
                    <a:lnTo>
                      <a:pt x="29" y="25"/>
                    </a:lnTo>
                    <a:lnTo>
                      <a:pt x="21" y="18"/>
                    </a:lnTo>
                    <a:lnTo>
                      <a:pt x="13" y="12"/>
                    </a:lnTo>
                    <a:lnTo>
                      <a:pt x="6" y="5"/>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68" name="Freeform 116">
                <a:extLst>
                  <a:ext uri="{FF2B5EF4-FFF2-40B4-BE49-F238E27FC236}">
                    <a16:creationId xmlns:a16="http://schemas.microsoft.com/office/drawing/2014/main" id="{A7AF7BBF-B1F1-4EA0-A6AF-1A1B687168C0}"/>
                  </a:ext>
                </a:extLst>
              </p:cNvPr>
              <p:cNvSpPr>
                <a:spLocks/>
              </p:cNvSpPr>
              <p:nvPr/>
            </p:nvSpPr>
            <p:spPr bwMode="auto">
              <a:xfrm>
                <a:off x="559" y="1956"/>
                <a:ext cx="36" cy="28"/>
              </a:xfrm>
              <a:custGeom>
                <a:avLst/>
                <a:gdLst>
                  <a:gd name="T0" fmla="*/ 0 w 73"/>
                  <a:gd name="T1" fmla="*/ 1 h 55"/>
                  <a:gd name="T2" fmla="*/ 0 w 73"/>
                  <a:gd name="T3" fmla="*/ 1 h 55"/>
                  <a:gd name="T4" fmla="*/ 0 w 73"/>
                  <a:gd name="T5" fmla="*/ 1 h 55"/>
                  <a:gd name="T6" fmla="*/ 0 w 73"/>
                  <a:gd name="T7" fmla="*/ 1 h 55"/>
                  <a:gd name="T8" fmla="*/ 0 w 73"/>
                  <a:gd name="T9" fmla="*/ 1 h 55"/>
                  <a:gd name="T10" fmla="*/ 0 w 73"/>
                  <a:gd name="T11" fmla="*/ 1 h 55"/>
                  <a:gd name="T12" fmla="*/ 0 w 73"/>
                  <a:gd name="T13" fmla="*/ 1 h 55"/>
                  <a:gd name="T14" fmla="*/ 0 w 73"/>
                  <a:gd name="T15" fmla="*/ 1 h 55"/>
                  <a:gd name="T16" fmla="*/ 0 w 73"/>
                  <a:gd name="T17" fmla="*/ 1 h 55"/>
                  <a:gd name="T18" fmla="*/ 0 w 73"/>
                  <a:gd name="T19" fmla="*/ 1 h 55"/>
                  <a:gd name="T20" fmla="*/ 0 w 73"/>
                  <a:gd name="T21" fmla="*/ 1 h 55"/>
                  <a:gd name="T22" fmla="*/ 0 w 73"/>
                  <a:gd name="T23" fmla="*/ 1 h 55"/>
                  <a:gd name="T24" fmla="*/ 0 w 73"/>
                  <a:gd name="T25" fmla="*/ 1 h 55"/>
                  <a:gd name="T26" fmla="*/ 0 w 73"/>
                  <a:gd name="T27" fmla="*/ 1 h 55"/>
                  <a:gd name="T28" fmla="*/ 0 w 73"/>
                  <a:gd name="T29" fmla="*/ 1 h 55"/>
                  <a:gd name="T30" fmla="*/ 0 w 73"/>
                  <a:gd name="T31" fmla="*/ 1 h 55"/>
                  <a:gd name="T32" fmla="*/ 0 w 73"/>
                  <a:gd name="T33" fmla="*/ 1 h 55"/>
                  <a:gd name="T34" fmla="*/ 0 w 73"/>
                  <a:gd name="T35" fmla="*/ 1 h 55"/>
                  <a:gd name="T36" fmla="*/ 0 w 73"/>
                  <a:gd name="T37" fmla="*/ 1 h 55"/>
                  <a:gd name="T38" fmla="*/ 0 w 73"/>
                  <a:gd name="T39" fmla="*/ 1 h 55"/>
                  <a:gd name="T40" fmla="*/ 0 w 73"/>
                  <a:gd name="T41" fmla="*/ 1 h 55"/>
                  <a:gd name="T42" fmla="*/ 0 w 73"/>
                  <a:gd name="T43" fmla="*/ 1 h 55"/>
                  <a:gd name="T44" fmla="*/ 0 w 73"/>
                  <a:gd name="T45" fmla="*/ 1 h 55"/>
                  <a:gd name="T46" fmla="*/ 0 w 73"/>
                  <a:gd name="T47" fmla="*/ 1 h 55"/>
                  <a:gd name="T48" fmla="*/ 0 w 73"/>
                  <a:gd name="T49" fmla="*/ 1 h 55"/>
                  <a:gd name="T50" fmla="*/ 0 w 73"/>
                  <a:gd name="T51" fmla="*/ 1 h 55"/>
                  <a:gd name="T52" fmla="*/ 0 w 73"/>
                  <a:gd name="T53" fmla="*/ 1 h 55"/>
                  <a:gd name="T54" fmla="*/ 0 w 73"/>
                  <a:gd name="T55" fmla="*/ 1 h 55"/>
                  <a:gd name="T56" fmla="*/ 0 w 73"/>
                  <a:gd name="T57" fmla="*/ 0 h 55"/>
                  <a:gd name="T58" fmla="*/ 0 w 73"/>
                  <a:gd name="T59" fmla="*/ 1 h 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5"/>
                  <a:gd name="T92" fmla="*/ 73 w 73"/>
                  <a:gd name="T93" fmla="*/ 55 h 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5">
                    <a:moveTo>
                      <a:pt x="8" y="19"/>
                    </a:moveTo>
                    <a:lnTo>
                      <a:pt x="9" y="20"/>
                    </a:lnTo>
                    <a:lnTo>
                      <a:pt x="13" y="24"/>
                    </a:lnTo>
                    <a:lnTo>
                      <a:pt x="17" y="30"/>
                    </a:lnTo>
                    <a:lnTo>
                      <a:pt x="24" y="37"/>
                    </a:lnTo>
                    <a:lnTo>
                      <a:pt x="30" y="44"/>
                    </a:lnTo>
                    <a:lnTo>
                      <a:pt x="37" y="50"/>
                    </a:lnTo>
                    <a:lnTo>
                      <a:pt x="43" y="54"/>
                    </a:lnTo>
                    <a:lnTo>
                      <a:pt x="47" y="55"/>
                    </a:lnTo>
                    <a:lnTo>
                      <a:pt x="56" y="54"/>
                    </a:lnTo>
                    <a:lnTo>
                      <a:pt x="64" y="52"/>
                    </a:lnTo>
                    <a:lnTo>
                      <a:pt x="69" y="49"/>
                    </a:lnTo>
                    <a:lnTo>
                      <a:pt x="73" y="43"/>
                    </a:lnTo>
                    <a:lnTo>
                      <a:pt x="72" y="34"/>
                    </a:lnTo>
                    <a:lnTo>
                      <a:pt x="70" y="21"/>
                    </a:lnTo>
                    <a:lnTo>
                      <a:pt x="68" y="11"/>
                    </a:lnTo>
                    <a:lnTo>
                      <a:pt x="67" y="6"/>
                    </a:lnTo>
                    <a:lnTo>
                      <a:pt x="67" y="11"/>
                    </a:lnTo>
                    <a:lnTo>
                      <a:pt x="66" y="20"/>
                    </a:lnTo>
                    <a:lnTo>
                      <a:pt x="64" y="30"/>
                    </a:lnTo>
                    <a:lnTo>
                      <a:pt x="58" y="35"/>
                    </a:lnTo>
                    <a:lnTo>
                      <a:pt x="49" y="35"/>
                    </a:lnTo>
                    <a:lnTo>
                      <a:pt x="39" y="31"/>
                    </a:lnTo>
                    <a:lnTo>
                      <a:pt x="30" y="27"/>
                    </a:lnTo>
                    <a:lnTo>
                      <a:pt x="21" y="20"/>
                    </a:lnTo>
                    <a:lnTo>
                      <a:pt x="13" y="13"/>
                    </a:lnTo>
                    <a:lnTo>
                      <a:pt x="6" y="6"/>
                    </a:lnTo>
                    <a:lnTo>
                      <a:pt x="1" y="1"/>
                    </a:lnTo>
                    <a:lnTo>
                      <a:pt x="0" y="0"/>
                    </a:lnTo>
                    <a:lnTo>
                      <a:pt x="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69" name="Freeform 117">
                <a:extLst>
                  <a:ext uri="{FF2B5EF4-FFF2-40B4-BE49-F238E27FC236}">
                    <a16:creationId xmlns:a16="http://schemas.microsoft.com/office/drawing/2014/main" id="{1A8EB577-3FD4-4024-9858-664831D7C764}"/>
                  </a:ext>
                </a:extLst>
              </p:cNvPr>
              <p:cNvSpPr>
                <a:spLocks/>
              </p:cNvSpPr>
              <p:nvPr/>
            </p:nvSpPr>
            <p:spPr bwMode="auto">
              <a:xfrm>
                <a:off x="506" y="1926"/>
                <a:ext cx="36" cy="27"/>
              </a:xfrm>
              <a:custGeom>
                <a:avLst/>
                <a:gdLst>
                  <a:gd name="T0" fmla="*/ 0 w 73"/>
                  <a:gd name="T1" fmla="*/ 1 h 53"/>
                  <a:gd name="T2" fmla="*/ 0 w 73"/>
                  <a:gd name="T3" fmla="*/ 1 h 53"/>
                  <a:gd name="T4" fmla="*/ 0 w 73"/>
                  <a:gd name="T5" fmla="*/ 1 h 53"/>
                  <a:gd name="T6" fmla="*/ 0 w 73"/>
                  <a:gd name="T7" fmla="*/ 1 h 53"/>
                  <a:gd name="T8" fmla="*/ 0 w 73"/>
                  <a:gd name="T9" fmla="*/ 1 h 53"/>
                  <a:gd name="T10" fmla="*/ 0 w 73"/>
                  <a:gd name="T11" fmla="*/ 1 h 53"/>
                  <a:gd name="T12" fmla="*/ 0 w 73"/>
                  <a:gd name="T13" fmla="*/ 1 h 53"/>
                  <a:gd name="T14" fmla="*/ 0 w 73"/>
                  <a:gd name="T15" fmla="*/ 1 h 53"/>
                  <a:gd name="T16" fmla="*/ 0 w 73"/>
                  <a:gd name="T17" fmla="*/ 1 h 53"/>
                  <a:gd name="T18" fmla="*/ 0 w 73"/>
                  <a:gd name="T19" fmla="*/ 1 h 53"/>
                  <a:gd name="T20" fmla="*/ 0 w 73"/>
                  <a:gd name="T21" fmla="*/ 1 h 53"/>
                  <a:gd name="T22" fmla="*/ 0 w 73"/>
                  <a:gd name="T23" fmla="*/ 1 h 53"/>
                  <a:gd name="T24" fmla="*/ 0 w 73"/>
                  <a:gd name="T25" fmla="*/ 1 h 53"/>
                  <a:gd name="T26" fmla="*/ 0 w 73"/>
                  <a:gd name="T27" fmla="*/ 1 h 53"/>
                  <a:gd name="T28" fmla="*/ 0 w 73"/>
                  <a:gd name="T29" fmla="*/ 1 h 53"/>
                  <a:gd name="T30" fmla="*/ 0 w 73"/>
                  <a:gd name="T31" fmla="*/ 1 h 53"/>
                  <a:gd name="T32" fmla="*/ 0 w 73"/>
                  <a:gd name="T33" fmla="*/ 1 h 53"/>
                  <a:gd name="T34" fmla="*/ 0 w 73"/>
                  <a:gd name="T35" fmla="*/ 1 h 53"/>
                  <a:gd name="T36" fmla="*/ 0 w 73"/>
                  <a:gd name="T37" fmla="*/ 1 h 53"/>
                  <a:gd name="T38" fmla="*/ 0 w 73"/>
                  <a:gd name="T39" fmla="*/ 1 h 53"/>
                  <a:gd name="T40" fmla="*/ 0 w 73"/>
                  <a:gd name="T41" fmla="*/ 1 h 53"/>
                  <a:gd name="T42" fmla="*/ 0 w 73"/>
                  <a:gd name="T43" fmla="*/ 1 h 53"/>
                  <a:gd name="T44" fmla="*/ 0 w 73"/>
                  <a:gd name="T45" fmla="*/ 1 h 53"/>
                  <a:gd name="T46" fmla="*/ 0 w 73"/>
                  <a:gd name="T47" fmla="*/ 1 h 53"/>
                  <a:gd name="T48" fmla="*/ 0 w 73"/>
                  <a:gd name="T49" fmla="*/ 1 h 53"/>
                  <a:gd name="T50" fmla="*/ 0 w 73"/>
                  <a:gd name="T51" fmla="*/ 1 h 53"/>
                  <a:gd name="T52" fmla="*/ 0 w 73"/>
                  <a:gd name="T53" fmla="*/ 1 h 53"/>
                  <a:gd name="T54" fmla="*/ 0 w 73"/>
                  <a:gd name="T55" fmla="*/ 1 h 53"/>
                  <a:gd name="T56" fmla="*/ 0 w 73"/>
                  <a:gd name="T57" fmla="*/ 0 h 53"/>
                  <a:gd name="T58" fmla="*/ 0 w 73"/>
                  <a:gd name="T59" fmla="*/ 1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3"/>
                  <a:gd name="T92" fmla="*/ 73 w 73"/>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3">
                    <a:moveTo>
                      <a:pt x="8" y="18"/>
                    </a:moveTo>
                    <a:lnTo>
                      <a:pt x="10" y="19"/>
                    </a:lnTo>
                    <a:lnTo>
                      <a:pt x="13" y="23"/>
                    </a:lnTo>
                    <a:lnTo>
                      <a:pt x="18" y="29"/>
                    </a:lnTo>
                    <a:lnTo>
                      <a:pt x="25" y="36"/>
                    </a:lnTo>
                    <a:lnTo>
                      <a:pt x="30" y="43"/>
                    </a:lnTo>
                    <a:lnTo>
                      <a:pt x="37" y="49"/>
                    </a:lnTo>
                    <a:lnTo>
                      <a:pt x="43" y="52"/>
                    </a:lnTo>
                    <a:lnTo>
                      <a:pt x="48" y="53"/>
                    </a:lnTo>
                    <a:lnTo>
                      <a:pt x="56" y="52"/>
                    </a:lnTo>
                    <a:lnTo>
                      <a:pt x="64" y="51"/>
                    </a:lnTo>
                    <a:lnTo>
                      <a:pt x="71" y="47"/>
                    </a:lnTo>
                    <a:lnTo>
                      <a:pt x="73" y="42"/>
                    </a:lnTo>
                    <a:lnTo>
                      <a:pt x="72" y="32"/>
                    </a:lnTo>
                    <a:lnTo>
                      <a:pt x="71" y="20"/>
                    </a:lnTo>
                    <a:lnTo>
                      <a:pt x="68" y="9"/>
                    </a:lnTo>
                    <a:lnTo>
                      <a:pt x="67" y="5"/>
                    </a:lnTo>
                    <a:lnTo>
                      <a:pt x="67" y="9"/>
                    </a:lnTo>
                    <a:lnTo>
                      <a:pt x="66" y="19"/>
                    </a:lnTo>
                    <a:lnTo>
                      <a:pt x="64" y="28"/>
                    </a:lnTo>
                    <a:lnTo>
                      <a:pt x="58" y="34"/>
                    </a:lnTo>
                    <a:lnTo>
                      <a:pt x="49" y="34"/>
                    </a:lnTo>
                    <a:lnTo>
                      <a:pt x="40" y="30"/>
                    </a:lnTo>
                    <a:lnTo>
                      <a:pt x="30" y="26"/>
                    </a:lnTo>
                    <a:lnTo>
                      <a:pt x="21" y="19"/>
                    </a:lnTo>
                    <a:lnTo>
                      <a:pt x="13" y="12"/>
                    </a:lnTo>
                    <a:lnTo>
                      <a:pt x="6" y="6"/>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70" name="Freeform 118">
                <a:extLst>
                  <a:ext uri="{FF2B5EF4-FFF2-40B4-BE49-F238E27FC236}">
                    <a16:creationId xmlns:a16="http://schemas.microsoft.com/office/drawing/2014/main" id="{B54F945E-45C1-4469-8625-A373F1D862C6}"/>
                  </a:ext>
                </a:extLst>
              </p:cNvPr>
              <p:cNvSpPr>
                <a:spLocks/>
              </p:cNvSpPr>
              <p:nvPr/>
            </p:nvSpPr>
            <p:spPr bwMode="auto">
              <a:xfrm>
                <a:off x="541" y="1928"/>
                <a:ext cx="37" cy="26"/>
              </a:xfrm>
              <a:custGeom>
                <a:avLst/>
                <a:gdLst>
                  <a:gd name="T0" fmla="*/ 1 w 72"/>
                  <a:gd name="T1" fmla="*/ 0 h 53"/>
                  <a:gd name="T2" fmla="*/ 1 w 72"/>
                  <a:gd name="T3" fmla="*/ 0 h 53"/>
                  <a:gd name="T4" fmla="*/ 1 w 72"/>
                  <a:gd name="T5" fmla="*/ 0 h 53"/>
                  <a:gd name="T6" fmla="*/ 1 w 72"/>
                  <a:gd name="T7" fmla="*/ 0 h 53"/>
                  <a:gd name="T8" fmla="*/ 1 w 72"/>
                  <a:gd name="T9" fmla="*/ 0 h 53"/>
                  <a:gd name="T10" fmla="*/ 1 w 72"/>
                  <a:gd name="T11" fmla="*/ 0 h 53"/>
                  <a:gd name="T12" fmla="*/ 1 w 72"/>
                  <a:gd name="T13" fmla="*/ 0 h 53"/>
                  <a:gd name="T14" fmla="*/ 1 w 72"/>
                  <a:gd name="T15" fmla="*/ 0 h 53"/>
                  <a:gd name="T16" fmla="*/ 1 w 72"/>
                  <a:gd name="T17" fmla="*/ 0 h 53"/>
                  <a:gd name="T18" fmla="*/ 1 w 72"/>
                  <a:gd name="T19" fmla="*/ 0 h 53"/>
                  <a:gd name="T20" fmla="*/ 1 w 72"/>
                  <a:gd name="T21" fmla="*/ 0 h 53"/>
                  <a:gd name="T22" fmla="*/ 1 w 72"/>
                  <a:gd name="T23" fmla="*/ 0 h 53"/>
                  <a:gd name="T24" fmla="*/ 1 w 72"/>
                  <a:gd name="T25" fmla="*/ 0 h 53"/>
                  <a:gd name="T26" fmla="*/ 1 w 72"/>
                  <a:gd name="T27" fmla="*/ 0 h 53"/>
                  <a:gd name="T28" fmla="*/ 1 w 72"/>
                  <a:gd name="T29" fmla="*/ 0 h 53"/>
                  <a:gd name="T30" fmla="*/ 1 w 72"/>
                  <a:gd name="T31" fmla="*/ 0 h 53"/>
                  <a:gd name="T32" fmla="*/ 1 w 72"/>
                  <a:gd name="T33" fmla="*/ 0 h 53"/>
                  <a:gd name="T34" fmla="*/ 1 w 72"/>
                  <a:gd name="T35" fmla="*/ 0 h 53"/>
                  <a:gd name="T36" fmla="*/ 1 w 72"/>
                  <a:gd name="T37" fmla="*/ 0 h 53"/>
                  <a:gd name="T38" fmla="*/ 1 w 72"/>
                  <a:gd name="T39" fmla="*/ 0 h 53"/>
                  <a:gd name="T40" fmla="*/ 1 w 72"/>
                  <a:gd name="T41" fmla="*/ 0 h 53"/>
                  <a:gd name="T42" fmla="*/ 1 w 72"/>
                  <a:gd name="T43" fmla="*/ 0 h 53"/>
                  <a:gd name="T44" fmla="*/ 1 w 72"/>
                  <a:gd name="T45" fmla="*/ 0 h 53"/>
                  <a:gd name="T46" fmla="*/ 1 w 72"/>
                  <a:gd name="T47" fmla="*/ 0 h 53"/>
                  <a:gd name="T48" fmla="*/ 1 w 72"/>
                  <a:gd name="T49" fmla="*/ 0 h 53"/>
                  <a:gd name="T50" fmla="*/ 1 w 72"/>
                  <a:gd name="T51" fmla="*/ 0 h 53"/>
                  <a:gd name="T52" fmla="*/ 1 w 72"/>
                  <a:gd name="T53" fmla="*/ 0 h 53"/>
                  <a:gd name="T54" fmla="*/ 1 w 72"/>
                  <a:gd name="T55" fmla="*/ 0 h 53"/>
                  <a:gd name="T56" fmla="*/ 0 w 72"/>
                  <a:gd name="T57" fmla="*/ 0 h 53"/>
                  <a:gd name="T58" fmla="*/ 1 w 72"/>
                  <a:gd name="T59" fmla="*/ 0 h 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3"/>
                  <a:gd name="T92" fmla="*/ 72 w 72"/>
                  <a:gd name="T93" fmla="*/ 53 h 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3">
                    <a:moveTo>
                      <a:pt x="8" y="17"/>
                    </a:moveTo>
                    <a:lnTo>
                      <a:pt x="9" y="18"/>
                    </a:lnTo>
                    <a:lnTo>
                      <a:pt x="12" y="23"/>
                    </a:lnTo>
                    <a:lnTo>
                      <a:pt x="18" y="28"/>
                    </a:lnTo>
                    <a:lnTo>
                      <a:pt x="24" y="35"/>
                    </a:lnTo>
                    <a:lnTo>
                      <a:pt x="31" y="42"/>
                    </a:lnTo>
                    <a:lnTo>
                      <a:pt x="37" y="48"/>
                    </a:lnTo>
                    <a:lnTo>
                      <a:pt x="42" y="52"/>
                    </a:lnTo>
                    <a:lnTo>
                      <a:pt x="47" y="53"/>
                    </a:lnTo>
                    <a:lnTo>
                      <a:pt x="55" y="52"/>
                    </a:lnTo>
                    <a:lnTo>
                      <a:pt x="63" y="50"/>
                    </a:lnTo>
                    <a:lnTo>
                      <a:pt x="70" y="47"/>
                    </a:lnTo>
                    <a:lnTo>
                      <a:pt x="72" y="41"/>
                    </a:lnTo>
                    <a:lnTo>
                      <a:pt x="72" y="32"/>
                    </a:lnTo>
                    <a:lnTo>
                      <a:pt x="70" y="19"/>
                    </a:lnTo>
                    <a:lnTo>
                      <a:pt x="68" y="10"/>
                    </a:lnTo>
                    <a:lnTo>
                      <a:pt x="66" y="5"/>
                    </a:lnTo>
                    <a:lnTo>
                      <a:pt x="66" y="10"/>
                    </a:lnTo>
                    <a:lnTo>
                      <a:pt x="65" y="19"/>
                    </a:lnTo>
                    <a:lnTo>
                      <a:pt x="63" y="28"/>
                    </a:lnTo>
                    <a:lnTo>
                      <a:pt x="57" y="33"/>
                    </a:lnTo>
                    <a:lnTo>
                      <a:pt x="48" y="33"/>
                    </a:lnTo>
                    <a:lnTo>
                      <a:pt x="39" y="30"/>
                    </a:lnTo>
                    <a:lnTo>
                      <a:pt x="30" y="25"/>
                    </a:lnTo>
                    <a:lnTo>
                      <a:pt x="20" y="18"/>
                    </a:lnTo>
                    <a:lnTo>
                      <a:pt x="12" y="11"/>
                    </a:lnTo>
                    <a:lnTo>
                      <a:pt x="5" y="5"/>
                    </a:lnTo>
                    <a:lnTo>
                      <a:pt x="1" y="1"/>
                    </a:lnTo>
                    <a:lnTo>
                      <a:pt x="0" y="0"/>
                    </a:lnTo>
                    <a:lnTo>
                      <a:pt x="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71" name="Freeform 119">
                <a:extLst>
                  <a:ext uri="{FF2B5EF4-FFF2-40B4-BE49-F238E27FC236}">
                    <a16:creationId xmlns:a16="http://schemas.microsoft.com/office/drawing/2014/main" id="{FD9B5C12-D720-46C2-91F2-AF839C087434}"/>
                  </a:ext>
                </a:extLst>
              </p:cNvPr>
              <p:cNvSpPr>
                <a:spLocks/>
              </p:cNvSpPr>
              <p:nvPr/>
            </p:nvSpPr>
            <p:spPr bwMode="auto">
              <a:xfrm>
                <a:off x="593" y="2013"/>
                <a:ext cx="36" cy="27"/>
              </a:xfrm>
              <a:custGeom>
                <a:avLst/>
                <a:gdLst>
                  <a:gd name="T0" fmla="*/ 0 w 73"/>
                  <a:gd name="T1" fmla="*/ 1 h 54"/>
                  <a:gd name="T2" fmla="*/ 0 w 73"/>
                  <a:gd name="T3" fmla="*/ 1 h 54"/>
                  <a:gd name="T4" fmla="*/ 0 w 73"/>
                  <a:gd name="T5" fmla="*/ 1 h 54"/>
                  <a:gd name="T6" fmla="*/ 0 w 73"/>
                  <a:gd name="T7" fmla="*/ 1 h 54"/>
                  <a:gd name="T8" fmla="*/ 0 w 73"/>
                  <a:gd name="T9" fmla="*/ 1 h 54"/>
                  <a:gd name="T10" fmla="*/ 0 w 73"/>
                  <a:gd name="T11" fmla="*/ 1 h 54"/>
                  <a:gd name="T12" fmla="*/ 0 w 73"/>
                  <a:gd name="T13" fmla="*/ 1 h 54"/>
                  <a:gd name="T14" fmla="*/ 0 w 73"/>
                  <a:gd name="T15" fmla="*/ 1 h 54"/>
                  <a:gd name="T16" fmla="*/ 0 w 73"/>
                  <a:gd name="T17" fmla="*/ 1 h 54"/>
                  <a:gd name="T18" fmla="*/ 0 w 73"/>
                  <a:gd name="T19" fmla="*/ 1 h 54"/>
                  <a:gd name="T20" fmla="*/ 0 w 73"/>
                  <a:gd name="T21" fmla="*/ 1 h 54"/>
                  <a:gd name="T22" fmla="*/ 0 w 73"/>
                  <a:gd name="T23" fmla="*/ 1 h 54"/>
                  <a:gd name="T24" fmla="*/ 0 w 73"/>
                  <a:gd name="T25" fmla="*/ 1 h 54"/>
                  <a:gd name="T26" fmla="*/ 0 w 73"/>
                  <a:gd name="T27" fmla="*/ 1 h 54"/>
                  <a:gd name="T28" fmla="*/ 0 w 73"/>
                  <a:gd name="T29" fmla="*/ 1 h 54"/>
                  <a:gd name="T30" fmla="*/ 0 w 73"/>
                  <a:gd name="T31" fmla="*/ 1 h 54"/>
                  <a:gd name="T32" fmla="*/ 0 w 73"/>
                  <a:gd name="T33" fmla="*/ 1 h 54"/>
                  <a:gd name="T34" fmla="*/ 0 w 73"/>
                  <a:gd name="T35" fmla="*/ 1 h 54"/>
                  <a:gd name="T36" fmla="*/ 0 w 73"/>
                  <a:gd name="T37" fmla="*/ 1 h 54"/>
                  <a:gd name="T38" fmla="*/ 0 w 73"/>
                  <a:gd name="T39" fmla="*/ 1 h 54"/>
                  <a:gd name="T40" fmla="*/ 0 w 73"/>
                  <a:gd name="T41" fmla="*/ 1 h 54"/>
                  <a:gd name="T42" fmla="*/ 0 w 73"/>
                  <a:gd name="T43" fmla="*/ 1 h 54"/>
                  <a:gd name="T44" fmla="*/ 0 w 73"/>
                  <a:gd name="T45" fmla="*/ 1 h 54"/>
                  <a:gd name="T46" fmla="*/ 0 w 73"/>
                  <a:gd name="T47" fmla="*/ 1 h 54"/>
                  <a:gd name="T48" fmla="*/ 0 w 73"/>
                  <a:gd name="T49" fmla="*/ 1 h 54"/>
                  <a:gd name="T50" fmla="*/ 0 w 73"/>
                  <a:gd name="T51" fmla="*/ 1 h 54"/>
                  <a:gd name="T52" fmla="*/ 0 w 73"/>
                  <a:gd name="T53" fmla="*/ 1 h 54"/>
                  <a:gd name="T54" fmla="*/ 0 w 73"/>
                  <a:gd name="T55" fmla="*/ 1 h 54"/>
                  <a:gd name="T56" fmla="*/ 0 w 73"/>
                  <a:gd name="T57" fmla="*/ 0 h 54"/>
                  <a:gd name="T58" fmla="*/ 0 w 73"/>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54"/>
                  <a:gd name="T92" fmla="*/ 73 w 73"/>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54">
                    <a:moveTo>
                      <a:pt x="8" y="19"/>
                    </a:moveTo>
                    <a:lnTo>
                      <a:pt x="9" y="20"/>
                    </a:lnTo>
                    <a:lnTo>
                      <a:pt x="13" y="24"/>
                    </a:lnTo>
                    <a:lnTo>
                      <a:pt x="17" y="30"/>
                    </a:lnTo>
                    <a:lnTo>
                      <a:pt x="24" y="37"/>
                    </a:lnTo>
                    <a:lnTo>
                      <a:pt x="30" y="44"/>
                    </a:lnTo>
                    <a:lnTo>
                      <a:pt x="37" y="50"/>
                    </a:lnTo>
                    <a:lnTo>
                      <a:pt x="43" y="53"/>
                    </a:lnTo>
                    <a:lnTo>
                      <a:pt x="47" y="54"/>
                    </a:lnTo>
                    <a:lnTo>
                      <a:pt x="56" y="53"/>
                    </a:lnTo>
                    <a:lnTo>
                      <a:pt x="64" y="52"/>
                    </a:lnTo>
                    <a:lnTo>
                      <a:pt x="69" y="49"/>
                    </a:lnTo>
                    <a:lnTo>
                      <a:pt x="73" y="43"/>
                    </a:lnTo>
                    <a:lnTo>
                      <a:pt x="72" y="32"/>
                    </a:lnTo>
                    <a:lnTo>
                      <a:pt x="70" y="20"/>
                    </a:lnTo>
                    <a:lnTo>
                      <a:pt x="68" y="9"/>
                    </a:lnTo>
                    <a:lnTo>
                      <a:pt x="67" y="5"/>
                    </a:lnTo>
                    <a:lnTo>
                      <a:pt x="67" y="9"/>
                    </a:lnTo>
                    <a:lnTo>
                      <a:pt x="66" y="19"/>
                    </a:lnTo>
                    <a:lnTo>
                      <a:pt x="64" y="29"/>
                    </a:lnTo>
                    <a:lnTo>
                      <a:pt x="58" y="35"/>
                    </a:lnTo>
                    <a:lnTo>
                      <a:pt x="49" y="35"/>
                    </a:lnTo>
                    <a:lnTo>
                      <a:pt x="39" y="31"/>
                    </a:lnTo>
                    <a:lnTo>
                      <a:pt x="30" y="26"/>
                    </a:lnTo>
                    <a:lnTo>
                      <a:pt x="21" y="19"/>
                    </a:lnTo>
                    <a:lnTo>
                      <a:pt x="13" y="13"/>
                    </a:lnTo>
                    <a:lnTo>
                      <a:pt x="6" y="6"/>
                    </a:lnTo>
                    <a:lnTo>
                      <a:pt x="1" y="1"/>
                    </a:lnTo>
                    <a:lnTo>
                      <a:pt x="0" y="0"/>
                    </a:lnTo>
                    <a:lnTo>
                      <a:pt x="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72" name="Freeform 120">
                <a:extLst>
                  <a:ext uri="{FF2B5EF4-FFF2-40B4-BE49-F238E27FC236}">
                    <a16:creationId xmlns:a16="http://schemas.microsoft.com/office/drawing/2014/main" id="{074FCDBD-3F1A-48C3-A773-A4D184873A65}"/>
                  </a:ext>
                </a:extLst>
              </p:cNvPr>
              <p:cNvSpPr>
                <a:spLocks/>
              </p:cNvSpPr>
              <p:nvPr/>
            </p:nvSpPr>
            <p:spPr bwMode="auto">
              <a:xfrm>
                <a:off x="632" y="2035"/>
                <a:ext cx="36" cy="27"/>
              </a:xfrm>
              <a:custGeom>
                <a:avLst/>
                <a:gdLst>
                  <a:gd name="T0" fmla="*/ 1 w 71"/>
                  <a:gd name="T1" fmla="*/ 1 h 54"/>
                  <a:gd name="T2" fmla="*/ 1 w 71"/>
                  <a:gd name="T3" fmla="*/ 1 h 54"/>
                  <a:gd name="T4" fmla="*/ 1 w 71"/>
                  <a:gd name="T5" fmla="*/ 1 h 54"/>
                  <a:gd name="T6" fmla="*/ 1 w 71"/>
                  <a:gd name="T7" fmla="*/ 1 h 54"/>
                  <a:gd name="T8" fmla="*/ 1 w 71"/>
                  <a:gd name="T9" fmla="*/ 1 h 54"/>
                  <a:gd name="T10" fmla="*/ 1 w 71"/>
                  <a:gd name="T11" fmla="*/ 1 h 54"/>
                  <a:gd name="T12" fmla="*/ 1 w 71"/>
                  <a:gd name="T13" fmla="*/ 1 h 54"/>
                  <a:gd name="T14" fmla="*/ 1 w 71"/>
                  <a:gd name="T15" fmla="*/ 1 h 54"/>
                  <a:gd name="T16" fmla="*/ 1 w 71"/>
                  <a:gd name="T17" fmla="*/ 1 h 54"/>
                  <a:gd name="T18" fmla="*/ 1 w 71"/>
                  <a:gd name="T19" fmla="*/ 1 h 54"/>
                  <a:gd name="T20" fmla="*/ 1 w 71"/>
                  <a:gd name="T21" fmla="*/ 1 h 54"/>
                  <a:gd name="T22" fmla="*/ 1 w 71"/>
                  <a:gd name="T23" fmla="*/ 1 h 54"/>
                  <a:gd name="T24" fmla="*/ 1 w 71"/>
                  <a:gd name="T25" fmla="*/ 1 h 54"/>
                  <a:gd name="T26" fmla="*/ 1 w 71"/>
                  <a:gd name="T27" fmla="*/ 1 h 54"/>
                  <a:gd name="T28" fmla="*/ 1 w 71"/>
                  <a:gd name="T29" fmla="*/ 1 h 54"/>
                  <a:gd name="T30" fmla="*/ 1 w 71"/>
                  <a:gd name="T31" fmla="*/ 1 h 54"/>
                  <a:gd name="T32" fmla="*/ 1 w 71"/>
                  <a:gd name="T33" fmla="*/ 1 h 54"/>
                  <a:gd name="T34" fmla="*/ 1 w 71"/>
                  <a:gd name="T35" fmla="*/ 1 h 54"/>
                  <a:gd name="T36" fmla="*/ 1 w 71"/>
                  <a:gd name="T37" fmla="*/ 1 h 54"/>
                  <a:gd name="T38" fmla="*/ 1 w 71"/>
                  <a:gd name="T39" fmla="*/ 1 h 54"/>
                  <a:gd name="T40" fmla="*/ 1 w 71"/>
                  <a:gd name="T41" fmla="*/ 1 h 54"/>
                  <a:gd name="T42" fmla="*/ 1 w 71"/>
                  <a:gd name="T43" fmla="*/ 1 h 54"/>
                  <a:gd name="T44" fmla="*/ 1 w 71"/>
                  <a:gd name="T45" fmla="*/ 1 h 54"/>
                  <a:gd name="T46" fmla="*/ 1 w 71"/>
                  <a:gd name="T47" fmla="*/ 1 h 54"/>
                  <a:gd name="T48" fmla="*/ 1 w 71"/>
                  <a:gd name="T49" fmla="*/ 1 h 54"/>
                  <a:gd name="T50" fmla="*/ 1 w 71"/>
                  <a:gd name="T51" fmla="*/ 1 h 54"/>
                  <a:gd name="T52" fmla="*/ 1 w 71"/>
                  <a:gd name="T53" fmla="*/ 1 h 54"/>
                  <a:gd name="T54" fmla="*/ 1 w 71"/>
                  <a:gd name="T55" fmla="*/ 1 h 54"/>
                  <a:gd name="T56" fmla="*/ 0 w 71"/>
                  <a:gd name="T57" fmla="*/ 0 h 54"/>
                  <a:gd name="T58" fmla="*/ 1 w 71"/>
                  <a:gd name="T59" fmla="*/ 1 h 5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1"/>
                  <a:gd name="T91" fmla="*/ 0 h 54"/>
                  <a:gd name="T92" fmla="*/ 71 w 71"/>
                  <a:gd name="T93" fmla="*/ 54 h 5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1" h="54">
                    <a:moveTo>
                      <a:pt x="8" y="18"/>
                    </a:moveTo>
                    <a:lnTo>
                      <a:pt x="9" y="20"/>
                    </a:lnTo>
                    <a:lnTo>
                      <a:pt x="12" y="24"/>
                    </a:lnTo>
                    <a:lnTo>
                      <a:pt x="17" y="30"/>
                    </a:lnTo>
                    <a:lnTo>
                      <a:pt x="24" y="37"/>
                    </a:lnTo>
                    <a:lnTo>
                      <a:pt x="30" y="44"/>
                    </a:lnTo>
                    <a:lnTo>
                      <a:pt x="35" y="49"/>
                    </a:lnTo>
                    <a:lnTo>
                      <a:pt x="41" y="53"/>
                    </a:lnTo>
                    <a:lnTo>
                      <a:pt x="46" y="54"/>
                    </a:lnTo>
                    <a:lnTo>
                      <a:pt x="54" y="53"/>
                    </a:lnTo>
                    <a:lnTo>
                      <a:pt x="62" y="52"/>
                    </a:lnTo>
                    <a:lnTo>
                      <a:pt x="68" y="48"/>
                    </a:lnTo>
                    <a:lnTo>
                      <a:pt x="71" y="43"/>
                    </a:lnTo>
                    <a:lnTo>
                      <a:pt x="70" y="33"/>
                    </a:lnTo>
                    <a:lnTo>
                      <a:pt x="69" y="21"/>
                    </a:lnTo>
                    <a:lnTo>
                      <a:pt x="66" y="10"/>
                    </a:lnTo>
                    <a:lnTo>
                      <a:pt x="65" y="6"/>
                    </a:lnTo>
                    <a:lnTo>
                      <a:pt x="65" y="10"/>
                    </a:lnTo>
                    <a:lnTo>
                      <a:pt x="64" y="20"/>
                    </a:lnTo>
                    <a:lnTo>
                      <a:pt x="62" y="29"/>
                    </a:lnTo>
                    <a:lnTo>
                      <a:pt x="57" y="35"/>
                    </a:lnTo>
                    <a:lnTo>
                      <a:pt x="48" y="35"/>
                    </a:lnTo>
                    <a:lnTo>
                      <a:pt x="39" y="31"/>
                    </a:lnTo>
                    <a:lnTo>
                      <a:pt x="28" y="25"/>
                    </a:lnTo>
                    <a:lnTo>
                      <a:pt x="20" y="18"/>
                    </a:lnTo>
                    <a:lnTo>
                      <a:pt x="12" y="13"/>
                    </a:lnTo>
                    <a:lnTo>
                      <a:pt x="5" y="6"/>
                    </a:lnTo>
                    <a:lnTo>
                      <a:pt x="1" y="1"/>
                    </a:lnTo>
                    <a:lnTo>
                      <a:pt x="0" y="0"/>
                    </a:lnTo>
                    <a:lnTo>
                      <a:pt x="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73" name="Freeform 121">
                <a:extLst>
                  <a:ext uri="{FF2B5EF4-FFF2-40B4-BE49-F238E27FC236}">
                    <a16:creationId xmlns:a16="http://schemas.microsoft.com/office/drawing/2014/main" id="{AE1867FD-C405-41F5-9CB0-526B7EB94D26}"/>
                  </a:ext>
                </a:extLst>
              </p:cNvPr>
              <p:cNvSpPr>
                <a:spLocks/>
              </p:cNvSpPr>
              <p:nvPr/>
            </p:nvSpPr>
            <p:spPr bwMode="auto">
              <a:xfrm>
                <a:off x="674" y="2026"/>
                <a:ext cx="39" cy="26"/>
              </a:xfrm>
              <a:custGeom>
                <a:avLst/>
                <a:gdLst>
                  <a:gd name="T0" fmla="*/ 1 w 78"/>
                  <a:gd name="T1" fmla="*/ 1 h 52"/>
                  <a:gd name="T2" fmla="*/ 1 w 78"/>
                  <a:gd name="T3" fmla="*/ 1 h 52"/>
                  <a:gd name="T4" fmla="*/ 1 w 78"/>
                  <a:gd name="T5" fmla="*/ 1 h 52"/>
                  <a:gd name="T6" fmla="*/ 1 w 78"/>
                  <a:gd name="T7" fmla="*/ 1 h 52"/>
                  <a:gd name="T8" fmla="*/ 1 w 78"/>
                  <a:gd name="T9" fmla="*/ 1 h 52"/>
                  <a:gd name="T10" fmla="*/ 1 w 78"/>
                  <a:gd name="T11" fmla="*/ 1 h 52"/>
                  <a:gd name="T12" fmla="*/ 1 w 78"/>
                  <a:gd name="T13" fmla="*/ 1 h 52"/>
                  <a:gd name="T14" fmla="*/ 1 w 78"/>
                  <a:gd name="T15" fmla="*/ 1 h 52"/>
                  <a:gd name="T16" fmla="*/ 1 w 78"/>
                  <a:gd name="T17" fmla="*/ 1 h 52"/>
                  <a:gd name="T18" fmla="*/ 1 w 78"/>
                  <a:gd name="T19" fmla="*/ 1 h 52"/>
                  <a:gd name="T20" fmla="*/ 1 w 78"/>
                  <a:gd name="T21" fmla="*/ 1 h 52"/>
                  <a:gd name="T22" fmla="*/ 1 w 78"/>
                  <a:gd name="T23" fmla="*/ 1 h 52"/>
                  <a:gd name="T24" fmla="*/ 1 w 78"/>
                  <a:gd name="T25" fmla="*/ 1 h 52"/>
                  <a:gd name="T26" fmla="*/ 1 w 78"/>
                  <a:gd name="T27" fmla="*/ 1 h 52"/>
                  <a:gd name="T28" fmla="*/ 1 w 78"/>
                  <a:gd name="T29" fmla="*/ 1 h 52"/>
                  <a:gd name="T30" fmla="*/ 1 w 78"/>
                  <a:gd name="T31" fmla="*/ 1 h 52"/>
                  <a:gd name="T32" fmla="*/ 1 w 78"/>
                  <a:gd name="T33" fmla="*/ 0 h 52"/>
                  <a:gd name="T34" fmla="*/ 1 w 78"/>
                  <a:gd name="T35" fmla="*/ 1 h 52"/>
                  <a:gd name="T36" fmla="*/ 1 w 78"/>
                  <a:gd name="T37" fmla="*/ 1 h 52"/>
                  <a:gd name="T38" fmla="*/ 1 w 78"/>
                  <a:gd name="T39" fmla="*/ 1 h 52"/>
                  <a:gd name="T40" fmla="*/ 1 w 78"/>
                  <a:gd name="T41" fmla="*/ 1 h 52"/>
                  <a:gd name="T42" fmla="*/ 1 w 78"/>
                  <a:gd name="T43" fmla="*/ 1 h 52"/>
                  <a:gd name="T44" fmla="*/ 1 w 78"/>
                  <a:gd name="T45" fmla="*/ 1 h 52"/>
                  <a:gd name="T46" fmla="*/ 1 w 78"/>
                  <a:gd name="T47" fmla="*/ 1 h 52"/>
                  <a:gd name="T48" fmla="*/ 1 w 78"/>
                  <a:gd name="T49" fmla="*/ 1 h 52"/>
                  <a:gd name="T50" fmla="*/ 1 w 78"/>
                  <a:gd name="T51" fmla="*/ 1 h 52"/>
                  <a:gd name="T52" fmla="*/ 1 w 78"/>
                  <a:gd name="T53" fmla="*/ 1 h 52"/>
                  <a:gd name="T54" fmla="*/ 1 w 78"/>
                  <a:gd name="T55" fmla="*/ 1 h 52"/>
                  <a:gd name="T56" fmla="*/ 0 w 78"/>
                  <a:gd name="T57" fmla="*/ 1 h 52"/>
                  <a:gd name="T58" fmla="*/ 1 w 78"/>
                  <a:gd name="T59" fmla="*/ 1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8"/>
                  <a:gd name="T91" fmla="*/ 0 h 52"/>
                  <a:gd name="T92" fmla="*/ 78 w 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8" h="52">
                    <a:moveTo>
                      <a:pt x="10" y="22"/>
                    </a:moveTo>
                    <a:lnTo>
                      <a:pt x="11" y="23"/>
                    </a:lnTo>
                    <a:lnTo>
                      <a:pt x="16" y="26"/>
                    </a:lnTo>
                    <a:lnTo>
                      <a:pt x="22" y="32"/>
                    </a:lnTo>
                    <a:lnTo>
                      <a:pt x="29" y="38"/>
                    </a:lnTo>
                    <a:lnTo>
                      <a:pt x="35" y="43"/>
                    </a:lnTo>
                    <a:lnTo>
                      <a:pt x="43" y="48"/>
                    </a:lnTo>
                    <a:lnTo>
                      <a:pt x="49" y="50"/>
                    </a:lnTo>
                    <a:lnTo>
                      <a:pt x="54" y="52"/>
                    </a:lnTo>
                    <a:lnTo>
                      <a:pt x="62" y="49"/>
                    </a:lnTo>
                    <a:lnTo>
                      <a:pt x="70" y="46"/>
                    </a:lnTo>
                    <a:lnTo>
                      <a:pt x="76" y="41"/>
                    </a:lnTo>
                    <a:lnTo>
                      <a:pt x="78" y="35"/>
                    </a:lnTo>
                    <a:lnTo>
                      <a:pt x="76" y="26"/>
                    </a:lnTo>
                    <a:lnTo>
                      <a:pt x="71" y="13"/>
                    </a:lnTo>
                    <a:lnTo>
                      <a:pt x="68" y="4"/>
                    </a:lnTo>
                    <a:lnTo>
                      <a:pt x="65" y="0"/>
                    </a:lnTo>
                    <a:lnTo>
                      <a:pt x="67" y="4"/>
                    </a:lnTo>
                    <a:lnTo>
                      <a:pt x="68" y="13"/>
                    </a:lnTo>
                    <a:lnTo>
                      <a:pt x="67" y="24"/>
                    </a:lnTo>
                    <a:lnTo>
                      <a:pt x="62" y="30"/>
                    </a:lnTo>
                    <a:lnTo>
                      <a:pt x="53" y="31"/>
                    </a:lnTo>
                    <a:lnTo>
                      <a:pt x="43" y="30"/>
                    </a:lnTo>
                    <a:lnTo>
                      <a:pt x="33" y="25"/>
                    </a:lnTo>
                    <a:lnTo>
                      <a:pt x="23" y="20"/>
                    </a:lnTo>
                    <a:lnTo>
                      <a:pt x="14" y="15"/>
                    </a:lnTo>
                    <a:lnTo>
                      <a:pt x="7" y="9"/>
                    </a:lnTo>
                    <a:lnTo>
                      <a:pt x="2" y="5"/>
                    </a:lnTo>
                    <a:lnTo>
                      <a:pt x="0" y="4"/>
                    </a:lnTo>
                    <a:lnTo>
                      <a:pt x="1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74" name="Freeform 122">
                <a:extLst>
                  <a:ext uri="{FF2B5EF4-FFF2-40B4-BE49-F238E27FC236}">
                    <a16:creationId xmlns:a16="http://schemas.microsoft.com/office/drawing/2014/main" id="{905FFE41-FE6E-4E3B-A347-2B1793231629}"/>
                  </a:ext>
                </a:extLst>
              </p:cNvPr>
              <p:cNvSpPr>
                <a:spLocks/>
              </p:cNvSpPr>
              <p:nvPr/>
            </p:nvSpPr>
            <p:spPr bwMode="auto">
              <a:xfrm>
                <a:off x="627" y="2008"/>
                <a:ext cx="35" cy="28"/>
              </a:xfrm>
              <a:custGeom>
                <a:avLst/>
                <a:gdLst>
                  <a:gd name="T0" fmla="*/ 0 w 72"/>
                  <a:gd name="T1" fmla="*/ 1 h 55"/>
                  <a:gd name="T2" fmla="*/ 0 w 72"/>
                  <a:gd name="T3" fmla="*/ 1 h 55"/>
                  <a:gd name="T4" fmla="*/ 0 w 72"/>
                  <a:gd name="T5" fmla="*/ 1 h 55"/>
                  <a:gd name="T6" fmla="*/ 0 w 72"/>
                  <a:gd name="T7" fmla="*/ 1 h 55"/>
                  <a:gd name="T8" fmla="*/ 0 w 72"/>
                  <a:gd name="T9" fmla="*/ 1 h 55"/>
                  <a:gd name="T10" fmla="*/ 0 w 72"/>
                  <a:gd name="T11" fmla="*/ 1 h 55"/>
                  <a:gd name="T12" fmla="*/ 0 w 72"/>
                  <a:gd name="T13" fmla="*/ 1 h 55"/>
                  <a:gd name="T14" fmla="*/ 0 w 72"/>
                  <a:gd name="T15" fmla="*/ 1 h 55"/>
                  <a:gd name="T16" fmla="*/ 0 w 72"/>
                  <a:gd name="T17" fmla="*/ 1 h 55"/>
                  <a:gd name="T18" fmla="*/ 0 w 72"/>
                  <a:gd name="T19" fmla="*/ 1 h 55"/>
                  <a:gd name="T20" fmla="*/ 0 w 72"/>
                  <a:gd name="T21" fmla="*/ 1 h 55"/>
                  <a:gd name="T22" fmla="*/ 0 w 72"/>
                  <a:gd name="T23" fmla="*/ 1 h 55"/>
                  <a:gd name="T24" fmla="*/ 0 w 72"/>
                  <a:gd name="T25" fmla="*/ 1 h 55"/>
                  <a:gd name="T26" fmla="*/ 0 w 72"/>
                  <a:gd name="T27" fmla="*/ 1 h 55"/>
                  <a:gd name="T28" fmla="*/ 0 w 72"/>
                  <a:gd name="T29" fmla="*/ 1 h 55"/>
                  <a:gd name="T30" fmla="*/ 0 w 72"/>
                  <a:gd name="T31" fmla="*/ 1 h 55"/>
                  <a:gd name="T32" fmla="*/ 0 w 72"/>
                  <a:gd name="T33" fmla="*/ 1 h 55"/>
                  <a:gd name="T34" fmla="*/ 0 w 72"/>
                  <a:gd name="T35" fmla="*/ 1 h 55"/>
                  <a:gd name="T36" fmla="*/ 0 w 72"/>
                  <a:gd name="T37" fmla="*/ 1 h 55"/>
                  <a:gd name="T38" fmla="*/ 0 w 72"/>
                  <a:gd name="T39" fmla="*/ 1 h 55"/>
                  <a:gd name="T40" fmla="*/ 0 w 72"/>
                  <a:gd name="T41" fmla="*/ 1 h 55"/>
                  <a:gd name="T42" fmla="*/ 0 w 72"/>
                  <a:gd name="T43" fmla="*/ 1 h 55"/>
                  <a:gd name="T44" fmla="*/ 0 w 72"/>
                  <a:gd name="T45" fmla="*/ 1 h 55"/>
                  <a:gd name="T46" fmla="*/ 0 w 72"/>
                  <a:gd name="T47" fmla="*/ 1 h 55"/>
                  <a:gd name="T48" fmla="*/ 0 w 72"/>
                  <a:gd name="T49" fmla="*/ 1 h 55"/>
                  <a:gd name="T50" fmla="*/ 0 w 72"/>
                  <a:gd name="T51" fmla="*/ 1 h 55"/>
                  <a:gd name="T52" fmla="*/ 0 w 72"/>
                  <a:gd name="T53" fmla="*/ 1 h 55"/>
                  <a:gd name="T54" fmla="*/ 0 w 72"/>
                  <a:gd name="T55" fmla="*/ 1 h 55"/>
                  <a:gd name="T56" fmla="*/ 0 w 72"/>
                  <a:gd name="T57" fmla="*/ 0 h 55"/>
                  <a:gd name="T58" fmla="*/ 0 w 72"/>
                  <a:gd name="T59" fmla="*/ 1 h 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5"/>
                  <a:gd name="T92" fmla="*/ 72 w 72"/>
                  <a:gd name="T93" fmla="*/ 55 h 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5">
                    <a:moveTo>
                      <a:pt x="9" y="19"/>
                    </a:moveTo>
                    <a:lnTo>
                      <a:pt x="11" y="21"/>
                    </a:lnTo>
                    <a:lnTo>
                      <a:pt x="14" y="25"/>
                    </a:lnTo>
                    <a:lnTo>
                      <a:pt x="19" y="31"/>
                    </a:lnTo>
                    <a:lnTo>
                      <a:pt x="26" y="38"/>
                    </a:lnTo>
                    <a:lnTo>
                      <a:pt x="31" y="45"/>
                    </a:lnTo>
                    <a:lnTo>
                      <a:pt x="37" y="50"/>
                    </a:lnTo>
                    <a:lnTo>
                      <a:pt x="43" y="54"/>
                    </a:lnTo>
                    <a:lnTo>
                      <a:pt x="47" y="55"/>
                    </a:lnTo>
                    <a:lnTo>
                      <a:pt x="56" y="54"/>
                    </a:lnTo>
                    <a:lnTo>
                      <a:pt x="64" y="52"/>
                    </a:lnTo>
                    <a:lnTo>
                      <a:pt x="69" y="49"/>
                    </a:lnTo>
                    <a:lnTo>
                      <a:pt x="72" y="44"/>
                    </a:lnTo>
                    <a:lnTo>
                      <a:pt x="72" y="33"/>
                    </a:lnTo>
                    <a:lnTo>
                      <a:pt x="69" y="21"/>
                    </a:lnTo>
                    <a:lnTo>
                      <a:pt x="68" y="10"/>
                    </a:lnTo>
                    <a:lnTo>
                      <a:pt x="67" y="6"/>
                    </a:lnTo>
                    <a:lnTo>
                      <a:pt x="67" y="10"/>
                    </a:lnTo>
                    <a:lnTo>
                      <a:pt x="66" y="19"/>
                    </a:lnTo>
                    <a:lnTo>
                      <a:pt x="64" y="30"/>
                    </a:lnTo>
                    <a:lnTo>
                      <a:pt x="58" y="36"/>
                    </a:lnTo>
                    <a:lnTo>
                      <a:pt x="49" y="36"/>
                    </a:lnTo>
                    <a:lnTo>
                      <a:pt x="39" y="32"/>
                    </a:lnTo>
                    <a:lnTo>
                      <a:pt x="30" y="26"/>
                    </a:lnTo>
                    <a:lnTo>
                      <a:pt x="21" y="19"/>
                    </a:lnTo>
                    <a:lnTo>
                      <a:pt x="13" y="12"/>
                    </a:lnTo>
                    <a:lnTo>
                      <a:pt x="6" y="6"/>
                    </a:lnTo>
                    <a:lnTo>
                      <a:pt x="1" y="1"/>
                    </a:lnTo>
                    <a:lnTo>
                      <a:pt x="0" y="0"/>
                    </a:lnTo>
                    <a:lnTo>
                      <a:pt x="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75" name="Freeform 123">
                <a:extLst>
                  <a:ext uri="{FF2B5EF4-FFF2-40B4-BE49-F238E27FC236}">
                    <a16:creationId xmlns:a16="http://schemas.microsoft.com/office/drawing/2014/main" id="{62A4AEA0-5EB9-4101-B71A-28983263169E}"/>
                  </a:ext>
                </a:extLst>
              </p:cNvPr>
              <p:cNvSpPr>
                <a:spLocks/>
              </p:cNvSpPr>
              <p:nvPr/>
            </p:nvSpPr>
            <p:spPr bwMode="auto">
              <a:xfrm>
                <a:off x="669" y="1999"/>
                <a:ext cx="39" cy="26"/>
              </a:xfrm>
              <a:custGeom>
                <a:avLst/>
                <a:gdLst>
                  <a:gd name="T0" fmla="*/ 0 w 79"/>
                  <a:gd name="T1" fmla="*/ 1 h 51"/>
                  <a:gd name="T2" fmla="*/ 0 w 79"/>
                  <a:gd name="T3" fmla="*/ 1 h 51"/>
                  <a:gd name="T4" fmla="*/ 0 w 79"/>
                  <a:gd name="T5" fmla="*/ 1 h 51"/>
                  <a:gd name="T6" fmla="*/ 0 w 79"/>
                  <a:gd name="T7" fmla="*/ 1 h 51"/>
                  <a:gd name="T8" fmla="*/ 0 w 79"/>
                  <a:gd name="T9" fmla="*/ 1 h 51"/>
                  <a:gd name="T10" fmla="*/ 0 w 79"/>
                  <a:gd name="T11" fmla="*/ 1 h 51"/>
                  <a:gd name="T12" fmla="*/ 0 w 79"/>
                  <a:gd name="T13" fmla="*/ 1 h 51"/>
                  <a:gd name="T14" fmla="*/ 0 w 79"/>
                  <a:gd name="T15" fmla="*/ 1 h 51"/>
                  <a:gd name="T16" fmla="*/ 0 w 79"/>
                  <a:gd name="T17" fmla="*/ 1 h 51"/>
                  <a:gd name="T18" fmla="*/ 0 w 79"/>
                  <a:gd name="T19" fmla="*/ 1 h 51"/>
                  <a:gd name="T20" fmla="*/ 0 w 79"/>
                  <a:gd name="T21" fmla="*/ 1 h 51"/>
                  <a:gd name="T22" fmla="*/ 0 w 79"/>
                  <a:gd name="T23" fmla="*/ 1 h 51"/>
                  <a:gd name="T24" fmla="*/ 0 w 79"/>
                  <a:gd name="T25" fmla="*/ 1 h 51"/>
                  <a:gd name="T26" fmla="*/ 0 w 79"/>
                  <a:gd name="T27" fmla="*/ 1 h 51"/>
                  <a:gd name="T28" fmla="*/ 0 w 79"/>
                  <a:gd name="T29" fmla="*/ 1 h 51"/>
                  <a:gd name="T30" fmla="*/ 0 w 79"/>
                  <a:gd name="T31" fmla="*/ 1 h 51"/>
                  <a:gd name="T32" fmla="*/ 0 w 79"/>
                  <a:gd name="T33" fmla="*/ 0 h 51"/>
                  <a:gd name="T34" fmla="*/ 0 w 79"/>
                  <a:gd name="T35" fmla="*/ 1 h 51"/>
                  <a:gd name="T36" fmla="*/ 0 w 79"/>
                  <a:gd name="T37" fmla="*/ 1 h 51"/>
                  <a:gd name="T38" fmla="*/ 0 w 79"/>
                  <a:gd name="T39" fmla="*/ 1 h 51"/>
                  <a:gd name="T40" fmla="*/ 0 w 79"/>
                  <a:gd name="T41" fmla="*/ 1 h 51"/>
                  <a:gd name="T42" fmla="*/ 0 w 79"/>
                  <a:gd name="T43" fmla="*/ 1 h 51"/>
                  <a:gd name="T44" fmla="*/ 0 w 79"/>
                  <a:gd name="T45" fmla="*/ 1 h 51"/>
                  <a:gd name="T46" fmla="*/ 0 w 79"/>
                  <a:gd name="T47" fmla="*/ 1 h 51"/>
                  <a:gd name="T48" fmla="*/ 0 w 79"/>
                  <a:gd name="T49" fmla="*/ 1 h 51"/>
                  <a:gd name="T50" fmla="*/ 0 w 79"/>
                  <a:gd name="T51" fmla="*/ 1 h 51"/>
                  <a:gd name="T52" fmla="*/ 0 w 79"/>
                  <a:gd name="T53" fmla="*/ 1 h 51"/>
                  <a:gd name="T54" fmla="*/ 0 w 79"/>
                  <a:gd name="T55" fmla="*/ 1 h 51"/>
                  <a:gd name="T56" fmla="*/ 0 w 79"/>
                  <a:gd name="T57" fmla="*/ 1 h 51"/>
                  <a:gd name="T58" fmla="*/ 0 w 79"/>
                  <a:gd name="T59" fmla="*/ 1 h 5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9"/>
                  <a:gd name="T91" fmla="*/ 0 h 51"/>
                  <a:gd name="T92" fmla="*/ 79 w 79"/>
                  <a:gd name="T93" fmla="*/ 51 h 5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9" h="51">
                    <a:moveTo>
                      <a:pt x="12" y="23"/>
                    </a:moveTo>
                    <a:lnTo>
                      <a:pt x="13" y="24"/>
                    </a:lnTo>
                    <a:lnTo>
                      <a:pt x="18" y="27"/>
                    </a:lnTo>
                    <a:lnTo>
                      <a:pt x="23" y="33"/>
                    </a:lnTo>
                    <a:lnTo>
                      <a:pt x="30" y="39"/>
                    </a:lnTo>
                    <a:lnTo>
                      <a:pt x="37" y="43"/>
                    </a:lnTo>
                    <a:lnTo>
                      <a:pt x="45" y="48"/>
                    </a:lnTo>
                    <a:lnTo>
                      <a:pt x="51" y="51"/>
                    </a:lnTo>
                    <a:lnTo>
                      <a:pt x="56" y="51"/>
                    </a:lnTo>
                    <a:lnTo>
                      <a:pt x="64" y="49"/>
                    </a:lnTo>
                    <a:lnTo>
                      <a:pt x="71" y="46"/>
                    </a:lnTo>
                    <a:lnTo>
                      <a:pt x="76" y="41"/>
                    </a:lnTo>
                    <a:lnTo>
                      <a:pt x="79" y="35"/>
                    </a:lnTo>
                    <a:lnTo>
                      <a:pt x="76" y="26"/>
                    </a:lnTo>
                    <a:lnTo>
                      <a:pt x="73" y="15"/>
                    </a:lnTo>
                    <a:lnTo>
                      <a:pt x="68" y="4"/>
                    </a:lnTo>
                    <a:lnTo>
                      <a:pt x="67" y="0"/>
                    </a:lnTo>
                    <a:lnTo>
                      <a:pt x="68" y="4"/>
                    </a:lnTo>
                    <a:lnTo>
                      <a:pt x="68" y="13"/>
                    </a:lnTo>
                    <a:lnTo>
                      <a:pt x="67" y="25"/>
                    </a:lnTo>
                    <a:lnTo>
                      <a:pt x="63" y="31"/>
                    </a:lnTo>
                    <a:lnTo>
                      <a:pt x="54" y="32"/>
                    </a:lnTo>
                    <a:lnTo>
                      <a:pt x="44" y="31"/>
                    </a:lnTo>
                    <a:lnTo>
                      <a:pt x="34" y="26"/>
                    </a:lnTo>
                    <a:lnTo>
                      <a:pt x="23" y="21"/>
                    </a:lnTo>
                    <a:lnTo>
                      <a:pt x="14" y="16"/>
                    </a:lnTo>
                    <a:lnTo>
                      <a:pt x="7" y="10"/>
                    </a:lnTo>
                    <a:lnTo>
                      <a:pt x="3" y="6"/>
                    </a:lnTo>
                    <a:lnTo>
                      <a:pt x="0" y="5"/>
                    </a:lnTo>
                    <a:lnTo>
                      <a:pt x="1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76" name="Freeform 124">
                <a:extLst>
                  <a:ext uri="{FF2B5EF4-FFF2-40B4-BE49-F238E27FC236}">
                    <a16:creationId xmlns:a16="http://schemas.microsoft.com/office/drawing/2014/main" id="{D1A15BF3-CAA7-42C3-A68C-B99114F3F64B}"/>
                  </a:ext>
                </a:extLst>
              </p:cNvPr>
              <p:cNvSpPr>
                <a:spLocks/>
              </p:cNvSpPr>
              <p:nvPr/>
            </p:nvSpPr>
            <p:spPr bwMode="auto">
              <a:xfrm>
                <a:off x="731" y="2044"/>
                <a:ext cx="40" cy="26"/>
              </a:xfrm>
              <a:custGeom>
                <a:avLst/>
                <a:gdLst>
                  <a:gd name="T0" fmla="*/ 0 w 78"/>
                  <a:gd name="T1" fmla="*/ 1 h 52"/>
                  <a:gd name="T2" fmla="*/ 1 w 78"/>
                  <a:gd name="T3" fmla="*/ 1 h 52"/>
                  <a:gd name="T4" fmla="*/ 1 w 78"/>
                  <a:gd name="T5" fmla="*/ 1 h 52"/>
                  <a:gd name="T6" fmla="*/ 1 w 78"/>
                  <a:gd name="T7" fmla="*/ 1 h 52"/>
                  <a:gd name="T8" fmla="*/ 1 w 78"/>
                  <a:gd name="T9" fmla="*/ 1 h 52"/>
                  <a:gd name="T10" fmla="*/ 1 w 78"/>
                  <a:gd name="T11" fmla="*/ 1 h 52"/>
                  <a:gd name="T12" fmla="*/ 1 w 78"/>
                  <a:gd name="T13" fmla="*/ 1 h 52"/>
                  <a:gd name="T14" fmla="*/ 1 w 78"/>
                  <a:gd name="T15" fmla="*/ 1 h 52"/>
                  <a:gd name="T16" fmla="*/ 1 w 78"/>
                  <a:gd name="T17" fmla="*/ 1 h 52"/>
                  <a:gd name="T18" fmla="*/ 1 w 78"/>
                  <a:gd name="T19" fmla="*/ 1 h 52"/>
                  <a:gd name="T20" fmla="*/ 1 w 78"/>
                  <a:gd name="T21" fmla="*/ 1 h 52"/>
                  <a:gd name="T22" fmla="*/ 1 w 78"/>
                  <a:gd name="T23" fmla="*/ 1 h 52"/>
                  <a:gd name="T24" fmla="*/ 1 w 78"/>
                  <a:gd name="T25" fmla="*/ 1 h 52"/>
                  <a:gd name="T26" fmla="*/ 1 w 78"/>
                  <a:gd name="T27" fmla="*/ 1 h 52"/>
                  <a:gd name="T28" fmla="*/ 1 w 78"/>
                  <a:gd name="T29" fmla="*/ 1 h 52"/>
                  <a:gd name="T30" fmla="*/ 1 w 78"/>
                  <a:gd name="T31" fmla="*/ 1 h 52"/>
                  <a:gd name="T32" fmla="*/ 1 w 78"/>
                  <a:gd name="T33" fmla="*/ 1 h 52"/>
                  <a:gd name="T34" fmla="*/ 1 w 78"/>
                  <a:gd name="T35" fmla="*/ 0 h 52"/>
                  <a:gd name="T36" fmla="*/ 1 w 78"/>
                  <a:gd name="T37" fmla="*/ 1 h 52"/>
                  <a:gd name="T38" fmla="*/ 1 w 78"/>
                  <a:gd name="T39" fmla="*/ 1 h 52"/>
                  <a:gd name="T40" fmla="*/ 1 w 78"/>
                  <a:gd name="T41" fmla="*/ 1 h 52"/>
                  <a:gd name="T42" fmla="*/ 1 w 78"/>
                  <a:gd name="T43" fmla="*/ 1 h 52"/>
                  <a:gd name="T44" fmla="*/ 1 w 78"/>
                  <a:gd name="T45" fmla="*/ 1 h 52"/>
                  <a:gd name="T46" fmla="*/ 1 w 78"/>
                  <a:gd name="T47" fmla="*/ 1 h 52"/>
                  <a:gd name="T48" fmla="*/ 1 w 78"/>
                  <a:gd name="T49" fmla="*/ 1 h 52"/>
                  <a:gd name="T50" fmla="*/ 1 w 78"/>
                  <a:gd name="T51" fmla="*/ 1 h 52"/>
                  <a:gd name="T52" fmla="*/ 1 w 78"/>
                  <a:gd name="T53" fmla="*/ 1 h 52"/>
                  <a:gd name="T54" fmla="*/ 1 w 78"/>
                  <a:gd name="T55" fmla="*/ 1 h 52"/>
                  <a:gd name="T56" fmla="*/ 1 w 78"/>
                  <a:gd name="T57" fmla="*/ 1 h 52"/>
                  <a:gd name="T58" fmla="*/ 0 w 78"/>
                  <a:gd name="T59" fmla="*/ 1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8"/>
                  <a:gd name="T91" fmla="*/ 0 h 52"/>
                  <a:gd name="T92" fmla="*/ 78 w 78"/>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8" h="52">
                    <a:moveTo>
                      <a:pt x="0" y="7"/>
                    </a:moveTo>
                    <a:lnTo>
                      <a:pt x="11" y="25"/>
                    </a:lnTo>
                    <a:lnTo>
                      <a:pt x="13" y="26"/>
                    </a:lnTo>
                    <a:lnTo>
                      <a:pt x="17" y="29"/>
                    </a:lnTo>
                    <a:lnTo>
                      <a:pt x="23" y="34"/>
                    </a:lnTo>
                    <a:lnTo>
                      <a:pt x="30" y="40"/>
                    </a:lnTo>
                    <a:lnTo>
                      <a:pt x="37" y="45"/>
                    </a:lnTo>
                    <a:lnTo>
                      <a:pt x="45" y="50"/>
                    </a:lnTo>
                    <a:lnTo>
                      <a:pt x="51" y="52"/>
                    </a:lnTo>
                    <a:lnTo>
                      <a:pt x="55" y="52"/>
                    </a:lnTo>
                    <a:lnTo>
                      <a:pt x="63" y="50"/>
                    </a:lnTo>
                    <a:lnTo>
                      <a:pt x="70" y="46"/>
                    </a:lnTo>
                    <a:lnTo>
                      <a:pt x="76" y="42"/>
                    </a:lnTo>
                    <a:lnTo>
                      <a:pt x="78" y="36"/>
                    </a:lnTo>
                    <a:lnTo>
                      <a:pt x="76" y="27"/>
                    </a:lnTo>
                    <a:lnTo>
                      <a:pt x="71" y="14"/>
                    </a:lnTo>
                    <a:lnTo>
                      <a:pt x="68" y="5"/>
                    </a:lnTo>
                    <a:lnTo>
                      <a:pt x="66" y="0"/>
                    </a:lnTo>
                    <a:lnTo>
                      <a:pt x="67" y="5"/>
                    </a:lnTo>
                    <a:lnTo>
                      <a:pt x="68" y="14"/>
                    </a:lnTo>
                    <a:lnTo>
                      <a:pt x="67" y="26"/>
                    </a:lnTo>
                    <a:lnTo>
                      <a:pt x="62" y="31"/>
                    </a:lnTo>
                    <a:lnTo>
                      <a:pt x="54" y="33"/>
                    </a:lnTo>
                    <a:lnTo>
                      <a:pt x="44" y="31"/>
                    </a:lnTo>
                    <a:lnTo>
                      <a:pt x="33" y="27"/>
                    </a:lnTo>
                    <a:lnTo>
                      <a:pt x="23" y="22"/>
                    </a:lnTo>
                    <a:lnTo>
                      <a:pt x="14" y="17"/>
                    </a:lnTo>
                    <a:lnTo>
                      <a:pt x="7" y="12"/>
                    </a:lnTo>
                    <a:lnTo>
                      <a:pt x="2" y="8"/>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77" name="Freeform 125">
                <a:extLst>
                  <a:ext uri="{FF2B5EF4-FFF2-40B4-BE49-F238E27FC236}">
                    <a16:creationId xmlns:a16="http://schemas.microsoft.com/office/drawing/2014/main" id="{0027D8E7-336C-4A7B-B7BD-7259420D6439}"/>
                  </a:ext>
                </a:extLst>
              </p:cNvPr>
              <p:cNvSpPr>
                <a:spLocks/>
              </p:cNvSpPr>
              <p:nvPr/>
            </p:nvSpPr>
            <p:spPr bwMode="auto">
              <a:xfrm>
                <a:off x="455" y="1782"/>
                <a:ext cx="28" cy="31"/>
              </a:xfrm>
              <a:custGeom>
                <a:avLst/>
                <a:gdLst>
                  <a:gd name="T0" fmla="*/ 1 w 55"/>
                  <a:gd name="T1" fmla="*/ 1 h 62"/>
                  <a:gd name="T2" fmla="*/ 1 w 55"/>
                  <a:gd name="T3" fmla="*/ 1 h 62"/>
                  <a:gd name="T4" fmla="*/ 1 w 55"/>
                  <a:gd name="T5" fmla="*/ 1 h 62"/>
                  <a:gd name="T6" fmla="*/ 1 w 55"/>
                  <a:gd name="T7" fmla="*/ 1 h 62"/>
                  <a:gd name="T8" fmla="*/ 1 w 55"/>
                  <a:gd name="T9" fmla="*/ 1 h 62"/>
                  <a:gd name="T10" fmla="*/ 1 w 55"/>
                  <a:gd name="T11" fmla="*/ 1 h 62"/>
                  <a:gd name="T12" fmla="*/ 1 w 55"/>
                  <a:gd name="T13" fmla="*/ 1 h 62"/>
                  <a:gd name="T14" fmla="*/ 1 w 55"/>
                  <a:gd name="T15" fmla="*/ 1 h 62"/>
                  <a:gd name="T16" fmla="*/ 1 w 55"/>
                  <a:gd name="T17" fmla="*/ 1 h 62"/>
                  <a:gd name="T18" fmla="*/ 1 w 55"/>
                  <a:gd name="T19" fmla="*/ 1 h 62"/>
                  <a:gd name="T20" fmla="*/ 1 w 55"/>
                  <a:gd name="T21" fmla="*/ 1 h 62"/>
                  <a:gd name="T22" fmla="*/ 1 w 55"/>
                  <a:gd name="T23" fmla="*/ 1 h 62"/>
                  <a:gd name="T24" fmla="*/ 0 w 55"/>
                  <a:gd name="T25" fmla="*/ 1 h 62"/>
                  <a:gd name="T26" fmla="*/ 1 w 55"/>
                  <a:gd name="T27" fmla="*/ 1 h 62"/>
                  <a:gd name="T28" fmla="*/ 1 w 55"/>
                  <a:gd name="T29" fmla="*/ 1 h 62"/>
                  <a:gd name="T30" fmla="*/ 1 w 55"/>
                  <a:gd name="T31" fmla="*/ 1 h 62"/>
                  <a:gd name="T32" fmla="*/ 1 w 55"/>
                  <a:gd name="T33" fmla="*/ 1 h 62"/>
                  <a:gd name="T34" fmla="*/ 1 w 55"/>
                  <a:gd name="T35" fmla="*/ 1 h 62"/>
                  <a:gd name="T36" fmla="*/ 1 w 55"/>
                  <a:gd name="T37" fmla="*/ 1 h 62"/>
                  <a:gd name="T38" fmla="*/ 1 w 55"/>
                  <a:gd name="T39" fmla="*/ 0 h 62"/>
                  <a:gd name="T40" fmla="*/ 1 w 55"/>
                  <a:gd name="T41" fmla="*/ 1 h 62"/>
                  <a:gd name="T42" fmla="*/ 1 w 55"/>
                  <a:gd name="T43" fmla="*/ 1 h 62"/>
                  <a:gd name="T44" fmla="*/ 1 w 55"/>
                  <a:gd name="T45" fmla="*/ 1 h 62"/>
                  <a:gd name="T46" fmla="*/ 1 w 55"/>
                  <a:gd name="T47" fmla="*/ 1 h 62"/>
                  <a:gd name="T48" fmla="*/ 1 w 55"/>
                  <a:gd name="T49" fmla="*/ 1 h 62"/>
                  <a:gd name="T50" fmla="*/ 1 w 55"/>
                  <a:gd name="T51" fmla="*/ 1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
                  <a:gd name="T79" fmla="*/ 0 h 62"/>
                  <a:gd name="T80" fmla="*/ 55 w 55"/>
                  <a:gd name="T81" fmla="*/ 62 h 6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 h="62">
                    <a:moveTo>
                      <a:pt x="55" y="37"/>
                    </a:moveTo>
                    <a:lnTo>
                      <a:pt x="55" y="38"/>
                    </a:lnTo>
                    <a:lnTo>
                      <a:pt x="53" y="43"/>
                    </a:lnTo>
                    <a:lnTo>
                      <a:pt x="51" y="47"/>
                    </a:lnTo>
                    <a:lnTo>
                      <a:pt x="47" y="53"/>
                    </a:lnTo>
                    <a:lnTo>
                      <a:pt x="43" y="59"/>
                    </a:lnTo>
                    <a:lnTo>
                      <a:pt x="37" y="62"/>
                    </a:lnTo>
                    <a:lnTo>
                      <a:pt x="29" y="62"/>
                    </a:lnTo>
                    <a:lnTo>
                      <a:pt x="21" y="60"/>
                    </a:lnTo>
                    <a:lnTo>
                      <a:pt x="10" y="54"/>
                    </a:lnTo>
                    <a:lnTo>
                      <a:pt x="5" y="48"/>
                    </a:lnTo>
                    <a:lnTo>
                      <a:pt x="2" y="40"/>
                    </a:lnTo>
                    <a:lnTo>
                      <a:pt x="0" y="29"/>
                    </a:lnTo>
                    <a:lnTo>
                      <a:pt x="1" y="19"/>
                    </a:lnTo>
                    <a:lnTo>
                      <a:pt x="7" y="10"/>
                    </a:lnTo>
                    <a:lnTo>
                      <a:pt x="13" y="7"/>
                    </a:lnTo>
                    <a:lnTo>
                      <a:pt x="15" y="6"/>
                    </a:lnTo>
                    <a:lnTo>
                      <a:pt x="16" y="5"/>
                    </a:lnTo>
                    <a:lnTo>
                      <a:pt x="21" y="1"/>
                    </a:lnTo>
                    <a:lnTo>
                      <a:pt x="28" y="0"/>
                    </a:lnTo>
                    <a:lnTo>
                      <a:pt x="37" y="1"/>
                    </a:lnTo>
                    <a:lnTo>
                      <a:pt x="43" y="5"/>
                    </a:lnTo>
                    <a:lnTo>
                      <a:pt x="48" y="10"/>
                    </a:lnTo>
                    <a:lnTo>
                      <a:pt x="51" y="14"/>
                    </a:lnTo>
                    <a:lnTo>
                      <a:pt x="52" y="16"/>
                    </a:lnTo>
                    <a:lnTo>
                      <a:pt x="5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78" name="Freeform 126">
                <a:extLst>
                  <a:ext uri="{FF2B5EF4-FFF2-40B4-BE49-F238E27FC236}">
                    <a16:creationId xmlns:a16="http://schemas.microsoft.com/office/drawing/2014/main" id="{202BB03C-D475-40C1-8A9C-05244C204252}"/>
                  </a:ext>
                </a:extLst>
              </p:cNvPr>
              <p:cNvSpPr>
                <a:spLocks/>
              </p:cNvSpPr>
              <p:nvPr/>
            </p:nvSpPr>
            <p:spPr bwMode="auto">
              <a:xfrm>
                <a:off x="465" y="1791"/>
                <a:ext cx="14" cy="12"/>
              </a:xfrm>
              <a:custGeom>
                <a:avLst/>
                <a:gdLst>
                  <a:gd name="T0" fmla="*/ 0 w 29"/>
                  <a:gd name="T1" fmla="*/ 0 h 25"/>
                  <a:gd name="T2" fmla="*/ 0 w 29"/>
                  <a:gd name="T3" fmla="*/ 0 h 25"/>
                  <a:gd name="T4" fmla="*/ 0 w 29"/>
                  <a:gd name="T5" fmla="*/ 0 h 25"/>
                  <a:gd name="T6" fmla="*/ 0 w 29"/>
                  <a:gd name="T7" fmla="*/ 0 h 25"/>
                  <a:gd name="T8" fmla="*/ 0 w 29"/>
                  <a:gd name="T9" fmla="*/ 0 h 25"/>
                  <a:gd name="T10" fmla="*/ 0 w 29"/>
                  <a:gd name="T11" fmla="*/ 0 h 25"/>
                  <a:gd name="T12" fmla="*/ 0 w 29"/>
                  <a:gd name="T13" fmla="*/ 0 h 25"/>
                  <a:gd name="T14" fmla="*/ 0 w 29"/>
                  <a:gd name="T15" fmla="*/ 0 h 25"/>
                  <a:gd name="T16" fmla="*/ 0 w 29"/>
                  <a:gd name="T17" fmla="*/ 0 h 25"/>
                  <a:gd name="T18" fmla="*/ 0 w 29"/>
                  <a:gd name="T19" fmla="*/ 0 h 25"/>
                  <a:gd name="T20" fmla="*/ 0 w 29"/>
                  <a:gd name="T21" fmla="*/ 0 h 25"/>
                  <a:gd name="T22" fmla="*/ 0 w 29"/>
                  <a:gd name="T23" fmla="*/ 0 h 25"/>
                  <a:gd name="T24" fmla="*/ 0 w 29"/>
                  <a:gd name="T25" fmla="*/ 0 h 25"/>
                  <a:gd name="T26" fmla="*/ 0 w 29"/>
                  <a:gd name="T27" fmla="*/ 0 h 25"/>
                  <a:gd name="T28" fmla="*/ 0 w 29"/>
                  <a:gd name="T29" fmla="*/ 0 h 25"/>
                  <a:gd name="T30" fmla="*/ 0 w 29"/>
                  <a:gd name="T31" fmla="*/ 0 h 25"/>
                  <a:gd name="T32" fmla="*/ 0 w 2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25"/>
                  <a:gd name="T53" fmla="*/ 29 w 29"/>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25">
                    <a:moveTo>
                      <a:pt x="15" y="0"/>
                    </a:moveTo>
                    <a:lnTo>
                      <a:pt x="10" y="1"/>
                    </a:lnTo>
                    <a:lnTo>
                      <a:pt x="5" y="3"/>
                    </a:lnTo>
                    <a:lnTo>
                      <a:pt x="1" y="6"/>
                    </a:lnTo>
                    <a:lnTo>
                      <a:pt x="0" y="11"/>
                    </a:lnTo>
                    <a:lnTo>
                      <a:pt x="1" y="16"/>
                    </a:lnTo>
                    <a:lnTo>
                      <a:pt x="4" y="20"/>
                    </a:lnTo>
                    <a:lnTo>
                      <a:pt x="8" y="24"/>
                    </a:lnTo>
                    <a:lnTo>
                      <a:pt x="14" y="25"/>
                    </a:lnTo>
                    <a:lnTo>
                      <a:pt x="20" y="24"/>
                    </a:lnTo>
                    <a:lnTo>
                      <a:pt x="25" y="21"/>
                    </a:lnTo>
                    <a:lnTo>
                      <a:pt x="28" y="17"/>
                    </a:lnTo>
                    <a:lnTo>
                      <a:pt x="29" y="12"/>
                    </a:lnTo>
                    <a:lnTo>
                      <a:pt x="29" y="8"/>
                    </a:lnTo>
                    <a:lnTo>
                      <a:pt x="26" y="3"/>
                    </a:lnTo>
                    <a:lnTo>
                      <a:pt x="21" y="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79" name="Freeform 127">
                <a:extLst>
                  <a:ext uri="{FF2B5EF4-FFF2-40B4-BE49-F238E27FC236}">
                    <a16:creationId xmlns:a16="http://schemas.microsoft.com/office/drawing/2014/main" id="{2744ECD1-578F-479A-A30A-4ABD53A85E0F}"/>
                  </a:ext>
                </a:extLst>
              </p:cNvPr>
              <p:cNvSpPr>
                <a:spLocks/>
              </p:cNvSpPr>
              <p:nvPr/>
            </p:nvSpPr>
            <p:spPr bwMode="auto">
              <a:xfrm>
                <a:off x="423" y="1747"/>
                <a:ext cx="120" cy="183"/>
              </a:xfrm>
              <a:custGeom>
                <a:avLst/>
                <a:gdLst>
                  <a:gd name="T0" fmla="*/ 1 w 240"/>
                  <a:gd name="T1" fmla="*/ 1 h 366"/>
                  <a:gd name="T2" fmla="*/ 1 w 240"/>
                  <a:gd name="T3" fmla="*/ 1 h 366"/>
                  <a:gd name="T4" fmla="*/ 1 w 240"/>
                  <a:gd name="T5" fmla="*/ 1 h 366"/>
                  <a:gd name="T6" fmla="*/ 1 w 240"/>
                  <a:gd name="T7" fmla="*/ 1 h 366"/>
                  <a:gd name="T8" fmla="*/ 1 w 240"/>
                  <a:gd name="T9" fmla="*/ 1 h 366"/>
                  <a:gd name="T10" fmla="*/ 1 w 240"/>
                  <a:gd name="T11" fmla="*/ 1 h 366"/>
                  <a:gd name="T12" fmla="*/ 1 w 240"/>
                  <a:gd name="T13" fmla="*/ 1 h 366"/>
                  <a:gd name="T14" fmla="*/ 1 w 240"/>
                  <a:gd name="T15" fmla="*/ 1 h 366"/>
                  <a:gd name="T16" fmla="*/ 1 w 240"/>
                  <a:gd name="T17" fmla="*/ 1 h 366"/>
                  <a:gd name="T18" fmla="*/ 1 w 240"/>
                  <a:gd name="T19" fmla="*/ 1 h 366"/>
                  <a:gd name="T20" fmla="*/ 1 w 240"/>
                  <a:gd name="T21" fmla="*/ 1 h 366"/>
                  <a:gd name="T22" fmla="*/ 1 w 240"/>
                  <a:gd name="T23" fmla="*/ 1 h 366"/>
                  <a:gd name="T24" fmla="*/ 1 w 240"/>
                  <a:gd name="T25" fmla="*/ 1 h 366"/>
                  <a:gd name="T26" fmla="*/ 1 w 240"/>
                  <a:gd name="T27" fmla="*/ 1 h 366"/>
                  <a:gd name="T28" fmla="*/ 1 w 240"/>
                  <a:gd name="T29" fmla="*/ 1 h 366"/>
                  <a:gd name="T30" fmla="*/ 1 w 240"/>
                  <a:gd name="T31" fmla="*/ 1 h 366"/>
                  <a:gd name="T32" fmla="*/ 1 w 240"/>
                  <a:gd name="T33" fmla="*/ 1 h 366"/>
                  <a:gd name="T34" fmla="*/ 1 w 240"/>
                  <a:gd name="T35" fmla="*/ 1 h 366"/>
                  <a:gd name="T36" fmla="*/ 1 w 240"/>
                  <a:gd name="T37" fmla="*/ 1 h 366"/>
                  <a:gd name="T38" fmla="*/ 1 w 240"/>
                  <a:gd name="T39" fmla="*/ 1 h 366"/>
                  <a:gd name="T40" fmla="*/ 1 w 240"/>
                  <a:gd name="T41" fmla="*/ 1 h 366"/>
                  <a:gd name="T42" fmla="*/ 1 w 240"/>
                  <a:gd name="T43" fmla="*/ 1 h 366"/>
                  <a:gd name="T44" fmla="*/ 1 w 240"/>
                  <a:gd name="T45" fmla="*/ 1 h 366"/>
                  <a:gd name="T46" fmla="*/ 1 w 240"/>
                  <a:gd name="T47" fmla="*/ 1 h 366"/>
                  <a:gd name="T48" fmla="*/ 1 w 240"/>
                  <a:gd name="T49" fmla="*/ 1 h 366"/>
                  <a:gd name="T50" fmla="*/ 1 w 240"/>
                  <a:gd name="T51" fmla="*/ 1 h 366"/>
                  <a:gd name="T52" fmla="*/ 1 w 240"/>
                  <a:gd name="T53" fmla="*/ 1 h 366"/>
                  <a:gd name="T54" fmla="*/ 1 w 240"/>
                  <a:gd name="T55" fmla="*/ 1 h 366"/>
                  <a:gd name="T56" fmla="*/ 1 w 240"/>
                  <a:gd name="T57" fmla="*/ 1 h 366"/>
                  <a:gd name="T58" fmla="*/ 1 w 240"/>
                  <a:gd name="T59" fmla="*/ 1 h 366"/>
                  <a:gd name="T60" fmla="*/ 1 w 240"/>
                  <a:gd name="T61" fmla="*/ 1 h 366"/>
                  <a:gd name="T62" fmla="*/ 0 w 240"/>
                  <a:gd name="T63" fmla="*/ 1 h 366"/>
                  <a:gd name="T64" fmla="*/ 1 w 240"/>
                  <a:gd name="T65" fmla="*/ 1 h 366"/>
                  <a:gd name="T66" fmla="*/ 1 w 240"/>
                  <a:gd name="T67" fmla="*/ 1 h 366"/>
                  <a:gd name="T68" fmla="*/ 1 w 240"/>
                  <a:gd name="T69" fmla="*/ 1 h 366"/>
                  <a:gd name="T70" fmla="*/ 1 w 240"/>
                  <a:gd name="T71" fmla="*/ 1 h 366"/>
                  <a:gd name="T72" fmla="*/ 1 w 240"/>
                  <a:gd name="T73" fmla="*/ 1 h 366"/>
                  <a:gd name="T74" fmla="*/ 1 w 240"/>
                  <a:gd name="T75" fmla="*/ 1 h 366"/>
                  <a:gd name="T76" fmla="*/ 1 w 240"/>
                  <a:gd name="T77" fmla="*/ 1 h 366"/>
                  <a:gd name="T78" fmla="*/ 1 w 240"/>
                  <a:gd name="T79" fmla="*/ 1 h 366"/>
                  <a:gd name="T80" fmla="*/ 1 w 240"/>
                  <a:gd name="T81" fmla="*/ 0 h 366"/>
                  <a:gd name="T82" fmla="*/ 1 w 240"/>
                  <a:gd name="T83" fmla="*/ 1 h 366"/>
                  <a:gd name="T84" fmla="*/ 1 w 240"/>
                  <a:gd name="T85" fmla="*/ 1 h 366"/>
                  <a:gd name="T86" fmla="*/ 1 w 240"/>
                  <a:gd name="T87" fmla="*/ 1 h 366"/>
                  <a:gd name="T88" fmla="*/ 1 w 240"/>
                  <a:gd name="T89" fmla="*/ 1 h 366"/>
                  <a:gd name="T90" fmla="*/ 1 w 240"/>
                  <a:gd name="T91" fmla="*/ 1 h 366"/>
                  <a:gd name="T92" fmla="*/ 1 w 240"/>
                  <a:gd name="T93" fmla="*/ 1 h 366"/>
                  <a:gd name="T94" fmla="*/ 1 w 240"/>
                  <a:gd name="T95" fmla="*/ 1 h 366"/>
                  <a:gd name="T96" fmla="*/ 1 w 240"/>
                  <a:gd name="T97" fmla="*/ 1 h 366"/>
                  <a:gd name="T98" fmla="*/ 1 w 240"/>
                  <a:gd name="T99" fmla="*/ 1 h 366"/>
                  <a:gd name="T100" fmla="*/ 1 w 240"/>
                  <a:gd name="T101" fmla="*/ 1 h 366"/>
                  <a:gd name="T102" fmla="*/ 1 w 240"/>
                  <a:gd name="T103" fmla="*/ 1 h 366"/>
                  <a:gd name="T104" fmla="*/ 1 w 240"/>
                  <a:gd name="T105" fmla="*/ 1 h 366"/>
                  <a:gd name="T106" fmla="*/ 1 w 240"/>
                  <a:gd name="T107" fmla="*/ 1 h 366"/>
                  <a:gd name="T108" fmla="*/ 1 w 240"/>
                  <a:gd name="T109" fmla="*/ 1 h 366"/>
                  <a:gd name="T110" fmla="*/ 1 w 240"/>
                  <a:gd name="T111" fmla="*/ 1 h 366"/>
                  <a:gd name="T112" fmla="*/ 1 w 240"/>
                  <a:gd name="T113" fmla="*/ 1 h 366"/>
                  <a:gd name="T114" fmla="*/ 1 w 240"/>
                  <a:gd name="T115" fmla="*/ 1 h 366"/>
                  <a:gd name="T116" fmla="*/ 1 w 240"/>
                  <a:gd name="T117" fmla="*/ 1 h 366"/>
                  <a:gd name="T118" fmla="*/ 1 w 240"/>
                  <a:gd name="T119" fmla="*/ 1 h 366"/>
                  <a:gd name="T120" fmla="*/ 1 w 240"/>
                  <a:gd name="T121" fmla="*/ 1 h 3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0"/>
                  <a:gd name="T184" fmla="*/ 0 h 366"/>
                  <a:gd name="T185" fmla="*/ 240 w 240"/>
                  <a:gd name="T186" fmla="*/ 366 h 36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0" h="366">
                    <a:moveTo>
                      <a:pt x="119" y="71"/>
                    </a:moveTo>
                    <a:lnTo>
                      <a:pt x="157" y="17"/>
                    </a:lnTo>
                    <a:lnTo>
                      <a:pt x="166" y="23"/>
                    </a:lnTo>
                    <a:lnTo>
                      <a:pt x="174" y="31"/>
                    </a:lnTo>
                    <a:lnTo>
                      <a:pt x="182" y="40"/>
                    </a:lnTo>
                    <a:lnTo>
                      <a:pt x="189" y="50"/>
                    </a:lnTo>
                    <a:lnTo>
                      <a:pt x="196" y="60"/>
                    </a:lnTo>
                    <a:lnTo>
                      <a:pt x="203" y="70"/>
                    </a:lnTo>
                    <a:lnTo>
                      <a:pt x="209" y="81"/>
                    </a:lnTo>
                    <a:lnTo>
                      <a:pt x="214" y="89"/>
                    </a:lnTo>
                    <a:lnTo>
                      <a:pt x="224" y="111"/>
                    </a:lnTo>
                    <a:lnTo>
                      <a:pt x="232" y="136"/>
                    </a:lnTo>
                    <a:lnTo>
                      <a:pt x="238" y="157"/>
                    </a:lnTo>
                    <a:lnTo>
                      <a:pt x="240" y="166"/>
                    </a:lnTo>
                    <a:lnTo>
                      <a:pt x="238" y="167"/>
                    </a:lnTo>
                    <a:lnTo>
                      <a:pt x="233" y="168"/>
                    </a:lnTo>
                    <a:lnTo>
                      <a:pt x="225" y="170"/>
                    </a:lnTo>
                    <a:lnTo>
                      <a:pt x="215" y="174"/>
                    </a:lnTo>
                    <a:lnTo>
                      <a:pt x="203" y="176"/>
                    </a:lnTo>
                    <a:lnTo>
                      <a:pt x="193" y="179"/>
                    </a:lnTo>
                    <a:lnTo>
                      <a:pt x="181" y="181"/>
                    </a:lnTo>
                    <a:lnTo>
                      <a:pt x="172" y="181"/>
                    </a:lnTo>
                    <a:lnTo>
                      <a:pt x="165" y="187"/>
                    </a:lnTo>
                    <a:lnTo>
                      <a:pt x="162" y="194"/>
                    </a:lnTo>
                    <a:lnTo>
                      <a:pt x="159" y="199"/>
                    </a:lnTo>
                    <a:lnTo>
                      <a:pt x="158" y="202"/>
                    </a:lnTo>
                    <a:lnTo>
                      <a:pt x="156" y="219"/>
                    </a:lnTo>
                    <a:lnTo>
                      <a:pt x="151" y="260"/>
                    </a:lnTo>
                    <a:lnTo>
                      <a:pt x="146" y="308"/>
                    </a:lnTo>
                    <a:lnTo>
                      <a:pt x="141" y="341"/>
                    </a:lnTo>
                    <a:lnTo>
                      <a:pt x="128" y="352"/>
                    </a:lnTo>
                    <a:lnTo>
                      <a:pt x="118" y="361"/>
                    </a:lnTo>
                    <a:lnTo>
                      <a:pt x="110" y="364"/>
                    </a:lnTo>
                    <a:lnTo>
                      <a:pt x="108" y="365"/>
                    </a:lnTo>
                    <a:lnTo>
                      <a:pt x="104" y="366"/>
                    </a:lnTo>
                    <a:lnTo>
                      <a:pt x="96" y="365"/>
                    </a:lnTo>
                    <a:lnTo>
                      <a:pt x="88" y="355"/>
                    </a:lnTo>
                    <a:lnTo>
                      <a:pt x="81" y="328"/>
                    </a:lnTo>
                    <a:lnTo>
                      <a:pt x="74" y="296"/>
                    </a:lnTo>
                    <a:lnTo>
                      <a:pt x="66" y="272"/>
                    </a:lnTo>
                    <a:lnTo>
                      <a:pt x="58" y="257"/>
                    </a:lnTo>
                    <a:lnTo>
                      <a:pt x="55" y="252"/>
                    </a:lnTo>
                    <a:lnTo>
                      <a:pt x="59" y="252"/>
                    </a:lnTo>
                    <a:lnTo>
                      <a:pt x="70" y="250"/>
                    </a:lnTo>
                    <a:lnTo>
                      <a:pt x="79" y="243"/>
                    </a:lnTo>
                    <a:lnTo>
                      <a:pt x="81" y="229"/>
                    </a:lnTo>
                    <a:lnTo>
                      <a:pt x="82" y="218"/>
                    </a:lnTo>
                    <a:lnTo>
                      <a:pt x="82" y="203"/>
                    </a:lnTo>
                    <a:lnTo>
                      <a:pt x="80" y="189"/>
                    </a:lnTo>
                    <a:lnTo>
                      <a:pt x="75" y="177"/>
                    </a:lnTo>
                    <a:lnTo>
                      <a:pt x="72" y="172"/>
                    </a:lnTo>
                    <a:lnTo>
                      <a:pt x="67" y="165"/>
                    </a:lnTo>
                    <a:lnTo>
                      <a:pt x="61" y="158"/>
                    </a:lnTo>
                    <a:lnTo>
                      <a:pt x="56" y="150"/>
                    </a:lnTo>
                    <a:lnTo>
                      <a:pt x="49" y="142"/>
                    </a:lnTo>
                    <a:lnTo>
                      <a:pt x="42" y="135"/>
                    </a:lnTo>
                    <a:lnTo>
                      <a:pt x="35" y="128"/>
                    </a:lnTo>
                    <a:lnTo>
                      <a:pt x="29" y="123"/>
                    </a:lnTo>
                    <a:lnTo>
                      <a:pt x="17" y="123"/>
                    </a:lnTo>
                    <a:lnTo>
                      <a:pt x="11" y="126"/>
                    </a:lnTo>
                    <a:lnTo>
                      <a:pt x="7" y="129"/>
                    </a:lnTo>
                    <a:lnTo>
                      <a:pt x="7" y="130"/>
                    </a:lnTo>
                    <a:lnTo>
                      <a:pt x="5" y="126"/>
                    </a:lnTo>
                    <a:lnTo>
                      <a:pt x="0" y="113"/>
                    </a:lnTo>
                    <a:lnTo>
                      <a:pt x="0" y="94"/>
                    </a:lnTo>
                    <a:lnTo>
                      <a:pt x="7" y="69"/>
                    </a:lnTo>
                    <a:lnTo>
                      <a:pt x="11" y="62"/>
                    </a:lnTo>
                    <a:lnTo>
                      <a:pt x="14" y="56"/>
                    </a:lnTo>
                    <a:lnTo>
                      <a:pt x="18" y="51"/>
                    </a:lnTo>
                    <a:lnTo>
                      <a:pt x="21" y="45"/>
                    </a:lnTo>
                    <a:lnTo>
                      <a:pt x="26" y="40"/>
                    </a:lnTo>
                    <a:lnTo>
                      <a:pt x="31" y="35"/>
                    </a:lnTo>
                    <a:lnTo>
                      <a:pt x="37" y="28"/>
                    </a:lnTo>
                    <a:lnTo>
                      <a:pt x="45" y="21"/>
                    </a:lnTo>
                    <a:lnTo>
                      <a:pt x="53" y="16"/>
                    </a:lnTo>
                    <a:lnTo>
                      <a:pt x="61" y="13"/>
                    </a:lnTo>
                    <a:lnTo>
                      <a:pt x="68" y="9"/>
                    </a:lnTo>
                    <a:lnTo>
                      <a:pt x="75" y="7"/>
                    </a:lnTo>
                    <a:lnTo>
                      <a:pt x="81" y="5"/>
                    </a:lnTo>
                    <a:lnTo>
                      <a:pt x="89" y="2"/>
                    </a:lnTo>
                    <a:lnTo>
                      <a:pt x="97" y="1"/>
                    </a:lnTo>
                    <a:lnTo>
                      <a:pt x="108" y="0"/>
                    </a:lnTo>
                    <a:lnTo>
                      <a:pt x="112" y="0"/>
                    </a:lnTo>
                    <a:lnTo>
                      <a:pt x="118" y="1"/>
                    </a:lnTo>
                    <a:lnTo>
                      <a:pt x="125" y="3"/>
                    </a:lnTo>
                    <a:lnTo>
                      <a:pt x="133" y="5"/>
                    </a:lnTo>
                    <a:lnTo>
                      <a:pt x="140" y="8"/>
                    </a:lnTo>
                    <a:lnTo>
                      <a:pt x="147" y="10"/>
                    </a:lnTo>
                    <a:lnTo>
                      <a:pt x="152" y="14"/>
                    </a:lnTo>
                    <a:lnTo>
                      <a:pt x="157" y="17"/>
                    </a:lnTo>
                    <a:lnTo>
                      <a:pt x="119" y="71"/>
                    </a:lnTo>
                    <a:lnTo>
                      <a:pt x="117" y="69"/>
                    </a:lnTo>
                    <a:lnTo>
                      <a:pt x="111" y="64"/>
                    </a:lnTo>
                    <a:lnTo>
                      <a:pt x="102" y="60"/>
                    </a:lnTo>
                    <a:lnTo>
                      <a:pt x="90" y="60"/>
                    </a:lnTo>
                    <a:lnTo>
                      <a:pt x="80" y="62"/>
                    </a:lnTo>
                    <a:lnTo>
                      <a:pt x="73" y="64"/>
                    </a:lnTo>
                    <a:lnTo>
                      <a:pt x="71" y="67"/>
                    </a:lnTo>
                    <a:lnTo>
                      <a:pt x="70" y="68"/>
                    </a:lnTo>
                    <a:lnTo>
                      <a:pt x="68" y="69"/>
                    </a:lnTo>
                    <a:lnTo>
                      <a:pt x="64" y="74"/>
                    </a:lnTo>
                    <a:lnTo>
                      <a:pt x="59" y="83"/>
                    </a:lnTo>
                    <a:lnTo>
                      <a:pt x="55" y="100"/>
                    </a:lnTo>
                    <a:lnTo>
                      <a:pt x="55" y="106"/>
                    </a:lnTo>
                    <a:lnTo>
                      <a:pt x="55" y="111"/>
                    </a:lnTo>
                    <a:lnTo>
                      <a:pt x="57" y="116"/>
                    </a:lnTo>
                    <a:lnTo>
                      <a:pt x="60" y="121"/>
                    </a:lnTo>
                    <a:lnTo>
                      <a:pt x="66" y="127"/>
                    </a:lnTo>
                    <a:lnTo>
                      <a:pt x="72" y="131"/>
                    </a:lnTo>
                    <a:lnTo>
                      <a:pt x="80" y="137"/>
                    </a:lnTo>
                    <a:lnTo>
                      <a:pt x="90" y="143"/>
                    </a:lnTo>
                    <a:lnTo>
                      <a:pt x="91" y="143"/>
                    </a:lnTo>
                    <a:lnTo>
                      <a:pt x="95" y="142"/>
                    </a:lnTo>
                    <a:lnTo>
                      <a:pt x="101" y="141"/>
                    </a:lnTo>
                    <a:lnTo>
                      <a:pt x="106" y="139"/>
                    </a:lnTo>
                    <a:lnTo>
                      <a:pt x="112" y="136"/>
                    </a:lnTo>
                    <a:lnTo>
                      <a:pt x="118" y="132"/>
                    </a:lnTo>
                    <a:lnTo>
                      <a:pt x="124" y="127"/>
                    </a:lnTo>
                    <a:lnTo>
                      <a:pt x="127" y="120"/>
                    </a:lnTo>
                    <a:lnTo>
                      <a:pt x="129" y="104"/>
                    </a:lnTo>
                    <a:lnTo>
                      <a:pt x="126" y="88"/>
                    </a:lnTo>
                    <a:lnTo>
                      <a:pt x="121" y="76"/>
                    </a:lnTo>
                    <a:lnTo>
                      <a:pt x="119" y="7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80" name="Freeform 128">
                <a:extLst>
                  <a:ext uri="{FF2B5EF4-FFF2-40B4-BE49-F238E27FC236}">
                    <a16:creationId xmlns:a16="http://schemas.microsoft.com/office/drawing/2014/main" id="{E0FB8F59-07CE-406E-819D-97AD46B850C7}"/>
                  </a:ext>
                </a:extLst>
              </p:cNvPr>
              <p:cNvSpPr>
                <a:spLocks/>
              </p:cNvSpPr>
              <p:nvPr/>
            </p:nvSpPr>
            <p:spPr bwMode="auto">
              <a:xfrm>
                <a:off x="421" y="1812"/>
                <a:ext cx="32" cy="57"/>
              </a:xfrm>
              <a:custGeom>
                <a:avLst/>
                <a:gdLst>
                  <a:gd name="T0" fmla="*/ 1 w 64"/>
                  <a:gd name="T1" fmla="*/ 1 h 114"/>
                  <a:gd name="T2" fmla="*/ 1 w 64"/>
                  <a:gd name="T3" fmla="*/ 1 h 114"/>
                  <a:gd name="T4" fmla="*/ 1 w 64"/>
                  <a:gd name="T5" fmla="*/ 1 h 114"/>
                  <a:gd name="T6" fmla="*/ 1 w 64"/>
                  <a:gd name="T7" fmla="*/ 1 h 114"/>
                  <a:gd name="T8" fmla="*/ 1 w 64"/>
                  <a:gd name="T9" fmla="*/ 1 h 114"/>
                  <a:gd name="T10" fmla="*/ 1 w 64"/>
                  <a:gd name="T11" fmla="*/ 1 h 114"/>
                  <a:gd name="T12" fmla="*/ 1 w 64"/>
                  <a:gd name="T13" fmla="*/ 1 h 114"/>
                  <a:gd name="T14" fmla="*/ 1 w 64"/>
                  <a:gd name="T15" fmla="*/ 1 h 114"/>
                  <a:gd name="T16" fmla="*/ 1 w 64"/>
                  <a:gd name="T17" fmla="*/ 1 h 114"/>
                  <a:gd name="T18" fmla="*/ 1 w 64"/>
                  <a:gd name="T19" fmla="*/ 1 h 114"/>
                  <a:gd name="T20" fmla="*/ 1 w 64"/>
                  <a:gd name="T21" fmla="*/ 1 h 114"/>
                  <a:gd name="T22" fmla="*/ 1 w 64"/>
                  <a:gd name="T23" fmla="*/ 1 h 114"/>
                  <a:gd name="T24" fmla="*/ 1 w 64"/>
                  <a:gd name="T25" fmla="*/ 1 h 114"/>
                  <a:gd name="T26" fmla="*/ 1 w 64"/>
                  <a:gd name="T27" fmla="*/ 1 h 114"/>
                  <a:gd name="T28" fmla="*/ 1 w 64"/>
                  <a:gd name="T29" fmla="*/ 1 h 114"/>
                  <a:gd name="T30" fmla="*/ 1 w 64"/>
                  <a:gd name="T31" fmla="*/ 1 h 114"/>
                  <a:gd name="T32" fmla="*/ 1 w 64"/>
                  <a:gd name="T33" fmla="*/ 0 h 114"/>
                  <a:gd name="T34" fmla="*/ 1 w 64"/>
                  <a:gd name="T35" fmla="*/ 0 h 114"/>
                  <a:gd name="T36" fmla="*/ 1 w 64"/>
                  <a:gd name="T37" fmla="*/ 0 h 114"/>
                  <a:gd name="T38" fmla="*/ 1 w 64"/>
                  <a:gd name="T39" fmla="*/ 1 h 114"/>
                  <a:gd name="T40" fmla="*/ 1 w 64"/>
                  <a:gd name="T41" fmla="*/ 1 h 114"/>
                  <a:gd name="T42" fmla="*/ 1 w 64"/>
                  <a:gd name="T43" fmla="*/ 1 h 114"/>
                  <a:gd name="T44" fmla="*/ 1 w 64"/>
                  <a:gd name="T45" fmla="*/ 1 h 114"/>
                  <a:gd name="T46" fmla="*/ 1 w 64"/>
                  <a:gd name="T47" fmla="*/ 1 h 114"/>
                  <a:gd name="T48" fmla="*/ 0 w 64"/>
                  <a:gd name="T49" fmla="*/ 1 h 114"/>
                  <a:gd name="T50" fmla="*/ 0 w 64"/>
                  <a:gd name="T51" fmla="*/ 1 h 114"/>
                  <a:gd name="T52" fmla="*/ 1 w 64"/>
                  <a:gd name="T53" fmla="*/ 1 h 114"/>
                  <a:gd name="T54" fmla="*/ 1 w 64"/>
                  <a:gd name="T55" fmla="*/ 1 h 114"/>
                  <a:gd name="T56" fmla="*/ 1 w 64"/>
                  <a:gd name="T57" fmla="*/ 1 h 114"/>
                  <a:gd name="T58" fmla="*/ 1 w 64"/>
                  <a:gd name="T59" fmla="*/ 1 h 11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4"/>
                  <a:gd name="T91" fmla="*/ 0 h 114"/>
                  <a:gd name="T92" fmla="*/ 64 w 64"/>
                  <a:gd name="T93" fmla="*/ 114 h 11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4" h="114">
                    <a:moveTo>
                      <a:pt x="23" y="35"/>
                    </a:moveTo>
                    <a:lnTo>
                      <a:pt x="27" y="16"/>
                    </a:lnTo>
                    <a:lnTo>
                      <a:pt x="29" y="15"/>
                    </a:lnTo>
                    <a:lnTo>
                      <a:pt x="31" y="12"/>
                    </a:lnTo>
                    <a:lnTo>
                      <a:pt x="31" y="9"/>
                    </a:lnTo>
                    <a:lnTo>
                      <a:pt x="26" y="9"/>
                    </a:lnTo>
                    <a:lnTo>
                      <a:pt x="21" y="15"/>
                    </a:lnTo>
                    <a:lnTo>
                      <a:pt x="21" y="23"/>
                    </a:lnTo>
                    <a:lnTo>
                      <a:pt x="22" y="31"/>
                    </a:lnTo>
                    <a:lnTo>
                      <a:pt x="23" y="35"/>
                    </a:lnTo>
                    <a:lnTo>
                      <a:pt x="7" y="35"/>
                    </a:lnTo>
                    <a:lnTo>
                      <a:pt x="8" y="30"/>
                    </a:lnTo>
                    <a:lnTo>
                      <a:pt x="10" y="25"/>
                    </a:lnTo>
                    <a:lnTo>
                      <a:pt x="11" y="21"/>
                    </a:lnTo>
                    <a:lnTo>
                      <a:pt x="12" y="17"/>
                    </a:lnTo>
                    <a:lnTo>
                      <a:pt x="17" y="5"/>
                    </a:lnTo>
                    <a:lnTo>
                      <a:pt x="23" y="0"/>
                    </a:lnTo>
                    <a:lnTo>
                      <a:pt x="29" y="0"/>
                    </a:lnTo>
                    <a:lnTo>
                      <a:pt x="31" y="0"/>
                    </a:lnTo>
                    <a:lnTo>
                      <a:pt x="64" y="50"/>
                    </a:lnTo>
                    <a:lnTo>
                      <a:pt x="32" y="114"/>
                    </a:lnTo>
                    <a:lnTo>
                      <a:pt x="19" y="105"/>
                    </a:lnTo>
                    <a:lnTo>
                      <a:pt x="11" y="99"/>
                    </a:lnTo>
                    <a:lnTo>
                      <a:pt x="4" y="91"/>
                    </a:lnTo>
                    <a:lnTo>
                      <a:pt x="0" y="81"/>
                    </a:lnTo>
                    <a:lnTo>
                      <a:pt x="0" y="67"/>
                    </a:lnTo>
                    <a:lnTo>
                      <a:pt x="1" y="55"/>
                    </a:lnTo>
                    <a:lnTo>
                      <a:pt x="3" y="46"/>
                    </a:lnTo>
                    <a:lnTo>
                      <a:pt x="7" y="35"/>
                    </a:lnTo>
                    <a:lnTo>
                      <a:pt x="23" y="35"/>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81" name="Freeform 129">
                <a:extLst>
                  <a:ext uri="{FF2B5EF4-FFF2-40B4-BE49-F238E27FC236}">
                    <a16:creationId xmlns:a16="http://schemas.microsoft.com/office/drawing/2014/main" id="{C5C131B7-C2EF-4626-8ED8-AC77EDC93211}"/>
                  </a:ext>
                </a:extLst>
              </p:cNvPr>
              <p:cNvSpPr>
                <a:spLocks/>
              </p:cNvSpPr>
              <p:nvPr/>
            </p:nvSpPr>
            <p:spPr bwMode="auto">
              <a:xfrm>
                <a:off x="484" y="2065"/>
                <a:ext cx="84" cy="76"/>
              </a:xfrm>
              <a:custGeom>
                <a:avLst/>
                <a:gdLst>
                  <a:gd name="T0" fmla="*/ 0 w 170"/>
                  <a:gd name="T1" fmla="*/ 1 h 152"/>
                  <a:gd name="T2" fmla="*/ 0 w 170"/>
                  <a:gd name="T3" fmla="*/ 1 h 152"/>
                  <a:gd name="T4" fmla="*/ 0 w 170"/>
                  <a:gd name="T5" fmla="*/ 1 h 152"/>
                  <a:gd name="T6" fmla="*/ 0 w 170"/>
                  <a:gd name="T7" fmla="*/ 1 h 152"/>
                  <a:gd name="T8" fmla="*/ 0 w 170"/>
                  <a:gd name="T9" fmla="*/ 1 h 152"/>
                  <a:gd name="T10" fmla="*/ 0 w 170"/>
                  <a:gd name="T11" fmla="*/ 1 h 152"/>
                  <a:gd name="T12" fmla="*/ 0 w 170"/>
                  <a:gd name="T13" fmla="*/ 1 h 152"/>
                  <a:gd name="T14" fmla="*/ 0 w 170"/>
                  <a:gd name="T15" fmla="*/ 1 h 152"/>
                  <a:gd name="T16" fmla="*/ 0 w 170"/>
                  <a:gd name="T17" fmla="*/ 1 h 152"/>
                  <a:gd name="T18" fmla="*/ 0 w 170"/>
                  <a:gd name="T19" fmla="*/ 1 h 152"/>
                  <a:gd name="T20" fmla="*/ 0 w 170"/>
                  <a:gd name="T21" fmla="*/ 1 h 152"/>
                  <a:gd name="T22" fmla="*/ 0 w 170"/>
                  <a:gd name="T23" fmla="*/ 1 h 152"/>
                  <a:gd name="T24" fmla="*/ 0 w 170"/>
                  <a:gd name="T25" fmla="*/ 1 h 152"/>
                  <a:gd name="T26" fmla="*/ 0 w 170"/>
                  <a:gd name="T27" fmla="*/ 1 h 152"/>
                  <a:gd name="T28" fmla="*/ 0 w 170"/>
                  <a:gd name="T29" fmla="*/ 1 h 152"/>
                  <a:gd name="T30" fmla="*/ 0 w 170"/>
                  <a:gd name="T31" fmla="*/ 1 h 152"/>
                  <a:gd name="T32" fmla="*/ 0 w 170"/>
                  <a:gd name="T33" fmla="*/ 1 h 152"/>
                  <a:gd name="T34" fmla="*/ 0 w 170"/>
                  <a:gd name="T35" fmla="*/ 1 h 152"/>
                  <a:gd name="T36" fmla="*/ 0 w 170"/>
                  <a:gd name="T37" fmla="*/ 1 h 152"/>
                  <a:gd name="T38" fmla="*/ 0 w 170"/>
                  <a:gd name="T39" fmla="*/ 1 h 152"/>
                  <a:gd name="T40" fmla="*/ 0 w 170"/>
                  <a:gd name="T41" fmla="*/ 1 h 152"/>
                  <a:gd name="T42" fmla="*/ 0 w 170"/>
                  <a:gd name="T43" fmla="*/ 1 h 152"/>
                  <a:gd name="T44" fmla="*/ 0 w 170"/>
                  <a:gd name="T45" fmla="*/ 1 h 152"/>
                  <a:gd name="T46" fmla="*/ 0 w 170"/>
                  <a:gd name="T47" fmla="*/ 1 h 152"/>
                  <a:gd name="T48" fmla="*/ 0 w 170"/>
                  <a:gd name="T49" fmla="*/ 1 h 152"/>
                  <a:gd name="T50" fmla="*/ 0 w 170"/>
                  <a:gd name="T51" fmla="*/ 1 h 152"/>
                  <a:gd name="T52" fmla="*/ 0 w 170"/>
                  <a:gd name="T53" fmla="*/ 1 h 152"/>
                  <a:gd name="T54" fmla="*/ 0 w 170"/>
                  <a:gd name="T55" fmla="*/ 1 h 152"/>
                  <a:gd name="T56" fmla="*/ 0 w 170"/>
                  <a:gd name="T57" fmla="*/ 1 h 152"/>
                  <a:gd name="T58" fmla="*/ 0 w 170"/>
                  <a:gd name="T59" fmla="*/ 1 h 152"/>
                  <a:gd name="T60" fmla="*/ 0 w 170"/>
                  <a:gd name="T61" fmla="*/ 1 h 152"/>
                  <a:gd name="T62" fmla="*/ 0 w 170"/>
                  <a:gd name="T63" fmla="*/ 1 h 152"/>
                  <a:gd name="T64" fmla="*/ 0 w 170"/>
                  <a:gd name="T65" fmla="*/ 1 h 152"/>
                  <a:gd name="T66" fmla="*/ 0 w 170"/>
                  <a:gd name="T67" fmla="*/ 1 h 152"/>
                  <a:gd name="T68" fmla="*/ 0 w 170"/>
                  <a:gd name="T69" fmla="*/ 0 h 152"/>
                  <a:gd name="T70" fmla="*/ 0 w 170"/>
                  <a:gd name="T71" fmla="*/ 1 h 152"/>
                  <a:gd name="T72" fmla="*/ 0 w 170"/>
                  <a:gd name="T73" fmla="*/ 1 h 152"/>
                  <a:gd name="T74" fmla="*/ 0 w 170"/>
                  <a:gd name="T75" fmla="*/ 1 h 152"/>
                  <a:gd name="T76" fmla="*/ 0 w 170"/>
                  <a:gd name="T77" fmla="*/ 1 h 15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70"/>
                  <a:gd name="T118" fmla="*/ 0 h 152"/>
                  <a:gd name="T119" fmla="*/ 170 w 170"/>
                  <a:gd name="T120" fmla="*/ 152 h 15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70" h="152">
                    <a:moveTo>
                      <a:pt x="170" y="38"/>
                    </a:moveTo>
                    <a:lnTo>
                      <a:pt x="105" y="54"/>
                    </a:lnTo>
                    <a:lnTo>
                      <a:pt x="105" y="60"/>
                    </a:lnTo>
                    <a:lnTo>
                      <a:pt x="106" y="74"/>
                    </a:lnTo>
                    <a:lnTo>
                      <a:pt x="110" y="90"/>
                    </a:lnTo>
                    <a:lnTo>
                      <a:pt x="116" y="105"/>
                    </a:lnTo>
                    <a:lnTo>
                      <a:pt x="129" y="107"/>
                    </a:lnTo>
                    <a:lnTo>
                      <a:pt x="140" y="109"/>
                    </a:lnTo>
                    <a:lnTo>
                      <a:pt x="146" y="112"/>
                    </a:lnTo>
                    <a:lnTo>
                      <a:pt x="148" y="113"/>
                    </a:lnTo>
                    <a:lnTo>
                      <a:pt x="147" y="114"/>
                    </a:lnTo>
                    <a:lnTo>
                      <a:pt x="142" y="116"/>
                    </a:lnTo>
                    <a:lnTo>
                      <a:pt x="135" y="121"/>
                    </a:lnTo>
                    <a:lnTo>
                      <a:pt x="126" y="124"/>
                    </a:lnTo>
                    <a:lnTo>
                      <a:pt x="117" y="128"/>
                    </a:lnTo>
                    <a:lnTo>
                      <a:pt x="106" y="129"/>
                    </a:lnTo>
                    <a:lnTo>
                      <a:pt x="97" y="129"/>
                    </a:lnTo>
                    <a:lnTo>
                      <a:pt x="88" y="125"/>
                    </a:lnTo>
                    <a:lnTo>
                      <a:pt x="81" y="105"/>
                    </a:lnTo>
                    <a:lnTo>
                      <a:pt x="76" y="85"/>
                    </a:lnTo>
                    <a:lnTo>
                      <a:pt x="74" y="69"/>
                    </a:lnTo>
                    <a:lnTo>
                      <a:pt x="73" y="63"/>
                    </a:lnTo>
                    <a:lnTo>
                      <a:pt x="71" y="67"/>
                    </a:lnTo>
                    <a:lnTo>
                      <a:pt x="65" y="76"/>
                    </a:lnTo>
                    <a:lnTo>
                      <a:pt x="60" y="86"/>
                    </a:lnTo>
                    <a:lnTo>
                      <a:pt x="57" y="97"/>
                    </a:lnTo>
                    <a:lnTo>
                      <a:pt x="59" y="110"/>
                    </a:lnTo>
                    <a:lnTo>
                      <a:pt x="65" y="129"/>
                    </a:lnTo>
                    <a:lnTo>
                      <a:pt x="70" y="145"/>
                    </a:lnTo>
                    <a:lnTo>
                      <a:pt x="72" y="152"/>
                    </a:lnTo>
                    <a:lnTo>
                      <a:pt x="71" y="151"/>
                    </a:lnTo>
                    <a:lnTo>
                      <a:pt x="66" y="148"/>
                    </a:lnTo>
                    <a:lnTo>
                      <a:pt x="60" y="145"/>
                    </a:lnTo>
                    <a:lnTo>
                      <a:pt x="52" y="140"/>
                    </a:lnTo>
                    <a:lnTo>
                      <a:pt x="45" y="135"/>
                    </a:lnTo>
                    <a:lnTo>
                      <a:pt x="38" y="128"/>
                    </a:lnTo>
                    <a:lnTo>
                      <a:pt x="33" y="121"/>
                    </a:lnTo>
                    <a:lnTo>
                      <a:pt x="29" y="114"/>
                    </a:lnTo>
                    <a:lnTo>
                      <a:pt x="28" y="98"/>
                    </a:lnTo>
                    <a:lnTo>
                      <a:pt x="31" y="82"/>
                    </a:lnTo>
                    <a:lnTo>
                      <a:pt x="35" y="68"/>
                    </a:lnTo>
                    <a:lnTo>
                      <a:pt x="37" y="63"/>
                    </a:lnTo>
                    <a:lnTo>
                      <a:pt x="36" y="63"/>
                    </a:lnTo>
                    <a:lnTo>
                      <a:pt x="34" y="64"/>
                    </a:lnTo>
                    <a:lnTo>
                      <a:pt x="29" y="66"/>
                    </a:lnTo>
                    <a:lnTo>
                      <a:pt x="25" y="68"/>
                    </a:lnTo>
                    <a:lnTo>
                      <a:pt x="18" y="71"/>
                    </a:lnTo>
                    <a:lnTo>
                      <a:pt x="12" y="76"/>
                    </a:lnTo>
                    <a:lnTo>
                      <a:pt x="6" y="80"/>
                    </a:lnTo>
                    <a:lnTo>
                      <a:pt x="0" y="86"/>
                    </a:lnTo>
                    <a:lnTo>
                      <a:pt x="0" y="82"/>
                    </a:lnTo>
                    <a:lnTo>
                      <a:pt x="0" y="71"/>
                    </a:lnTo>
                    <a:lnTo>
                      <a:pt x="5" y="57"/>
                    </a:lnTo>
                    <a:lnTo>
                      <a:pt x="17" y="42"/>
                    </a:lnTo>
                    <a:lnTo>
                      <a:pt x="23" y="37"/>
                    </a:lnTo>
                    <a:lnTo>
                      <a:pt x="29" y="32"/>
                    </a:lnTo>
                    <a:lnTo>
                      <a:pt x="35" y="29"/>
                    </a:lnTo>
                    <a:lnTo>
                      <a:pt x="40" y="25"/>
                    </a:lnTo>
                    <a:lnTo>
                      <a:pt x="44" y="23"/>
                    </a:lnTo>
                    <a:lnTo>
                      <a:pt x="49" y="21"/>
                    </a:lnTo>
                    <a:lnTo>
                      <a:pt x="55" y="18"/>
                    </a:lnTo>
                    <a:lnTo>
                      <a:pt x="60" y="16"/>
                    </a:lnTo>
                    <a:lnTo>
                      <a:pt x="68" y="13"/>
                    </a:lnTo>
                    <a:lnTo>
                      <a:pt x="75" y="10"/>
                    </a:lnTo>
                    <a:lnTo>
                      <a:pt x="81" y="8"/>
                    </a:lnTo>
                    <a:lnTo>
                      <a:pt x="88" y="7"/>
                    </a:lnTo>
                    <a:lnTo>
                      <a:pt x="94" y="6"/>
                    </a:lnTo>
                    <a:lnTo>
                      <a:pt x="99" y="3"/>
                    </a:lnTo>
                    <a:lnTo>
                      <a:pt x="105" y="2"/>
                    </a:lnTo>
                    <a:lnTo>
                      <a:pt x="111" y="0"/>
                    </a:lnTo>
                    <a:lnTo>
                      <a:pt x="113" y="0"/>
                    </a:lnTo>
                    <a:lnTo>
                      <a:pt x="120" y="2"/>
                    </a:lnTo>
                    <a:lnTo>
                      <a:pt x="128" y="6"/>
                    </a:lnTo>
                    <a:lnTo>
                      <a:pt x="139" y="11"/>
                    </a:lnTo>
                    <a:lnTo>
                      <a:pt x="150" y="21"/>
                    </a:lnTo>
                    <a:lnTo>
                      <a:pt x="159" y="29"/>
                    </a:lnTo>
                    <a:lnTo>
                      <a:pt x="167" y="36"/>
                    </a:lnTo>
                    <a:lnTo>
                      <a:pt x="17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82" name="Freeform 130">
                <a:extLst>
                  <a:ext uri="{FF2B5EF4-FFF2-40B4-BE49-F238E27FC236}">
                    <a16:creationId xmlns:a16="http://schemas.microsoft.com/office/drawing/2014/main" id="{6371CF01-9DDB-466C-A999-C646D42835B8}"/>
                  </a:ext>
                </a:extLst>
              </p:cNvPr>
              <p:cNvSpPr>
                <a:spLocks/>
              </p:cNvSpPr>
              <p:nvPr/>
            </p:nvSpPr>
            <p:spPr bwMode="auto">
              <a:xfrm>
                <a:off x="490" y="2068"/>
                <a:ext cx="76" cy="65"/>
              </a:xfrm>
              <a:custGeom>
                <a:avLst/>
                <a:gdLst>
                  <a:gd name="T0" fmla="*/ 1 w 151"/>
                  <a:gd name="T1" fmla="*/ 1 h 129"/>
                  <a:gd name="T2" fmla="*/ 1 w 151"/>
                  <a:gd name="T3" fmla="*/ 1 h 129"/>
                  <a:gd name="T4" fmla="*/ 1 w 151"/>
                  <a:gd name="T5" fmla="*/ 1 h 129"/>
                  <a:gd name="T6" fmla="*/ 1 w 151"/>
                  <a:gd name="T7" fmla="*/ 1 h 129"/>
                  <a:gd name="T8" fmla="*/ 0 w 151"/>
                  <a:gd name="T9" fmla="*/ 1 h 129"/>
                  <a:gd name="T10" fmla="*/ 1 w 151"/>
                  <a:gd name="T11" fmla="*/ 1 h 129"/>
                  <a:gd name="T12" fmla="*/ 1 w 151"/>
                  <a:gd name="T13" fmla="*/ 1 h 129"/>
                  <a:gd name="T14" fmla="*/ 1 w 151"/>
                  <a:gd name="T15" fmla="*/ 1 h 129"/>
                  <a:gd name="T16" fmla="*/ 1 w 151"/>
                  <a:gd name="T17" fmla="*/ 1 h 129"/>
                  <a:gd name="T18" fmla="*/ 1 w 151"/>
                  <a:gd name="T19" fmla="*/ 1 h 129"/>
                  <a:gd name="T20" fmla="*/ 1 w 151"/>
                  <a:gd name="T21" fmla="*/ 1 h 129"/>
                  <a:gd name="T22" fmla="*/ 1 w 151"/>
                  <a:gd name="T23" fmla="*/ 1 h 129"/>
                  <a:gd name="T24" fmla="*/ 1 w 151"/>
                  <a:gd name="T25" fmla="*/ 1 h 129"/>
                  <a:gd name="T26" fmla="*/ 1 w 151"/>
                  <a:gd name="T27" fmla="*/ 1 h 129"/>
                  <a:gd name="T28" fmla="*/ 1 w 151"/>
                  <a:gd name="T29" fmla="*/ 1 h 129"/>
                  <a:gd name="T30" fmla="*/ 1 w 151"/>
                  <a:gd name="T31" fmla="*/ 1 h 129"/>
                  <a:gd name="T32" fmla="*/ 1 w 151"/>
                  <a:gd name="T33" fmla="*/ 1 h 129"/>
                  <a:gd name="T34" fmla="*/ 1 w 151"/>
                  <a:gd name="T35" fmla="*/ 1 h 129"/>
                  <a:gd name="T36" fmla="*/ 1 w 151"/>
                  <a:gd name="T37" fmla="*/ 1 h 129"/>
                  <a:gd name="T38" fmla="*/ 1 w 151"/>
                  <a:gd name="T39" fmla="*/ 1 h 129"/>
                  <a:gd name="T40" fmla="*/ 1 w 151"/>
                  <a:gd name="T41" fmla="*/ 1 h 129"/>
                  <a:gd name="T42" fmla="*/ 1 w 151"/>
                  <a:gd name="T43" fmla="*/ 1 h 129"/>
                  <a:gd name="T44" fmla="*/ 1 w 151"/>
                  <a:gd name="T45" fmla="*/ 1 h 129"/>
                  <a:gd name="T46" fmla="*/ 1 w 151"/>
                  <a:gd name="T47" fmla="*/ 1 h 129"/>
                  <a:gd name="T48" fmla="*/ 1 w 151"/>
                  <a:gd name="T49" fmla="*/ 1 h 129"/>
                  <a:gd name="T50" fmla="*/ 1 w 151"/>
                  <a:gd name="T51" fmla="*/ 1 h 129"/>
                  <a:gd name="T52" fmla="*/ 1 w 151"/>
                  <a:gd name="T53" fmla="*/ 1 h 129"/>
                  <a:gd name="T54" fmla="*/ 1 w 151"/>
                  <a:gd name="T55" fmla="*/ 1 h 129"/>
                  <a:gd name="T56" fmla="*/ 1 w 151"/>
                  <a:gd name="T57" fmla="*/ 1 h 129"/>
                  <a:gd name="T58" fmla="*/ 1 w 151"/>
                  <a:gd name="T59" fmla="*/ 1 h 129"/>
                  <a:gd name="T60" fmla="*/ 1 w 151"/>
                  <a:gd name="T61" fmla="*/ 1 h 129"/>
                  <a:gd name="T62" fmla="*/ 1 w 151"/>
                  <a:gd name="T63" fmla="*/ 0 h 1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1"/>
                  <a:gd name="T97" fmla="*/ 0 h 129"/>
                  <a:gd name="T98" fmla="*/ 151 w 151"/>
                  <a:gd name="T99" fmla="*/ 129 h 1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1" h="129">
                    <a:moveTo>
                      <a:pt x="107" y="0"/>
                    </a:moveTo>
                    <a:lnTo>
                      <a:pt x="50" y="19"/>
                    </a:lnTo>
                    <a:lnTo>
                      <a:pt x="48" y="21"/>
                    </a:lnTo>
                    <a:lnTo>
                      <a:pt x="43" y="22"/>
                    </a:lnTo>
                    <a:lnTo>
                      <a:pt x="36" y="25"/>
                    </a:lnTo>
                    <a:lnTo>
                      <a:pt x="25" y="31"/>
                    </a:lnTo>
                    <a:lnTo>
                      <a:pt x="16" y="39"/>
                    </a:lnTo>
                    <a:lnTo>
                      <a:pt x="8" y="48"/>
                    </a:lnTo>
                    <a:lnTo>
                      <a:pt x="2" y="57"/>
                    </a:lnTo>
                    <a:lnTo>
                      <a:pt x="0" y="61"/>
                    </a:lnTo>
                    <a:lnTo>
                      <a:pt x="4" y="59"/>
                    </a:lnTo>
                    <a:lnTo>
                      <a:pt x="12" y="54"/>
                    </a:lnTo>
                    <a:lnTo>
                      <a:pt x="22" y="49"/>
                    </a:lnTo>
                    <a:lnTo>
                      <a:pt x="32" y="47"/>
                    </a:lnTo>
                    <a:lnTo>
                      <a:pt x="28" y="63"/>
                    </a:lnTo>
                    <a:lnTo>
                      <a:pt x="25" y="77"/>
                    </a:lnTo>
                    <a:lnTo>
                      <a:pt x="23" y="87"/>
                    </a:lnTo>
                    <a:lnTo>
                      <a:pt x="23" y="92"/>
                    </a:lnTo>
                    <a:lnTo>
                      <a:pt x="31" y="108"/>
                    </a:lnTo>
                    <a:lnTo>
                      <a:pt x="40" y="120"/>
                    </a:lnTo>
                    <a:lnTo>
                      <a:pt x="47" y="126"/>
                    </a:lnTo>
                    <a:lnTo>
                      <a:pt x="51" y="129"/>
                    </a:lnTo>
                    <a:lnTo>
                      <a:pt x="36" y="94"/>
                    </a:lnTo>
                    <a:lnTo>
                      <a:pt x="58" y="46"/>
                    </a:lnTo>
                    <a:lnTo>
                      <a:pt x="61" y="46"/>
                    </a:lnTo>
                    <a:lnTo>
                      <a:pt x="65" y="48"/>
                    </a:lnTo>
                    <a:lnTo>
                      <a:pt x="67" y="55"/>
                    </a:lnTo>
                    <a:lnTo>
                      <a:pt x="69" y="65"/>
                    </a:lnTo>
                    <a:lnTo>
                      <a:pt x="70" y="78"/>
                    </a:lnTo>
                    <a:lnTo>
                      <a:pt x="72" y="88"/>
                    </a:lnTo>
                    <a:lnTo>
                      <a:pt x="74" y="99"/>
                    </a:lnTo>
                    <a:lnTo>
                      <a:pt x="78" y="109"/>
                    </a:lnTo>
                    <a:lnTo>
                      <a:pt x="88" y="114"/>
                    </a:lnTo>
                    <a:lnTo>
                      <a:pt x="99" y="110"/>
                    </a:lnTo>
                    <a:lnTo>
                      <a:pt x="108" y="106"/>
                    </a:lnTo>
                    <a:lnTo>
                      <a:pt x="112" y="102"/>
                    </a:lnTo>
                    <a:lnTo>
                      <a:pt x="110" y="102"/>
                    </a:lnTo>
                    <a:lnTo>
                      <a:pt x="103" y="102"/>
                    </a:lnTo>
                    <a:lnTo>
                      <a:pt x="95" y="102"/>
                    </a:lnTo>
                    <a:lnTo>
                      <a:pt x="85" y="99"/>
                    </a:lnTo>
                    <a:lnTo>
                      <a:pt x="83" y="83"/>
                    </a:lnTo>
                    <a:lnTo>
                      <a:pt x="81" y="63"/>
                    </a:lnTo>
                    <a:lnTo>
                      <a:pt x="80" y="48"/>
                    </a:lnTo>
                    <a:lnTo>
                      <a:pt x="80" y="42"/>
                    </a:lnTo>
                    <a:lnTo>
                      <a:pt x="81" y="41"/>
                    </a:lnTo>
                    <a:lnTo>
                      <a:pt x="85" y="39"/>
                    </a:lnTo>
                    <a:lnTo>
                      <a:pt x="92" y="35"/>
                    </a:lnTo>
                    <a:lnTo>
                      <a:pt x="104" y="32"/>
                    </a:lnTo>
                    <a:lnTo>
                      <a:pt x="111" y="31"/>
                    </a:lnTo>
                    <a:lnTo>
                      <a:pt x="119" y="30"/>
                    </a:lnTo>
                    <a:lnTo>
                      <a:pt x="127" y="29"/>
                    </a:lnTo>
                    <a:lnTo>
                      <a:pt x="135" y="29"/>
                    </a:lnTo>
                    <a:lnTo>
                      <a:pt x="141" y="27"/>
                    </a:lnTo>
                    <a:lnTo>
                      <a:pt x="146" y="27"/>
                    </a:lnTo>
                    <a:lnTo>
                      <a:pt x="150" y="27"/>
                    </a:lnTo>
                    <a:lnTo>
                      <a:pt x="151" y="27"/>
                    </a:lnTo>
                    <a:lnTo>
                      <a:pt x="150" y="27"/>
                    </a:lnTo>
                    <a:lnTo>
                      <a:pt x="146" y="25"/>
                    </a:lnTo>
                    <a:lnTo>
                      <a:pt x="141" y="23"/>
                    </a:lnTo>
                    <a:lnTo>
                      <a:pt x="133" y="19"/>
                    </a:lnTo>
                    <a:lnTo>
                      <a:pt x="123" y="14"/>
                    </a:lnTo>
                    <a:lnTo>
                      <a:pt x="115" y="7"/>
                    </a:lnTo>
                    <a:lnTo>
                      <a:pt x="110" y="2"/>
                    </a:lnTo>
                    <a:lnTo>
                      <a:pt x="107"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83" name="Freeform 131">
                <a:extLst>
                  <a:ext uri="{FF2B5EF4-FFF2-40B4-BE49-F238E27FC236}">
                    <a16:creationId xmlns:a16="http://schemas.microsoft.com/office/drawing/2014/main" id="{2FA72B19-ADAD-434E-8A73-5A3749828277}"/>
                  </a:ext>
                </a:extLst>
              </p:cNvPr>
              <p:cNvSpPr>
                <a:spLocks/>
              </p:cNvSpPr>
              <p:nvPr/>
            </p:nvSpPr>
            <p:spPr bwMode="auto">
              <a:xfrm>
                <a:off x="563" y="2068"/>
                <a:ext cx="32" cy="41"/>
              </a:xfrm>
              <a:custGeom>
                <a:avLst/>
                <a:gdLst>
                  <a:gd name="T0" fmla="*/ 1 w 64"/>
                  <a:gd name="T1" fmla="*/ 1 h 82"/>
                  <a:gd name="T2" fmla="*/ 1 w 64"/>
                  <a:gd name="T3" fmla="*/ 0 h 82"/>
                  <a:gd name="T4" fmla="*/ 1 w 64"/>
                  <a:gd name="T5" fmla="*/ 1 h 82"/>
                  <a:gd name="T6" fmla="*/ 1 w 64"/>
                  <a:gd name="T7" fmla="*/ 1 h 82"/>
                  <a:gd name="T8" fmla="*/ 1 w 64"/>
                  <a:gd name="T9" fmla="*/ 1 h 82"/>
                  <a:gd name="T10" fmla="*/ 1 w 64"/>
                  <a:gd name="T11" fmla="*/ 1 h 82"/>
                  <a:gd name="T12" fmla="*/ 0 w 64"/>
                  <a:gd name="T13" fmla="*/ 1 h 82"/>
                  <a:gd name="T14" fmla="*/ 1 w 64"/>
                  <a:gd name="T15" fmla="*/ 1 h 82"/>
                  <a:gd name="T16" fmla="*/ 1 w 64"/>
                  <a:gd name="T17" fmla="*/ 1 h 82"/>
                  <a:gd name="T18" fmla="*/ 1 w 64"/>
                  <a:gd name="T19" fmla="*/ 1 h 82"/>
                  <a:gd name="T20" fmla="*/ 1 w 64"/>
                  <a:gd name="T21" fmla="*/ 1 h 82"/>
                  <a:gd name="T22" fmla="*/ 1 w 64"/>
                  <a:gd name="T23" fmla="*/ 1 h 82"/>
                  <a:gd name="T24" fmla="*/ 1 w 64"/>
                  <a:gd name="T25" fmla="*/ 1 h 82"/>
                  <a:gd name="T26" fmla="*/ 1 w 64"/>
                  <a:gd name="T27" fmla="*/ 1 h 82"/>
                  <a:gd name="T28" fmla="*/ 1 w 64"/>
                  <a:gd name="T29" fmla="*/ 1 h 82"/>
                  <a:gd name="T30" fmla="*/ 1 w 64"/>
                  <a:gd name="T31" fmla="*/ 1 h 82"/>
                  <a:gd name="T32" fmla="*/ 1 w 64"/>
                  <a:gd name="T33" fmla="*/ 1 h 82"/>
                  <a:gd name="T34" fmla="*/ 1 w 64"/>
                  <a:gd name="T35" fmla="*/ 1 h 82"/>
                  <a:gd name="T36" fmla="*/ 1 w 64"/>
                  <a:gd name="T37" fmla="*/ 1 h 82"/>
                  <a:gd name="T38" fmla="*/ 1 w 64"/>
                  <a:gd name="T39" fmla="*/ 1 h 82"/>
                  <a:gd name="T40" fmla="*/ 1 w 64"/>
                  <a:gd name="T41" fmla="*/ 1 h 82"/>
                  <a:gd name="T42" fmla="*/ 1 w 64"/>
                  <a:gd name="T43" fmla="*/ 1 h 82"/>
                  <a:gd name="T44" fmla="*/ 1 w 64"/>
                  <a:gd name="T45" fmla="*/ 1 h 82"/>
                  <a:gd name="T46" fmla="*/ 1 w 64"/>
                  <a:gd name="T47" fmla="*/ 1 h 82"/>
                  <a:gd name="T48" fmla="*/ 1 w 64"/>
                  <a:gd name="T49" fmla="*/ 1 h 82"/>
                  <a:gd name="T50" fmla="*/ 1 w 64"/>
                  <a:gd name="T51" fmla="*/ 1 h 82"/>
                  <a:gd name="T52" fmla="*/ 1 w 64"/>
                  <a:gd name="T53" fmla="*/ 1 h 82"/>
                  <a:gd name="T54" fmla="*/ 1 w 64"/>
                  <a:gd name="T55" fmla="*/ 1 h 82"/>
                  <a:gd name="T56" fmla="*/ 1 w 64"/>
                  <a:gd name="T57" fmla="*/ 1 h 82"/>
                  <a:gd name="T58" fmla="*/ 1 w 64"/>
                  <a:gd name="T59" fmla="*/ 1 h 82"/>
                  <a:gd name="T60" fmla="*/ 1 w 64"/>
                  <a:gd name="T61" fmla="*/ 1 h 82"/>
                  <a:gd name="T62" fmla="*/ 1 w 64"/>
                  <a:gd name="T63" fmla="*/ 1 h 82"/>
                  <a:gd name="T64" fmla="*/ 1 w 64"/>
                  <a:gd name="T65" fmla="*/ 1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82"/>
                  <a:gd name="T101" fmla="*/ 64 w 64"/>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82">
                    <a:moveTo>
                      <a:pt x="20" y="1"/>
                    </a:moveTo>
                    <a:lnTo>
                      <a:pt x="13" y="0"/>
                    </a:lnTo>
                    <a:lnTo>
                      <a:pt x="8" y="6"/>
                    </a:lnTo>
                    <a:lnTo>
                      <a:pt x="4" y="12"/>
                    </a:lnTo>
                    <a:lnTo>
                      <a:pt x="3" y="16"/>
                    </a:lnTo>
                    <a:lnTo>
                      <a:pt x="2" y="21"/>
                    </a:lnTo>
                    <a:lnTo>
                      <a:pt x="0" y="32"/>
                    </a:lnTo>
                    <a:lnTo>
                      <a:pt x="3" y="46"/>
                    </a:lnTo>
                    <a:lnTo>
                      <a:pt x="12" y="57"/>
                    </a:lnTo>
                    <a:lnTo>
                      <a:pt x="18" y="62"/>
                    </a:lnTo>
                    <a:lnTo>
                      <a:pt x="21" y="67"/>
                    </a:lnTo>
                    <a:lnTo>
                      <a:pt x="25" y="70"/>
                    </a:lnTo>
                    <a:lnTo>
                      <a:pt x="28" y="73"/>
                    </a:lnTo>
                    <a:lnTo>
                      <a:pt x="30" y="77"/>
                    </a:lnTo>
                    <a:lnTo>
                      <a:pt x="34" y="79"/>
                    </a:lnTo>
                    <a:lnTo>
                      <a:pt x="40" y="80"/>
                    </a:lnTo>
                    <a:lnTo>
                      <a:pt x="47" y="82"/>
                    </a:lnTo>
                    <a:lnTo>
                      <a:pt x="59" y="78"/>
                    </a:lnTo>
                    <a:lnTo>
                      <a:pt x="64" y="70"/>
                    </a:lnTo>
                    <a:lnTo>
                      <a:pt x="63" y="63"/>
                    </a:lnTo>
                    <a:lnTo>
                      <a:pt x="58" y="61"/>
                    </a:lnTo>
                    <a:lnTo>
                      <a:pt x="52" y="61"/>
                    </a:lnTo>
                    <a:lnTo>
                      <a:pt x="49" y="57"/>
                    </a:lnTo>
                    <a:lnTo>
                      <a:pt x="45" y="52"/>
                    </a:lnTo>
                    <a:lnTo>
                      <a:pt x="42" y="45"/>
                    </a:lnTo>
                    <a:lnTo>
                      <a:pt x="37" y="38"/>
                    </a:lnTo>
                    <a:lnTo>
                      <a:pt x="34" y="30"/>
                    </a:lnTo>
                    <a:lnTo>
                      <a:pt x="30" y="23"/>
                    </a:lnTo>
                    <a:lnTo>
                      <a:pt x="29" y="21"/>
                    </a:lnTo>
                    <a:lnTo>
                      <a:pt x="29" y="18"/>
                    </a:lnTo>
                    <a:lnTo>
                      <a:pt x="28" y="14"/>
                    </a:lnTo>
                    <a:lnTo>
                      <a:pt x="26" y="7"/>
                    </a:lnTo>
                    <a:lnTo>
                      <a:pt x="2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84" name="Freeform 132">
                <a:extLst>
                  <a:ext uri="{FF2B5EF4-FFF2-40B4-BE49-F238E27FC236}">
                    <a16:creationId xmlns:a16="http://schemas.microsoft.com/office/drawing/2014/main" id="{7DAB7AF5-4908-41FA-8095-E4F55E1633CF}"/>
                  </a:ext>
                </a:extLst>
              </p:cNvPr>
              <p:cNvSpPr>
                <a:spLocks/>
              </p:cNvSpPr>
              <p:nvPr/>
            </p:nvSpPr>
            <p:spPr bwMode="auto">
              <a:xfrm>
                <a:off x="591" y="2038"/>
                <a:ext cx="28" cy="37"/>
              </a:xfrm>
              <a:custGeom>
                <a:avLst/>
                <a:gdLst>
                  <a:gd name="T0" fmla="*/ 0 w 55"/>
                  <a:gd name="T1" fmla="*/ 1 h 72"/>
                  <a:gd name="T2" fmla="*/ 0 w 55"/>
                  <a:gd name="T3" fmla="*/ 1 h 72"/>
                  <a:gd name="T4" fmla="*/ 0 w 55"/>
                  <a:gd name="T5" fmla="*/ 1 h 72"/>
                  <a:gd name="T6" fmla="*/ 1 w 55"/>
                  <a:gd name="T7" fmla="*/ 0 h 72"/>
                  <a:gd name="T8" fmla="*/ 1 w 55"/>
                  <a:gd name="T9" fmla="*/ 0 h 72"/>
                  <a:gd name="T10" fmla="*/ 1 w 55"/>
                  <a:gd name="T11" fmla="*/ 1 h 72"/>
                  <a:gd name="T12" fmla="*/ 1 w 55"/>
                  <a:gd name="T13" fmla="*/ 1 h 72"/>
                  <a:gd name="T14" fmla="*/ 1 w 55"/>
                  <a:gd name="T15" fmla="*/ 1 h 72"/>
                  <a:gd name="T16" fmla="*/ 1 w 55"/>
                  <a:gd name="T17" fmla="*/ 1 h 72"/>
                  <a:gd name="T18" fmla="*/ 1 w 55"/>
                  <a:gd name="T19" fmla="*/ 1 h 72"/>
                  <a:gd name="T20" fmla="*/ 1 w 55"/>
                  <a:gd name="T21" fmla="*/ 1 h 72"/>
                  <a:gd name="T22" fmla="*/ 1 w 55"/>
                  <a:gd name="T23" fmla="*/ 1 h 72"/>
                  <a:gd name="T24" fmla="*/ 1 w 55"/>
                  <a:gd name="T25" fmla="*/ 1 h 72"/>
                  <a:gd name="T26" fmla="*/ 1 w 55"/>
                  <a:gd name="T27" fmla="*/ 1 h 72"/>
                  <a:gd name="T28" fmla="*/ 1 w 55"/>
                  <a:gd name="T29" fmla="*/ 1 h 72"/>
                  <a:gd name="T30" fmla="*/ 1 w 55"/>
                  <a:gd name="T31" fmla="*/ 1 h 72"/>
                  <a:gd name="T32" fmla="*/ 1 w 55"/>
                  <a:gd name="T33" fmla="*/ 1 h 72"/>
                  <a:gd name="T34" fmla="*/ 1 w 55"/>
                  <a:gd name="T35" fmla="*/ 1 h 72"/>
                  <a:gd name="T36" fmla="*/ 1 w 55"/>
                  <a:gd name="T37" fmla="*/ 1 h 72"/>
                  <a:gd name="T38" fmla="*/ 1 w 55"/>
                  <a:gd name="T39" fmla="*/ 1 h 72"/>
                  <a:gd name="T40" fmla="*/ 1 w 55"/>
                  <a:gd name="T41" fmla="*/ 1 h 72"/>
                  <a:gd name="T42" fmla="*/ 1 w 55"/>
                  <a:gd name="T43" fmla="*/ 1 h 72"/>
                  <a:gd name="T44" fmla="*/ 0 w 55"/>
                  <a:gd name="T45" fmla="*/ 1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5"/>
                  <a:gd name="T70" fmla="*/ 0 h 72"/>
                  <a:gd name="T71" fmla="*/ 55 w 55"/>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5" h="72">
                    <a:moveTo>
                      <a:pt x="0" y="9"/>
                    </a:moveTo>
                    <a:lnTo>
                      <a:pt x="0" y="7"/>
                    </a:lnTo>
                    <a:lnTo>
                      <a:pt x="0" y="2"/>
                    </a:lnTo>
                    <a:lnTo>
                      <a:pt x="4" y="0"/>
                    </a:lnTo>
                    <a:lnTo>
                      <a:pt x="14" y="0"/>
                    </a:lnTo>
                    <a:lnTo>
                      <a:pt x="25" y="4"/>
                    </a:lnTo>
                    <a:lnTo>
                      <a:pt x="32" y="11"/>
                    </a:lnTo>
                    <a:lnTo>
                      <a:pt x="34" y="18"/>
                    </a:lnTo>
                    <a:lnTo>
                      <a:pt x="36" y="21"/>
                    </a:lnTo>
                    <a:lnTo>
                      <a:pt x="55" y="63"/>
                    </a:lnTo>
                    <a:lnTo>
                      <a:pt x="54" y="64"/>
                    </a:lnTo>
                    <a:lnTo>
                      <a:pt x="51" y="68"/>
                    </a:lnTo>
                    <a:lnTo>
                      <a:pt x="45" y="71"/>
                    </a:lnTo>
                    <a:lnTo>
                      <a:pt x="38" y="72"/>
                    </a:lnTo>
                    <a:lnTo>
                      <a:pt x="33" y="70"/>
                    </a:lnTo>
                    <a:lnTo>
                      <a:pt x="28" y="67"/>
                    </a:lnTo>
                    <a:lnTo>
                      <a:pt x="22" y="60"/>
                    </a:lnTo>
                    <a:lnTo>
                      <a:pt x="16" y="54"/>
                    </a:lnTo>
                    <a:lnTo>
                      <a:pt x="10" y="47"/>
                    </a:lnTo>
                    <a:lnTo>
                      <a:pt x="6" y="41"/>
                    </a:lnTo>
                    <a:lnTo>
                      <a:pt x="2" y="37"/>
                    </a:lnTo>
                    <a:lnTo>
                      <a:pt x="1" y="36"/>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85" name="Freeform 133">
                <a:extLst>
                  <a:ext uri="{FF2B5EF4-FFF2-40B4-BE49-F238E27FC236}">
                    <a16:creationId xmlns:a16="http://schemas.microsoft.com/office/drawing/2014/main" id="{719304D9-C183-4405-A152-15F8BD3248C2}"/>
                  </a:ext>
                </a:extLst>
              </p:cNvPr>
              <p:cNvSpPr>
                <a:spLocks/>
              </p:cNvSpPr>
              <p:nvPr/>
            </p:nvSpPr>
            <p:spPr bwMode="auto">
              <a:xfrm>
                <a:off x="578" y="2055"/>
                <a:ext cx="31" cy="40"/>
              </a:xfrm>
              <a:custGeom>
                <a:avLst/>
                <a:gdLst>
                  <a:gd name="T0" fmla="*/ 1 w 62"/>
                  <a:gd name="T1" fmla="*/ 0 h 81"/>
                  <a:gd name="T2" fmla="*/ 1 w 62"/>
                  <a:gd name="T3" fmla="*/ 0 h 81"/>
                  <a:gd name="T4" fmla="*/ 1 w 62"/>
                  <a:gd name="T5" fmla="*/ 0 h 81"/>
                  <a:gd name="T6" fmla="*/ 1 w 62"/>
                  <a:gd name="T7" fmla="*/ 0 h 81"/>
                  <a:gd name="T8" fmla="*/ 1 w 62"/>
                  <a:gd name="T9" fmla="*/ 0 h 81"/>
                  <a:gd name="T10" fmla="*/ 1 w 62"/>
                  <a:gd name="T11" fmla="*/ 0 h 81"/>
                  <a:gd name="T12" fmla="*/ 0 w 62"/>
                  <a:gd name="T13" fmla="*/ 0 h 81"/>
                  <a:gd name="T14" fmla="*/ 1 w 62"/>
                  <a:gd name="T15" fmla="*/ 0 h 81"/>
                  <a:gd name="T16" fmla="*/ 1 w 62"/>
                  <a:gd name="T17" fmla="*/ 0 h 81"/>
                  <a:gd name="T18" fmla="*/ 1 w 62"/>
                  <a:gd name="T19" fmla="*/ 0 h 81"/>
                  <a:gd name="T20" fmla="*/ 1 w 62"/>
                  <a:gd name="T21" fmla="*/ 0 h 81"/>
                  <a:gd name="T22" fmla="*/ 1 w 62"/>
                  <a:gd name="T23" fmla="*/ 0 h 81"/>
                  <a:gd name="T24" fmla="*/ 1 w 62"/>
                  <a:gd name="T25" fmla="*/ 0 h 81"/>
                  <a:gd name="T26" fmla="*/ 1 w 62"/>
                  <a:gd name="T27" fmla="*/ 0 h 81"/>
                  <a:gd name="T28" fmla="*/ 1 w 62"/>
                  <a:gd name="T29" fmla="*/ 0 h 81"/>
                  <a:gd name="T30" fmla="*/ 1 w 62"/>
                  <a:gd name="T31" fmla="*/ 0 h 81"/>
                  <a:gd name="T32" fmla="*/ 1 w 62"/>
                  <a:gd name="T33" fmla="*/ 0 h 81"/>
                  <a:gd name="T34" fmla="*/ 1 w 62"/>
                  <a:gd name="T35" fmla="*/ 0 h 81"/>
                  <a:gd name="T36" fmla="*/ 1 w 62"/>
                  <a:gd name="T37" fmla="*/ 0 h 81"/>
                  <a:gd name="T38" fmla="*/ 1 w 62"/>
                  <a:gd name="T39" fmla="*/ 0 h 81"/>
                  <a:gd name="T40" fmla="*/ 1 w 62"/>
                  <a:gd name="T41" fmla="*/ 0 h 81"/>
                  <a:gd name="T42" fmla="*/ 1 w 62"/>
                  <a:gd name="T43" fmla="*/ 0 h 81"/>
                  <a:gd name="T44" fmla="*/ 1 w 62"/>
                  <a:gd name="T45" fmla="*/ 0 h 81"/>
                  <a:gd name="T46" fmla="*/ 1 w 62"/>
                  <a:gd name="T47" fmla="*/ 0 h 81"/>
                  <a:gd name="T48" fmla="*/ 1 w 62"/>
                  <a:gd name="T49" fmla="*/ 0 h 81"/>
                  <a:gd name="T50" fmla="*/ 1 w 62"/>
                  <a:gd name="T51" fmla="*/ 0 h 81"/>
                  <a:gd name="T52" fmla="*/ 1 w 62"/>
                  <a:gd name="T53" fmla="*/ 0 h 81"/>
                  <a:gd name="T54" fmla="*/ 1 w 62"/>
                  <a:gd name="T55" fmla="*/ 0 h 81"/>
                  <a:gd name="T56" fmla="*/ 1 w 62"/>
                  <a:gd name="T57" fmla="*/ 0 h 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2"/>
                  <a:gd name="T88" fmla="*/ 0 h 81"/>
                  <a:gd name="T89" fmla="*/ 62 w 62"/>
                  <a:gd name="T90" fmla="*/ 81 h 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2" h="81">
                    <a:moveTo>
                      <a:pt x="20" y="1"/>
                    </a:moveTo>
                    <a:lnTo>
                      <a:pt x="13" y="0"/>
                    </a:lnTo>
                    <a:lnTo>
                      <a:pt x="8" y="6"/>
                    </a:lnTo>
                    <a:lnTo>
                      <a:pt x="4" y="13"/>
                    </a:lnTo>
                    <a:lnTo>
                      <a:pt x="3" y="16"/>
                    </a:lnTo>
                    <a:lnTo>
                      <a:pt x="1" y="21"/>
                    </a:lnTo>
                    <a:lnTo>
                      <a:pt x="0" y="32"/>
                    </a:lnTo>
                    <a:lnTo>
                      <a:pt x="3" y="47"/>
                    </a:lnTo>
                    <a:lnTo>
                      <a:pt x="12" y="59"/>
                    </a:lnTo>
                    <a:lnTo>
                      <a:pt x="21" y="67"/>
                    </a:lnTo>
                    <a:lnTo>
                      <a:pt x="24" y="74"/>
                    </a:lnTo>
                    <a:lnTo>
                      <a:pt x="29" y="78"/>
                    </a:lnTo>
                    <a:lnTo>
                      <a:pt x="41" y="81"/>
                    </a:lnTo>
                    <a:lnTo>
                      <a:pt x="53" y="77"/>
                    </a:lnTo>
                    <a:lnTo>
                      <a:pt x="61" y="70"/>
                    </a:lnTo>
                    <a:lnTo>
                      <a:pt x="62" y="63"/>
                    </a:lnTo>
                    <a:lnTo>
                      <a:pt x="58" y="61"/>
                    </a:lnTo>
                    <a:lnTo>
                      <a:pt x="52" y="61"/>
                    </a:lnTo>
                    <a:lnTo>
                      <a:pt x="49" y="58"/>
                    </a:lnTo>
                    <a:lnTo>
                      <a:pt x="45" y="52"/>
                    </a:lnTo>
                    <a:lnTo>
                      <a:pt x="42" y="45"/>
                    </a:lnTo>
                    <a:lnTo>
                      <a:pt x="37" y="38"/>
                    </a:lnTo>
                    <a:lnTo>
                      <a:pt x="34" y="30"/>
                    </a:lnTo>
                    <a:lnTo>
                      <a:pt x="30" y="23"/>
                    </a:lnTo>
                    <a:lnTo>
                      <a:pt x="29" y="21"/>
                    </a:lnTo>
                    <a:lnTo>
                      <a:pt x="29" y="19"/>
                    </a:lnTo>
                    <a:lnTo>
                      <a:pt x="28" y="14"/>
                    </a:lnTo>
                    <a:lnTo>
                      <a:pt x="26" y="8"/>
                    </a:lnTo>
                    <a:lnTo>
                      <a:pt x="2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86" name="Freeform 134">
                <a:extLst>
                  <a:ext uri="{FF2B5EF4-FFF2-40B4-BE49-F238E27FC236}">
                    <a16:creationId xmlns:a16="http://schemas.microsoft.com/office/drawing/2014/main" id="{0B825244-57FE-4DC6-AD75-19E84ECAB945}"/>
                  </a:ext>
                </a:extLst>
              </p:cNvPr>
              <p:cNvSpPr>
                <a:spLocks/>
              </p:cNvSpPr>
              <p:nvPr/>
            </p:nvSpPr>
            <p:spPr bwMode="auto">
              <a:xfrm>
                <a:off x="566" y="2072"/>
                <a:ext cx="27" cy="35"/>
              </a:xfrm>
              <a:custGeom>
                <a:avLst/>
                <a:gdLst>
                  <a:gd name="T0" fmla="*/ 0 w 55"/>
                  <a:gd name="T1" fmla="*/ 0 h 70"/>
                  <a:gd name="T2" fmla="*/ 0 w 55"/>
                  <a:gd name="T3" fmla="*/ 1 h 70"/>
                  <a:gd name="T4" fmla="*/ 0 w 55"/>
                  <a:gd name="T5" fmla="*/ 1 h 70"/>
                  <a:gd name="T6" fmla="*/ 0 w 55"/>
                  <a:gd name="T7" fmla="*/ 1 h 70"/>
                  <a:gd name="T8" fmla="*/ 0 w 55"/>
                  <a:gd name="T9" fmla="*/ 1 h 70"/>
                  <a:gd name="T10" fmla="*/ 0 w 55"/>
                  <a:gd name="T11" fmla="*/ 1 h 70"/>
                  <a:gd name="T12" fmla="*/ 0 w 55"/>
                  <a:gd name="T13" fmla="*/ 1 h 70"/>
                  <a:gd name="T14" fmla="*/ 0 w 55"/>
                  <a:gd name="T15" fmla="*/ 1 h 70"/>
                  <a:gd name="T16" fmla="*/ 0 w 55"/>
                  <a:gd name="T17" fmla="*/ 1 h 70"/>
                  <a:gd name="T18" fmla="*/ 0 w 55"/>
                  <a:gd name="T19" fmla="*/ 1 h 70"/>
                  <a:gd name="T20" fmla="*/ 0 w 55"/>
                  <a:gd name="T21" fmla="*/ 1 h 70"/>
                  <a:gd name="T22" fmla="*/ 0 w 55"/>
                  <a:gd name="T23" fmla="*/ 1 h 70"/>
                  <a:gd name="T24" fmla="*/ 0 w 55"/>
                  <a:gd name="T25" fmla="*/ 1 h 70"/>
                  <a:gd name="T26" fmla="*/ 0 w 55"/>
                  <a:gd name="T27" fmla="*/ 1 h 70"/>
                  <a:gd name="T28" fmla="*/ 0 w 55"/>
                  <a:gd name="T29" fmla="*/ 1 h 70"/>
                  <a:gd name="T30" fmla="*/ 0 w 55"/>
                  <a:gd name="T31" fmla="*/ 1 h 70"/>
                  <a:gd name="T32" fmla="*/ 0 w 55"/>
                  <a:gd name="T33" fmla="*/ 1 h 70"/>
                  <a:gd name="T34" fmla="*/ 0 w 55"/>
                  <a:gd name="T35" fmla="*/ 1 h 70"/>
                  <a:gd name="T36" fmla="*/ 0 w 55"/>
                  <a:gd name="T37" fmla="*/ 1 h 70"/>
                  <a:gd name="T38" fmla="*/ 0 w 55"/>
                  <a:gd name="T39" fmla="*/ 1 h 70"/>
                  <a:gd name="T40" fmla="*/ 0 w 55"/>
                  <a:gd name="T41" fmla="*/ 1 h 70"/>
                  <a:gd name="T42" fmla="*/ 0 w 55"/>
                  <a:gd name="T43" fmla="*/ 1 h 70"/>
                  <a:gd name="T44" fmla="*/ 0 w 55"/>
                  <a:gd name="T45" fmla="*/ 1 h 70"/>
                  <a:gd name="T46" fmla="*/ 0 w 55"/>
                  <a:gd name="T47" fmla="*/ 1 h 70"/>
                  <a:gd name="T48" fmla="*/ 0 w 55"/>
                  <a:gd name="T49" fmla="*/ 1 h 70"/>
                  <a:gd name="T50" fmla="*/ 0 w 55"/>
                  <a:gd name="T51" fmla="*/ 1 h 70"/>
                  <a:gd name="T52" fmla="*/ 0 w 55"/>
                  <a:gd name="T53" fmla="*/ 1 h 70"/>
                  <a:gd name="T54" fmla="*/ 0 w 55"/>
                  <a:gd name="T55" fmla="*/ 1 h 70"/>
                  <a:gd name="T56" fmla="*/ 0 w 55"/>
                  <a:gd name="T57" fmla="*/ 0 h 7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5"/>
                  <a:gd name="T88" fmla="*/ 0 h 70"/>
                  <a:gd name="T89" fmla="*/ 55 w 55"/>
                  <a:gd name="T90" fmla="*/ 70 h 7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5" h="70">
                    <a:moveTo>
                      <a:pt x="14" y="0"/>
                    </a:moveTo>
                    <a:lnTo>
                      <a:pt x="8" y="1"/>
                    </a:lnTo>
                    <a:lnTo>
                      <a:pt x="3" y="7"/>
                    </a:lnTo>
                    <a:lnTo>
                      <a:pt x="1" y="15"/>
                    </a:lnTo>
                    <a:lnTo>
                      <a:pt x="0" y="18"/>
                    </a:lnTo>
                    <a:lnTo>
                      <a:pt x="0" y="22"/>
                    </a:lnTo>
                    <a:lnTo>
                      <a:pt x="1" y="30"/>
                    </a:lnTo>
                    <a:lnTo>
                      <a:pt x="6" y="40"/>
                    </a:lnTo>
                    <a:lnTo>
                      <a:pt x="13" y="48"/>
                    </a:lnTo>
                    <a:lnTo>
                      <a:pt x="21" y="56"/>
                    </a:lnTo>
                    <a:lnTo>
                      <a:pt x="25" y="62"/>
                    </a:lnTo>
                    <a:lnTo>
                      <a:pt x="30" y="68"/>
                    </a:lnTo>
                    <a:lnTo>
                      <a:pt x="40" y="70"/>
                    </a:lnTo>
                    <a:lnTo>
                      <a:pt x="51" y="63"/>
                    </a:lnTo>
                    <a:lnTo>
                      <a:pt x="55" y="58"/>
                    </a:lnTo>
                    <a:lnTo>
                      <a:pt x="53" y="56"/>
                    </a:lnTo>
                    <a:lnTo>
                      <a:pt x="48" y="57"/>
                    </a:lnTo>
                    <a:lnTo>
                      <a:pt x="43" y="56"/>
                    </a:lnTo>
                    <a:lnTo>
                      <a:pt x="39" y="50"/>
                    </a:lnTo>
                    <a:lnTo>
                      <a:pt x="36" y="43"/>
                    </a:lnTo>
                    <a:lnTo>
                      <a:pt x="32" y="37"/>
                    </a:lnTo>
                    <a:lnTo>
                      <a:pt x="28" y="30"/>
                    </a:lnTo>
                    <a:lnTo>
                      <a:pt x="23" y="23"/>
                    </a:lnTo>
                    <a:lnTo>
                      <a:pt x="18" y="17"/>
                    </a:lnTo>
                    <a:lnTo>
                      <a:pt x="16" y="15"/>
                    </a:lnTo>
                    <a:lnTo>
                      <a:pt x="17" y="12"/>
                    </a:lnTo>
                    <a:lnTo>
                      <a:pt x="18" y="9"/>
                    </a:lnTo>
                    <a:lnTo>
                      <a:pt x="17" y="3"/>
                    </a:lnTo>
                    <a:lnTo>
                      <a:pt x="14"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87" name="Freeform 135">
                <a:extLst>
                  <a:ext uri="{FF2B5EF4-FFF2-40B4-BE49-F238E27FC236}">
                    <a16:creationId xmlns:a16="http://schemas.microsoft.com/office/drawing/2014/main" id="{68653168-64F9-4C58-8A9F-1411B256A471}"/>
                  </a:ext>
                </a:extLst>
              </p:cNvPr>
              <p:cNvSpPr>
                <a:spLocks/>
              </p:cNvSpPr>
              <p:nvPr/>
            </p:nvSpPr>
            <p:spPr bwMode="auto">
              <a:xfrm>
                <a:off x="579" y="2058"/>
                <a:ext cx="28" cy="36"/>
              </a:xfrm>
              <a:custGeom>
                <a:avLst/>
                <a:gdLst>
                  <a:gd name="T0" fmla="*/ 1 w 55"/>
                  <a:gd name="T1" fmla="*/ 0 h 73"/>
                  <a:gd name="T2" fmla="*/ 1 w 55"/>
                  <a:gd name="T3" fmla="*/ 0 h 73"/>
                  <a:gd name="T4" fmla="*/ 1 w 55"/>
                  <a:gd name="T5" fmla="*/ 0 h 73"/>
                  <a:gd name="T6" fmla="*/ 1 w 55"/>
                  <a:gd name="T7" fmla="*/ 0 h 73"/>
                  <a:gd name="T8" fmla="*/ 0 w 55"/>
                  <a:gd name="T9" fmla="*/ 0 h 73"/>
                  <a:gd name="T10" fmla="*/ 0 w 55"/>
                  <a:gd name="T11" fmla="*/ 0 h 73"/>
                  <a:gd name="T12" fmla="*/ 1 w 55"/>
                  <a:gd name="T13" fmla="*/ 0 h 73"/>
                  <a:gd name="T14" fmla="*/ 1 w 55"/>
                  <a:gd name="T15" fmla="*/ 0 h 73"/>
                  <a:gd name="T16" fmla="*/ 1 w 55"/>
                  <a:gd name="T17" fmla="*/ 0 h 73"/>
                  <a:gd name="T18" fmla="*/ 1 w 55"/>
                  <a:gd name="T19" fmla="*/ 0 h 73"/>
                  <a:gd name="T20" fmla="*/ 1 w 55"/>
                  <a:gd name="T21" fmla="*/ 0 h 73"/>
                  <a:gd name="T22" fmla="*/ 1 w 55"/>
                  <a:gd name="T23" fmla="*/ 0 h 73"/>
                  <a:gd name="T24" fmla="*/ 1 w 55"/>
                  <a:gd name="T25" fmla="*/ 0 h 73"/>
                  <a:gd name="T26" fmla="*/ 1 w 55"/>
                  <a:gd name="T27" fmla="*/ 0 h 73"/>
                  <a:gd name="T28" fmla="*/ 1 w 55"/>
                  <a:gd name="T29" fmla="*/ 0 h 73"/>
                  <a:gd name="T30" fmla="*/ 1 w 55"/>
                  <a:gd name="T31" fmla="*/ 0 h 73"/>
                  <a:gd name="T32" fmla="*/ 1 w 55"/>
                  <a:gd name="T33" fmla="*/ 0 h 73"/>
                  <a:gd name="T34" fmla="*/ 1 w 55"/>
                  <a:gd name="T35" fmla="*/ 0 h 73"/>
                  <a:gd name="T36" fmla="*/ 1 w 55"/>
                  <a:gd name="T37" fmla="*/ 0 h 73"/>
                  <a:gd name="T38" fmla="*/ 1 w 55"/>
                  <a:gd name="T39" fmla="*/ 0 h 73"/>
                  <a:gd name="T40" fmla="*/ 1 w 55"/>
                  <a:gd name="T41" fmla="*/ 0 h 73"/>
                  <a:gd name="T42" fmla="*/ 1 w 55"/>
                  <a:gd name="T43" fmla="*/ 0 h 73"/>
                  <a:gd name="T44" fmla="*/ 1 w 55"/>
                  <a:gd name="T45" fmla="*/ 0 h 73"/>
                  <a:gd name="T46" fmla="*/ 1 w 55"/>
                  <a:gd name="T47" fmla="*/ 0 h 73"/>
                  <a:gd name="T48" fmla="*/ 1 w 55"/>
                  <a:gd name="T49" fmla="*/ 0 h 73"/>
                  <a:gd name="T50" fmla="*/ 1 w 55"/>
                  <a:gd name="T51" fmla="*/ 0 h 73"/>
                  <a:gd name="T52" fmla="*/ 1 w 55"/>
                  <a:gd name="T53" fmla="*/ 0 h 73"/>
                  <a:gd name="T54" fmla="*/ 1 w 55"/>
                  <a:gd name="T55" fmla="*/ 0 h 73"/>
                  <a:gd name="T56" fmla="*/ 1 w 55"/>
                  <a:gd name="T57" fmla="*/ 0 h 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5"/>
                  <a:gd name="T88" fmla="*/ 0 h 73"/>
                  <a:gd name="T89" fmla="*/ 55 w 55"/>
                  <a:gd name="T90" fmla="*/ 73 h 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5" h="73">
                    <a:moveTo>
                      <a:pt x="15" y="0"/>
                    </a:moveTo>
                    <a:lnTo>
                      <a:pt x="9" y="1"/>
                    </a:lnTo>
                    <a:lnTo>
                      <a:pt x="4" y="8"/>
                    </a:lnTo>
                    <a:lnTo>
                      <a:pt x="1" y="15"/>
                    </a:lnTo>
                    <a:lnTo>
                      <a:pt x="0" y="18"/>
                    </a:lnTo>
                    <a:lnTo>
                      <a:pt x="0" y="22"/>
                    </a:lnTo>
                    <a:lnTo>
                      <a:pt x="2" y="30"/>
                    </a:lnTo>
                    <a:lnTo>
                      <a:pt x="5" y="40"/>
                    </a:lnTo>
                    <a:lnTo>
                      <a:pt x="14" y="48"/>
                    </a:lnTo>
                    <a:lnTo>
                      <a:pt x="22" y="56"/>
                    </a:lnTo>
                    <a:lnTo>
                      <a:pt x="25" y="65"/>
                    </a:lnTo>
                    <a:lnTo>
                      <a:pt x="30" y="70"/>
                    </a:lnTo>
                    <a:lnTo>
                      <a:pt x="40" y="73"/>
                    </a:lnTo>
                    <a:lnTo>
                      <a:pt x="50" y="66"/>
                    </a:lnTo>
                    <a:lnTo>
                      <a:pt x="55" y="60"/>
                    </a:lnTo>
                    <a:lnTo>
                      <a:pt x="54" y="58"/>
                    </a:lnTo>
                    <a:lnTo>
                      <a:pt x="48" y="58"/>
                    </a:lnTo>
                    <a:lnTo>
                      <a:pt x="43" y="56"/>
                    </a:lnTo>
                    <a:lnTo>
                      <a:pt x="39" y="51"/>
                    </a:lnTo>
                    <a:lnTo>
                      <a:pt x="37" y="44"/>
                    </a:lnTo>
                    <a:lnTo>
                      <a:pt x="33" y="37"/>
                    </a:lnTo>
                    <a:lnTo>
                      <a:pt x="28" y="30"/>
                    </a:lnTo>
                    <a:lnTo>
                      <a:pt x="24" y="23"/>
                    </a:lnTo>
                    <a:lnTo>
                      <a:pt x="19" y="17"/>
                    </a:lnTo>
                    <a:lnTo>
                      <a:pt x="17" y="15"/>
                    </a:lnTo>
                    <a:lnTo>
                      <a:pt x="18" y="14"/>
                    </a:lnTo>
                    <a:lnTo>
                      <a:pt x="19" y="9"/>
                    </a:lnTo>
                    <a:lnTo>
                      <a:pt x="18" y="5"/>
                    </a:lnTo>
                    <a:lnTo>
                      <a:pt x="15"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88" name="Freeform 136">
                <a:extLst>
                  <a:ext uri="{FF2B5EF4-FFF2-40B4-BE49-F238E27FC236}">
                    <a16:creationId xmlns:a16="http://schemas.microsoft.com/office/drawing/2014/main" id="{71165D00-F6E8-478D-A9F4-25A454AC5316}"/>
                  </a:ext>
                </a:extLst>
              </p:cNvPr>
              <p:cNvSpPr>
                <a:spLocks/>
              </p:cNvSpPr>
              <p:nvPr/>
            </p:nvSpPr>
            <p:spPr bwMode="auto">
              <a:xfrm>
                <a:off x="594" y="2042"/>
                <a:ext cx="22" cy="30"/>
              </a:xfrm>
              <a:custGeom>
                <a:avLst/>
                <a:gdLst>
                  <a:gd name="T0" fmla="*/ 0 w 43"/>
                  <a:gd name="T1" fmla="*/ 1 h 60"/>
                  <a:gd name="T2" fmla="*/ 0 w 43"/>
                  <a:gd name="T3" fmla="*/ 1 h 60"/>
                  <a:gd name="T4" fmla="*/ 0 w 43"/>
                  <a:gd name="T5" fmla="*/ 1 h 60"/>
                  <a:gd name="T6" fmla="*/ 1 w 43"/>
                  <a:gd name="T7" fmla="*/ 0 h 60"/>
                  <a:gd name="T8" fmla="*/ 1 w 43"/>
                  <a:gd name="T9" fmla="*/ 0 h 60"/>
                  <a:gd name="T10" fmla="*/ 1 w 43"/>
                  <a:gd name="T11" fmla="*/ 1 h 60"/>
                  <a:gd name="T12" fmla="*/ 1 w 43"/>
                  <a:gd name="T13" fmla="*/ 1 h 60"/>
                  <a:gd name="T14" fmla="*/ 1 w 43"/>
                  <a:gd name="T15" fmla="*/ 1 h 60"/>
                  <a:gd name="T16" fmla="*/ 1 w 43"/>
                  <a:gd name="T17" fmla="*/ 1 h 60"/>
                  <a:gd name="T18" fmla="*/ 1 w 43"/>
                  <a:gd name="T19" fmla="*/ 1 h 60"/>
                  <a:gd name="T20" fmla="*/ 1 w 43"/>
                  <a:gd name="T21" fmla="*/ 1 h 60"/>
                  <a:gd name="T22" fmla="*/ 1 w 43"/>
                  <a:gd name="T23" fmla="*/ 1 h 60"/>
                  <a:gd name="T24" fmla="*/ 1 w 43"/>
                  <a:gd name="T25" fmla="*/ 1 h 60"/>
                  <a:gd name="T26" fmla="*/ 1 w 43"/>
                  <a:gd name="T27" fmla="*/ 1 h 60"/>
                  <a:gd name="T28" fmla="*/ 1 w 43"/>
                  <a:gd name="T29" fmla="*/ 1 h 60"/>
                  <a:gd name="T30" fmla="*/ 1 w 43"/>
                  <a:gd name="T31" fmla="*/ 1 h 60"/>
                  <a:gd name="T32" fmla="*/ 1 w 43"/>
                  <a:gd name="T33" fmla="*/ 1 h 60"/>
                  <a:gd name="T34" fmla="*/ 0 w 43"/>
                  <a:gd name="T35" fmla="*/ 1 h 60"/>
                  <a:gd name="T36" fmla="*/ 0 w 43"/>
                  <a:gd name="T37" fmla="*/ 1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60"/>
                  <a:gd name="T59" fmla="*/ 43 w 43"/>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60">
                    <a:moveTo>
                      <a:pt x="0" y="11"/>
                    </a:moveTo>
                    <a:lnTo>
                      <a:pt x="0" y="9"/>
                    </a:lnTo>
                    <a:lnTo>
                      <a:pt x="0" y="4"/>
                    </a:lnTo>
                    <a:lnTo>
                      <a:pt x="3" y="0"/>
                    </a:lnTo>
                    <a:lnTo>
                      <a:pt x="11" y="0"/>
                    </a:lnTo>
                    <a:lnTo>
                      <a:pt x="19" y="4"/>
                    </a:lnTo>
                    <a:lnTo>
                      <a:pt x="24" y="11"/>
                    </a:lnTo>
                    <a:lnTo>
                      <a:pt x="25" y="18"/>
                    </a:lnTo>
                    <a:lnTo>
                      <a:pt x="25" y="21"/>
                    </a:lnTo>
                    <a:lnTo>
                      <a:pt x="43" y="53"/>
                    </a:lnTo>
                    <a:lnTo>
                      <a:pt x="42" y="54"/>
                    </a:lnTo>
                    <a:lnTo>
                      <a:pt x="41" y="56"/>
                    </a:lnTo>
                    <a:lnTo>
                      <a:pt x="38" y="59"/>
                    </a:lnTo>
                    <a:lnTo>
                      <a:pt x="32" y="60"/>
                    </a:lnTo>
                    <a:lnTo>
                      <a:pt x="24" y="54"/>
                    </a:lnTo>
                    <a:lnTo>
                      <a:pt x="12" y="44"/>
                    </a:lnTo>
                    <a:lnTo>
                      <a:pt x="3" y="33"/>
                    </a:lnTo>
                    <a:lnTo>
                      <a:pt x="0" y="29"/>
                    </a:lnTo>
                    <a:lnTo>
                      <a:pt x="0" y="11"/>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9" name="Group 137">
            <a:extLst>
              <a:ext uri="{FF2B5EF4-FFF2-40B4-BE49-F238E27FC236}">
                <a16:creationId xmlns:a16="http://schemas.microsoft.com/office/drawing/2014/main" id="{7FE2EDA0-1012-4F72-8731-A7A402B0B218}"/>
              </a:ext>
            </a:extLst>
          </p:cNvPr>
          <p:cNvGrpSpPr>
            <a:grpSpLocks/>
          </p:cNvGrpSpPr>
          <p:nvPr/>
        </p:nvGrpSpPr>
        <p:grpSpPr bwMode="auto">
          <a:xfrm>
            <a:off x="4800600" y="762000"/>
            <a:ext cx="3200400" cy="1695450"/>
            <a:chOff x="3264" y="3120"/>
            <a:chExt cx="2016" cy="1068"/>
          </a:xfrm>
        </p:grpSpPr>
        <p:sp>
          <p:nvSpPr>
            <p:cNvPr id="148618" name="Text Box 138">
              <a:extLst>
                <a:ext uri="{FF2B5EF4-FFF2-40B4-BE49-F238E27FC236}">
                  <a16:creationId xmlns:a16="http://schemas.microsoft.com/office/drawing/2014/main" id="{C1FE6774-B8D7-4A7E-AB7D-2EF27D61C1CE}"/>
                </a:ext>
              </a:extLst>
            </p:cNvPr>
            <p:cNvSpPr txBox="1">
              <a:spLocks noChangeArrowheads="1"/>
            </p:cNvSpPr>
            <p:nvPr/>
          </p:nvSpPr>
          <p:spPr bwMode="auto">
            <a:xfrm>
              <a:off x="3264" y="3590"/>
              <a:ext cx="1104" cy="252"/>
            </a:xfrm>
            <a:prstGeom prst="rect">
              <a:avLst/>
            </a:prstGeom>
            <a:noFill/>
            <a:ln w="9525">
              <a:noFill/>
              <a:miter lim="800000"/>
              <a:headEnd/>
              <a:tailEnd/>
            </a:ln>
            <a:effectLst/>
          </p:spPr>
          <p:txBody>
            <a:bodyPr>
              <a:spAutoFit/>
            </a:bodyPr>
            <a:lstStyle/>
            <a:p>
              <a:pPr>
                <a:spcBef>
                  <a:spcPct val="50000"/>
                </a:spcBef>
                <a:defRPr/>
              </a:pPr>
              <a:r>
                <a:rPr kumimoji="1" lang="zh-CN" altLang="en-US" dirty="0">
                  <a:solidFill>
                    <a:srgbClr val="FF9900"/>
                  </a:solidFill>
                  <a:effectLst>
                    <a:outerShdw blurRad="38100" dist="38100" dir="2700000" algn="tl">
                      <a:srgbClr val="C0C0C0"/>
                    </a:outerShdw>
                  </a:effectLst>
                  <a:latin typeface="Times New Roman" pitchFamily="18" charset="0"/>
                </a:rPr>
                <a:t>●</a:t>
              </a:r>
              <a:r>
                <a:rPr kumimoji="1" lang="zh-CN" altLang="en-US" sz="2000" b="1" dirty="0">
                  <a:solidFill>
                    <a:schemeClr val="bg1"/>
                  </a:solidFill>
                  <a:effectLst>
                    <a:outerShdw blurRad="38100" dist="38100" dir="2700000" algn="tl">
                      <a:srgbClr val="C0C0C0"/>
                    </a:outerShdw>
                  </a:effectLst>
                  <a:latin typeface="Times New Roman" pitchFamily="18" charset="0"/>
                </a:rPr>
                <a:t> </a:t>
              </a:r>
              <a:r>
                <a:rPr kumimoji="1" lang="zh-CN" altLang="en-US" sz="2000" b="1" dirty="0">
                  <a:effectLst>
                    <a:outerShdw blurRad="38100" dist="38100" dir="2700000" algn="tl">
                      <a:srgbClr val="C0C0C0"/>
                    </a:outerShdw>
                  </a:effectLst>
                  <a:latin typeface="Times New Roman" pitchFamily="18" charset="0"/>
                </a:rPr>
                <a:t>视觉效果</a:t>
              </a:r>
            </a:p>
          </p:txBody>
        </p:sp>
        <p:sp>
          <p:nvSpPr>
            <p:cNvPr id="1035" name="Oval 139">
              <a:extLst>
                <a:ext uri="{FF2B5EF4-FFF2-40B4-BE49-F238E27FC236}">
                  <a16:creationId xmlns:a16="http://schemas.microsoft.com/office/drawing/2014/main" id="{6E2FE528-C7F4-4504-A3E5-5470C9CA72E6}"/>
                </a:ext>
              </a:extLst>
            </p:cNvPr>
            <p:cNvSpPr>
              <a:spLocks noChangeArrowheads="1"/>
            </p:cNvSpPr>
            <p:nvPr/>
          </p:nvSpPr>
          <p:spPr bwMode="auto">
            <a:xfrm>
              <a:off x="4224" y="3120"/>
              <a:ext cx="1056" cy="1056"/>
            </a:xfrm>
            <a:prstGeom prst="ellipse">
              <a:avLst/>
            </a:prstGeom>
            <a:solidFill>
              <a:schemeClr val="tx1"/>
            </a:solidFill>
            <a:ln w="19050">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1036" name="Picture 140" descr="tori">
              <a:extLst>
                <a:ext uri="{FF2B5EF4-FFF2-40B4-BE49-F238E27FC236}">
                  <a16:creationId xmlns:a16="http://schemas.microsoft.com/office/drawing/2014/main" id="{35722B92-C064-4F02-835A-BD40BFD8C625}"/>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272" y="3120"/>
              <a:ext cx="946" cy="1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3" name="Line 142">
            <a:extLst>
              <a:ext uri="{FF2B5EF4-FFF2-40B4-BE49-F238E27FC236}">
                <a16:creationId xmlns:a16="http://schemas.microsoft.com/office/drawing/2014/main" id="{54C07B9D-860B-4950-A161-F2A935437022}"/>
              </a:ext>
            </a:extLst>
          </p:cNvPr>
          <p:cNvSpPr>
            <a:spLocks noChangeShapeType="1"/>
          </p:cNvSpPr>
          <p:nvPr/>
        </p:nvSpPr>
        <p:spPr bwMode="auto">
          <a:xfrm>
            <a:off x="838200" y="1828800"/>
            <a:ext cx="16002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8484"/>
                                        </p:tgtEl>
                                        <p:attrNameLst>
                                          <p:attrName>style.visibility</p:attrName>
                                        </p:attrNameLst>
                                      </p:cBhvr>
                                      <p:to>
                                        <p:strVal val="visible"/>
                                      </p:to>
                                    </p:set>
                                    <p:animEffect transition="in" filter="wipe(left)">
                                      <p:cBhvr>
                                        <p:cTn id="7" dur="500"/>
                                        <p:tgtEl>
                                          <p:spTgt spid="14848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wipe(left)">
                                      <p:cBhvr>
                                        <p:cTn id="10" dur="500"/>
                                        <p:tgtEl>
                                          <p:spTgt spid="14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848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7">
            <a:extLst>
              <a:ext uri="{FF2B5EF4-FFF2-40B4-BE49-F238E27FC236}">
                <a16:creationId xmlns:a16="http://schemas.microsoft.com/office/drawing/2014/main" id="{03DBA2EB-D80E-43A1-AC9E-8E3B5051F407}"/>
              </a:ext>
            </a:extLst>
          </p:cNvPr>
          <p:cNvSpPr>
            <a:spLocks noChangeArrowheads="1"/>
          </p:cNvSpPr>
          <p:nvPr/>
        </p:nvSpPr>
        <p:spPr bwMode="auto">
          <a:xfrm>
            <a:off x="2990850" y="28527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4275" name="Rectangle 1029">
            <a:extLst>
              <a:ext uri="{FF2B5EF4-FFF2-40B4-BE49-F238E27FC236}">
                <a16:creationId xmlns:a16="http://schemas.microsoft.com/office/drawing/2014/main" id="{4D12E5D7-45A9-45D9-A47C-E540EBDEF738}"/>
              </a:ext>
            </a:extLst>
          </p:cNvPr>
          <p:cNvSpPr>
            <a:spLocks noChangeArrowheads="1"/>
          </p:cNvSpPr>
          <p:nvPr/>
        </p:nvSpPr>
        <p:spPr bwMode="auto">
          <a:xfrm>
            <a:off x="2076450" y="2809875"/>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54276" name="Picture 1028">
            <a:extLst>
              <a:ext uri="{FF2B5EF4-FFF2-40B4-BE49-F238E27FC236}">
                <a16:creationId xmlns:a16="http://schemas.microsoft.com/office/drawing/2014/main" id="{29156872-DF59-42E5-A6B8-2D088FE27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117600"/>
            <a:ext cx="64770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free-photo-editor-morphing-tool-1">
            <a:extLst>
              <a:ext uri="{FF2B5EF4-FFF2-40B4-BE49-F238E27FC236}">
                <a16:creationId xmlns:a16="http://schemas.microsoft.com/office/drawing/2014/main" id="{46DD947F-A363-4E07-A903-1370DF06083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3073400"/>
            <a:ext cx="3336925"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2">
            <a:extLst>
              <a:ext uri="{FF2B5EF4-FFF2-40B4-BE49-F238E27FC236}">
                <a16:creationId xmlns:a16="http://schemas.microsoft.com/office/drawing/2014/main" id="{54412AB9-6542-4809-ABC0-E0FDA543EF2E}"/>
              </a:ext>
            </a:extLst>
          </p:cNvPr>
          <p:cNvSpPr>
            <a:spLocks noGrp="1" noChangeArrowheads="1"/>
          </p:cNvSpPr>
          <p:nvPr>
            <p:ph type="title"/>
          </p:nvPr>
        </p:nvSpPr>
        <p:spPr>
          <a:xfrm>
            <a:off x="798513" y="50800"/>
            <a:ext cx="8262937" cy="923925"/>
          </a:xfrm>
          <a:ln/>
        </p:spPr>
        <p:txBody>
          <a:bodyPr/>
          <a:lstStyle/>
          <a:p>
            <a:pPr eaLnBrk="1" hangingPunct="1"/>
            <a:r>
              <a:rPr lang="en-US" altLang="zh-CN" sz="5400">
                <a:latin typeface="Times New Roman" panose="02020603050405020304" pitchFamily="18" charset="0"/>
                <a:cs typeface="Times New Roman" panose="02020603050405020304" pitchFamily="18" charset="0"/>
              </a:rPr>
              <a:t>3.</a:t>
            </a:r>
            <a:r>
              <a:rPr lang="zh-CN" altLang="en-US" sz="5400">
                <a:latin typeface="Times New Roman" panose="02020603050405020304" pitchFamily="18" charset="0"/>
                <a:cs typeface="Times New Roman" panose="02020603050405020304" pitchFamily="18" charset="0"/>
              </a:rPr>
              <a:t>变形动画</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3">
            <a:extLst>
              <a:ext uri="{FF2B5EF4-FFF2-40B4-BE49-F238E27FC236}">
                <a16:creationId xmlns:a16="http://schemas.microsoft.com/office/drawing/2014/main" id="{664282BF-01EC-4C89-883F-5C2FCF210CCE}"/>
              </a:ext>
            </a:extLst>
          </p:cNvPr>
          <p:cNvSpPr>
            <a:spLocks noGrp="1"/>
          </p:cNvSpPr>
          <p:nvPr>
            <p:ph type="title"/>
          </p:nvPr>
        </p:nvSpPr>
        <p:spPr>
          <a:xfrm>
            <a:off x="798513" y="50800"/>
            <a:ext cx="8262937" cy="708025"/>
          </a:xfrm>
          <a:ln/>
        </p:spPr>
        <p:txBody>
          <a:bodyPr/>
          <a:lstStyle/>
          <a:p>
            <a:pPr eaLnBrk="1" hangingPunct="1"/>
            <a:r>
              <a:rPr lang="en-US" altLang="zh-CN">
                <a:latin typeface="Times New Roman" panose="02020603050405020304" pitchFamily="18" charset="0"/>
                <a:cs typeface="Times New Roman" panose="02020603050405020304" pitchFamily="18" charset="0"/>
              </a:rPr>
              <a:t>3.</a:t>
            </a:r>
            <a:r>
              <a:rPr lang="zh-CN" altLang="en-US">
                <a:latin typeface="Times New Roman" panose="02020603050405020304" pitchFamily="18" charset="0"/>
                <a:cs typeface="Times New Roman" panose="02020603050405020304" pitchFamily="18" charset="0"/>
              </a:rPr>
              <a:t>变形动画</a:t>
            </a:r>
            <a:endParaRPr lang="zh-CN" altLang="en-US"/>
          </a:p>
        </p:txBody>
      </p:sp>
      <p:sp>
        <p:nvSpPr>
          <p:cNvPr id="55299" name="Rectangle 3">
            <a:extLst>
              <a:ext uri="{FF2B5EF4-FFF2-40B4-BE49-F238E27FC236}">
                <a16:creationId xmlns:a16="http://schemas.microsoft.com/office/drawing/2014/main" id="{54F700B7-F202-41D1-B019-3D1AEE091F77}"/>
              </a:ext>
            </a:extLst>
          </p:cNvPr>
          <p:cNvSpPr>
            <a:spLocks noGrp="1" noChangeArrowheads="1"/>
          </p:cNvSpPr>
          <p:nvPr>
            <p:ph idx="4294967295"/>
          </p:nvPr>
        </p:nvSpPr>
        <p:spPr>
          <a:xfrm>
            <a:off x="527050" y="984250"/>
            <a:ext cx="8150225" cy="4383088"/>
          </a:xfrm>
        </p:spPr>
        <p:txBody>
          <a:bodyPr/>
          <a:lstStyle/>
          <a:p>
            <a:pPr eaLnBrk="1" hangingPunct="1"/>
            <a:r>
              <a:rPr lang="zh-CN" altLang="en-US" dirty="0">
                <a:latin typeface="Times New Roman" panose="02020603050405020304" pitchFamily="18" charset="0"/>
                <a:cs typeface="Times New Roman" panose="02020603050405020304" pitchFamily="18" charset="0"/>
              </a:rPr>
              <a:t> </a:t>
            </a:r>
            <a:r>
              <a:rPr lang="zh-CN" altLang="en-US" dirty="0">
                <a:solidFill>
                  <a:srgbClr val="FF0000"/>
                </a:solidFill>
                <a:latin typeface="Times New Roman" panose="02020603050405020304" pitchFamily="18" charset="0"/>
                <a:cs typeface="Times New Roman" panose="02020603050405020304" pitchFamily="18" charset="0"/>
              </a:rPr>
              <a:t>三维</a:t>
            </a:r>
            <a:r>
              <a:rPr lang="en-US" altLang="zh-CN" dirty="0">
                <a:solidFill>
                  <a:srgbClr val="FF0000"/>
                </a:solidFill>
                <a:latin typeface="Times New Roman" panose="02020603050405020304" pitchFamily="18" charset="0"/>
                <a:cs typeface="Times New Roman" panose="02020603050405020304" pitchFamily="18" charset="0"/>
              </a:rPr>
              <a:t>Morph</a:t>
            </a:r>
            <a:r>
              <a:rPr lang="zh-CN" altLang="en-US" dirty="0">
                <a:solidFill>
                  <a:srgbClr val="FF0000"/>
                </a:solidFill>
                <a:latin typeface="Times New Roman" panose="02020603050405020304" pitchFamily="18" charset="0"/>
                <a:cs typeface="Times New Roman" panose="02020603050405020304" pitchFamily="18" charset="0"/>
              </a:rPr>
              <a:t>变形</a:t>
            </a:r>
            <a:r>
              <a:rPr lang="zh-CN" altLang="en-US" dirty="0">
                <a:latin typeface="Times New Roman" panose="02020603050405020304" pitchFamily="18" charset="0"/>
                <a:cs typeface="Times New Roman" panose="02020603050405020304" pitchFamily="18" charset="0"/>
              </a:rPr>
              <a:t>是指任意两个三维物体之间的插值转换渐变，主要内容是对三维物体进行处理以建立两者之间的对应关系，并构造三维</a:t>
            </a:r>
            <a:r>
              <a:rPr lang="en-US" altLang="zh-CN" dirty="0">
                <a:latin typeface="Times New Roman" panose="02020603050405020304" pitchFamily="18" charset="0"/>
                <a:cs typeface="Times New Roman" panose="02020603050405020304" pitchFamily="18" charset="0"/>
              </a:rPr>
              <a:t>Morph</a:t>
            </a:r>
            <a:r>
              <a:rPr lang="zh-CN" altLang="en-US" dirty="0">
                <a:latin typeface="Times New Roman" panose="02020603050405020304" pitchFamily="18" charset="0"/>
                <a:cs typeface="Times New Roman" panose="02020603050405020304" pitchFamily="18" charset="0"/>
              </a:rPr>
              <a:t>的插值路径</a:t>
            </a:r>
          </a:p>
          <a:p>
            <a:pPr eaLnBrk="1" hangingPunct="1"/>
            <a:r>
              <a:rPr lang="zh-CN" altLang="en-US" dirty="0">
                <a:latin typeface="Times New Roman" panose="02020603050405020304" pitchFamily="18" charset="0"/>
                <a:cs typeface="Times New Roman" panose="02020603050405020304" pitchFamily="18" charset="0"/>
              </a:rPr>
              <a:t>三维</a:t>
            </a:r>
            <a:r>
              <a:rPr lang="en-US" altLang="zh-CN" dirty="0">
                <a:latin typeface="Times New Roman" panose="02020603050405020304" pitchFamily="18" charset="0"/>
                <a:cs typeface="Times New Roman" panose="02020603050405020304" pitchFamily="18" charset="0"/>
              </a:rPr>
              <a:t>Morph</a:t>
            </a:r>
            <a:r>
              <a:rPr lang="zh-CN" altLang="en-US" dirty="0">
                <a:latin typeface="Times New Roman" panose="02020603050405020304" pitchFamily="18" charset="0"/>
                <a:cs typeface="Times New Roman" panose="02020603050405020304" pitchFamily="18" charset="0"/>
              </a:rPr>
              <a:t>处理的对象是</a:t>
            </a:r>
            <a:r>
              <a:rPr lang="zh-CN" altLang="en-US" dirty="0">
                <a:solidFill>
                  <a:srgbClr val="FF0000"/>
                </a:solidFill>
                <a:latin typeface="Times New Roman" panose="02020603050405020304" pitchFamily="18" charset="0"/>
                <a:cs typeface="Times New Roman" panose="02020603050405020304" pitchFamily="18" charset="0"/>
              </a:rPr>
              <a:t>三维几何体</a:t>
            </a:r>
            <a:r>
              <a:rPr lang="zh-CN" altLang="en-US" dirty="0">
                <a:latin typeface="Times New Roman" panose="02020603050405020304" pitchFamily="18" charset="0"/>
                <a:cs typeface="Times New Roman" panose="02020603050405020304" pitchFamily="18" charset="0"/>
              </a:rPr>
              <a:t>，也可以附加物体的</a:t>
            </a:r>
            <a:r>
              <a:rPr lang="zh-CN" altLang="en-US" dirty="0">
                <a:solidFill>
                  <a:srgbClr val="FF0000"/>
                </a:solidFill>
                <a:latin typeface="Times New Roman" panose="02020603050405020304" pitchFamily="18" charset="0"/>
                <a:cs typeface="Times New Roman" panose="02020603050405020304" pitchFamily="18" charset="0"/>
              </a:rPr>
              <a:t>物理特性描述</a:t>
            </a:r>
            <a:endParaRPr lang="en-US" altLang="zh-CN" dirty="0">
              <a:solidFill>
                <a:srgbClr val="FF0000"/>
              </a:solidFill>
              <a:latin typeface="Times New Roman" panose="02020603050405020304" pitchFamily="18" charset="0"/>
              <a:cs typeface="Times New Roman" panose="02020603050405020304" pitchFamily="18" charset="0"/>
            </a:endParaRPr>
          </a:p>
          <a:p>
            <a:pPr eaLnBrk="1" hangingPunct="1"/>
            <a:r>
              <a:rPr lang="zh-CN" altLang="en-US" dirty="0">
                <a:latin typeface="Times New Roman" panose="02020603050405020304" pitchFamily="18" charset="0"/>
                <a:cs typeface="Times New Roman" panose="02020603050405020304" pitchFamily="18" charset="0"/>
              </a:rPr>
              <a:t>三维物体的变形分两类：</a:t>
            </a:r>
            <a:r>
              <a:rPr lang="zh-CN" altLang="en-US" dirty="0">
                <a:solidFill>
                  <a:srgbClr val="FF0000"/>
                </a:solidFill>
                <a:latin typeface="Times New Roman" panose="02020603050405020304" pitchFamily="18" charset="0"/>
                <a:cs typeface="Times New Roman" panose="02020603050405020304" pitchFamily="18" charset="0"/>
              </a:rPr>
              <a:t>拓扑结构发生变化</a:t>
            </a:r>
            <a:r>
              <a:rPr lang="zh-CN" altLang="en-US" dirty="0">
                <a:latin typeface="Times New Roman" panose="02020603050405020304" pitchFamily="18" charset="0"/>
                <a:cs typeface="Times New Roman" panose="02020603050405020304" pitchFamily="18" charset="0"/>
              </a:rPr>
              <a:t>的变形及</a:t>
            </a:r>
            <a:r>
              <a:rPr lang="zh-CN" altLang="en-US" dirty="0">
                <a:solidFill>
                  <a:srgbClr val="FF0000"/>
                </a:solidFill>
                <a:latin typeface="Times New Roman" panose="02020603050405020304" pitchFamily="18" charset="0"/>
                <a:cs typeface="Times New Roman" panose="02020603050405020304" pitchFamily="18" charset="0"/>
              </a:rPr>
              <a:t>拓扑结构不发生变化</a:t>
            </a:r>
            <a:r>
              <a:rPr lang="zh-CN" altLang="en-US" dirty="0">
                <a:latin typeface="Times New Roman" panose="02020603050405020304" pitchFamily="18" charset="0"/>
                <a:cs typeface="Times New Roman" panose="02020603050405020304" pitchFamily="18" charset="0"/>
              </a:rPr>
              <a:t>的变形。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 calcmode="lin" valueType="num">
                                      <p:cBhvr additive="base">
                                        <p:cTn id="7" dur="500" fill="hold"/>
                                        <p:tgtEl>
                                          <p:spTgt spid="552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29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 calcmode="lin" valueType="num">
                                      <p:cBhvr additive="base">
                                        <p:cTn id="12" dur="500" fill="hold"/>
                                        <p:tgtEl>
                                          <p:spTgt spid="5529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529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5299">
                                            <p:txEl>
                                              <p:pRg st="2" end="2"/>
                                            </p:txEl>
                                          </p:spTgt>
                                        </p:tgtEl>
                                        <p:attrNameLst>
                                          <p:attrName>style.visibility</p:attrName>
                                        </p:attrNameLst>
                                      </p:cBhvr>
                                      <p:to>
                                        <p:strVal val="visible"/>
                                      </p:to>
                                    </p:set>
                                    <p:anim calcmode="lin" valueType="num">
                                      <p:cBhvr additive="base">
                                        <p:cTn id="17" dur="500" fill="hold"/>
                                        <p:tgtEl>
                                          <p:spTgt spid="5529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29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3">
            <a:extLst>
              <a:ext uri="{FF2B5EF4-FFF2-40B4-BE49-F238E27FC236}">
                <a16:creationId xmlns:a16="http://schemas.microsoft.com/office/drawing/2014/main" id="{92C1BAF6-67D8-44C3-8B9A-115BB88EA792}"/>
              </a:ext>
            </a:extLst>
          </p:cNvPr>
          <p:cNvSpPr>
            <a:spLocks noGrp="1"/>
          </p:cNvSpPr>
          <p:nvPr>
            <p:ph type="title"/>
          </p:nvPr>
        </p:nvSpPr>
        <p:spPr>
          <a:xfrm>
            <a:off x="798513" y="50800"/>
            <a:ext cx="8262937" cy="708025"/>
          </a:xfrm>
          <a:ln/>
        </p:spPr>
        <p:txBody>
          <a:bodyPr/>
          <a:lstStyle/>
          <a:p>
            <a:pPr eaLnBrk="1" hangingPunct="1"/>
            <a:r>
              <a:rPr lang="en-US" altLang="zh-CN">
                <a:latin typeface="Times New Roman" panose="02020603050405020304" pitchFamily="18" charset="0"/>
                <a:cs typeface="Times New Roman" panose="02020603050405020304" pitchFamily="18" charset="0"/>
              </a:rPr>
              <a:t>3.</a:t>
            </a:r>
            <a:r>
              <a:rPr lang="zh-CN" altLang="en-US">
                <a:latin typeface="Times New Roman" panose="02020603050405020304" pitchFamily="18" charset="0"/>
                <a:cs typeface="Times New Roman" panose="02020603050405020304" pitchFamily="18" charset="0"/>
              </a:rPr>
              <a:t>变形动画</a:t>
            </a:r>
            <a:endParaRPr lang="zh-CN" altLang="en-US"/>
          </a:p>
        </p:txBody>
      </p:sp>
      <p:sp>
        <p:nvSpPr>
          <p:cNvPr id="56323" name="Rectangle 3">
            <a:extLst>
              <a:ext uri="{FF2B5EF4-FFF2-40B4-BE49-F238E27FC236}">
                <a16:creationId xmlns:a16="http://schemas.microsoft.com/office/drawing/2014/main" id="{80031EFF-C03F-4C91-99D3-0525BF5583A4}"/>
              </a:ext>
            </a:extLst>
          </p:cNvPr>
          <p:cNvSpPr>
            <a:spLocks noGrp="1" noChangeArrowheads="1"/>
          </p:cNvSpPr>
          <p:nvPr>
            <p:ph idx="4294967295"/>
          </p:nvPr>
        </p:nvSpPr>
        <p:spPr>
          <a:xfrm>
            <a:off x="527050" y="1135063"/>
            <a:ext cx="8150225" cy="4383087"/>
          </a:xfrm>
        </p:spPr>
        <p:txBody>
          <a:bodyPr/>
          <a:lstStyle/>
          <a:p>
            <a:pPr eaLnBrk="1" hangingPunct="1"/>
            <a:r>
              <a:rPr lang="zh-CN" altLang="en-US" dirty="0">
                <a:latin typeface="宋体" panose="02010600030101010101" pitchFamily="2" charset="-122"/>
                <a:cs typeface="Times New Roman" panose="02020603050405020304" pitchFamily="18" charset="0"/>
              </a:rPr>
              <a:t>当对应的两个物体很容易造型且对应关系容易建立时，三维形体渐变是一种可行的方法</a:t>
            </a:r>
            <a:endParaRPr lang="en-US" altLang="zh-CN" dirty="0">
              <a:latin typeface="宋体" panose="02010600030101010101" pitchFamily="2" charset="-122"/>
              <a:cs typeface="Times New Roman" panose="02020603050405020304" pitchFamily="18" charset="0"/>
            </a:endParaRPr>
          </a:p>
          <a:p>
            <a:pPr eaLnBrk="1" hangingPunct="1"/>
            <a:r>
              <a:rPr lang="zh-CN" altLang="en-US" dirty="0">
                <a:latin typeface="宋体" panose="02010600030101010101" pitchFamily="2" charset="-122"/>
                <a:cs typeface="Times New Roman" panose="02020603050405020304" pitchFamily="18" charset="0"/>
              </a:rPr>
              <a:t>由于三维渐变技术往往对物体中多边形的个数、拓扑结构和顶点之间的对应关系附加苛刻的限制，再加上许多时候需渐变的物体很复杂，比如两个动物之间、两个人之间的渐变等，这就大大缩小了三维渐变的适用范围</a:t>
            </a:r>
            <a:endParaRPr lang="en-US" altLang="zh-CN" dirty="0">
              <a:latin typeface="宋体" panose="02010600030101010101" pitchFamily="2" charset="-122"/>
              <a:cs typeface="Times New Roman" panose="02020603050405020304" pitchFamily="18" charset="0"/>
            </a:endParaRPr>
          </a:p>
          <a:p>
            <a:pPr eaLnBrk="1" hangingPunct="1"/>
            <a:r>
              <a:rPr lang="zh-CN" altLang="en-US" dirty="0">
                <a:latin typeface="宋体" panose="02010600030101010101" pitchFamily="2" charset="-122"/>
                <a:cs typeface="Times New Roman" panose="02020603050405020304" pitchFamily="18" charset="0"/>
              </a:rPr>
              <a:t>用图像处理技术反而方便得多</a:t>
            </a:r>
          </a:p>
        </p:txBody>
      </p:sp>
      <p:pic>
        <p:nvPicPr>
          <p:cNvPr id="56324" name="Picture 6" descr="catfur">
            <a:extLst>
              <a:ext uri="{FF2B5EF4-FFF2-40B4-BE49-F238E27FC236}">
                <a16:creationId xmlns:a16="http://schemas.microsoft.com/office/drawing/2014/main" id="{5D2E1762-217E-4AE6-B699-023809ED6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850" y="4362450"/>
            <a:ext cx="1439863"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6FE147E-B1F5-4A69-AA50-52E042E51E4C}"/>
              </a:ext>
            </a:extLst>
          </p:cNvPr>
          <p:cNvSpPr>
            <a:spLocks noGrp="1" noChangeArrowheads="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4.</a:t>
            </a:r>
            <a:r>
              <a:rPr lang="zh-CN" altLang="en-US">
                <a:latin typeface="Times New Roman" panose="02020603050405020304" pitchFamily="18" charset="0"/>
                <a:cs typeface="Times New Roman" panose="02020603050405020304" pitchFamily="18" charset="0"/>
              </a:rPr>
              <a:t>过程动画</a:t>
            </a:r>
          </a:p>
        </p:txBody>
      </p:sp>
      <p:sp>
        <p:nvSpPr>
          <p:cNvPr id="57347" name="Rectangle 3">
            <a:extLst>
              <a:ext uri="{FF2B5EF4-FFF2-40B4-BE49-F238E27FC236}">
                <a16:creationId xmlns:a16="http://schemas.microsoft.com/office/drawing/2014/main" id="{8D27E7B5-0100-4877-BF59-44C423C68DF5}"/>
              </a:ext>
            </a:extLst>
          </p:cNvPr>
          <p:cNvSpPr>
            <a:spLocks noGrp="1" noChangeArrowheads="1"/>
          </p:cNvSpPr>
          <p:nvPr>
            <p:ph idx="4294967295"/>
          </p:nvPr>
        </p:nvSpPr>
        <p:spPr>
          <a:xfrm>
            <a:off x="171450" y="984250"/>
            <a:ext cx="8578850" cy="1900508"/>
          </a:xfrm>
        </p:spPr>
        <p:txBody>
          <a:bodyPr/>
          <a:lstStyle/>
          <a:p>
            <a:pPr eaLnBrk="1" hangingPunct="1"/>
            <a:r>
              <a:rPr lang="zh-CN" altLang="en-US" sz="2400" dirty="0">
                <a:latin typeface="宋体" panose="02010600030101010101" pitchFamily="2" charset="-122"/>
              </a:rPr>
              <a:t>动画中物体的运动或变形用一个</a:t>
            </a:r>
            <a:r>
              <a:rPr lang="zh-CN" altLang="en-US" sz="2400" dirty="0">
                <a:solidFill>
                  <a:srgbClr val="FF0000"/>
                </a:solidFill>
                <a:latin typeface="宋体" panose="02010600030101010101" pitchFamily="2" charset="-122"/>
              </a:rPr>
              <a:t>过程</a:t>
            </a:r>
            <a:r>
              <a:rPr lang="zh-CN" altLang="en-US" sz="2400" dirty="0">
                <a:latin typeface="宋体" panose="02010600030101010101" pitchFamily="2" charset="-122"/>
              </a:rPr>
              <a:t>来描述</a:t>
            </a:r>
          </a:p>
          <a:p>
            <a:pPr eaLnBrk="1" hangingPunct="1"/>
            <a:r>
              <a:rPr lang="zh-CN" altLang="en-US" sz="2400" dirty="0">
                <a:latin typeface="宋体" panose="02010600030101010101" pitchFamily="2" charset="-122"/>
              </a:rPr>
              <a:t>在柔性物体的动画中，物体的形变是任意的，可由动画师任意控制；在过程动画中，物体的变形则基于一定的</a:t>
            </a:r>
            <a:r>
              <a:rPr lang="zh-CN" altLang="en-US" sz="2400" dirty="0">
                <a:solidFill>
                  <a:srgbClr val="FF0000"/>
                </a:solidFill>
                <a:latin typeface="宋体" panose="02010600030101010101" pitchFamily="2" charset="-122"/>
              </a:rPr>
              <a:t>数学模型或物理规律</a:t>
            </a:r>
          </a:p>
        </p:txBody>
      </p:sp>
      <p:sp>
        <p:nvSpPr>
          <p:cNvPr id="57348" name="Rectangle 3">
            <a:extLst>
              <a:ext uri="{FF2B5EF4-FFF2-40B4-BE49-F238E27FC236}">
                <a16:creationId xmlns:a16="http://schemas.microsoft.com/office/drawing/2014/main" id="{70C16FD0-4073-4098-9C29-F9C5C54E9075}"/>
              </a:ext>
            </a:extLst>
          </p:cNvPr>
          <p:cNvSpPr>
            <a:spLocks noGrp="1" noChangeArrowheads="1"/>
          </p:cNvSpPr>
          <p:nvPr>
            <p:ph idx="4294967295"/>
          </p:nvPr>
        </p:nvSpPr>
        <p:spPr>
          <a:xfrm>
            <a:off x="207963" y="3117180"/>
            <a:ext cx="4897437" cy="2266762"/>
          </a:xfrm>
        </p:spPr>
        <p:txBody>
          <a:bodyPr/>
          <a:lstStyle/>
          <a:p>
            <a:pPr eaLnBrk="1" hangingPunct="1"/>
            <a:r>
              <a:rPr lang="zh-CN" altLang="en-US" sz="2400" dirty="0">
                <a:latin typeface="宋体" panose="02010600030101010101" pitchFamily="2" charset="-122"/>
              </a:rPr>
              <a:t>最简单的过程动画是用一个</a:t>
            </a:r>
            <a:r>
              <a:rPr lang="zh-CN" altLang="en-US" sz="2400" dirty="0">
                <a:solidFill>
                  <a:srgbClr val="FF0000"/>
                </a:solidFill>
                <a:latin typeface="宋体" panose="02010600030101010101" pitchFamily="2" charset="-122"/>
              </a:rPr>
              <a:t>数学模型</a:t>
            </a:r>
            <a:r>
              <a:rPr lang="zh-CN" altLang="en-US" sz="2400" dirty="0">
                <a:latin typeface="宋体" panose="02010600030101010101" pitchFamily="2" charset="-122"/>
              </a:rPr>
              <a:t>去控制物体的几何形状和运动，如</a:t>
            </a:r>
            <a:r>
              <a:rPr lang="zh-CN" altLang="en-US" sz="2400" dirty="0">
                <a:solidFill>
                  <a:srgbClr val="FF0000"/>
                </a:solidFill>
                <a:latin typeface="宋体" panose="02010600030101010101" pitchFamily="2" charset="-122"/>
              </a:rPr>
              <a:t>水波</a:t>
            </a:r>
            <a:r>
              <a:rPr lang="zh-CN" altLang="en-US" sz="2400" dirty="0">
                <a:latin typeface="宋体" panose="02010600030101010101" pitchFamily="2" charset="-122"/>
              </a:rPr>
              <a:t>的运动；较复杂的如物体的变形、弹性理论、动力学、碰撞检测在内的物体的运动</a:t>
            </a:r>
          </a:p>
        </p:txBody>
      </p:sp>
      <p:pic>
        <p:nvPicPr>
          <p:cNvPr id="6" name="splash.wmv">
            <a:hlinkClick r:id="" action="ppaction://media"/>
            <a:extLst>
              <a:ext uri="{FF2B5EF4-FFF2-40B4-BE49-F238E27FC236}">
                <a16:creationId xmlns:a16="http://schemas.microsoft.com/office/drawing/2014/main" id="{59B198B5-AB0F-46AA-9AF6-C61A0EC6C934}"/>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5194300" y="3072730"/>
            <a:ext cx="38354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wipe(left)">
                                      <p:cBhvr>
                                        <p:cTn id="7" dur="500"/>
                                        <p:tgtEl>
                                          <p:spTgt spid="57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wipe(left)">
                                      <p:cBhvr>
                                        <p:cTn id="12" dur="500"/>
                                        <p:tgtEl>
                                          <p:spTgt spid="57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7348">
                                            <p:txEl>
                                              <p:pRg st="0" end="0"/>
                                            </p:txEl>
                                          </p:spTgt>
                                        </p:tgtEl>
                                        <p:attrNameLst>
                                          <p:attrName>style.visibility</p:attrName>
                                        </p:attrNameLst>
                                      </p:cBhvr>
                                      <p:to>
                                        <p:strVal val="visible"/>
                                      </p:to>
                                    </p:set>
                                    <p:anim calcmode="lin" valueType="num">
                                      <p:cBhvr additive="base">
                                        <p:cTn id="17" dur="500" fill="hold"/>
                                        <p:tgtEl>
                                          <p:spTgt spid="5734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73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26" fill="hold" display="0">
                  <p:stCondLst>
                    <p:cond delay="indefinite"/>
                  </p:stCondLst>
                  <p:endCondLst>
                    <p:cond evt="onNext" delay="0">
                      <p:tgtEl>
                        <p:sldTgt/>
                      </p:tgtEl>
                    </p:cond>
                    <p:cond evt="onPrev" delay="0">
                      <p:tgtEl>
                        <p:sldTgt/>
                      </p:tgtEl>
                    </p:cond>
                  </p:endCondLst>
                </p:cTn>
                <p:tgtEl>
                  <p:spTgt spid="6"/>
                </p:tgtEl>
              </p:cMediaNode>
            </p:video>
          </p:childTnLst>
        </p:cTn>
      </p:par>
    </p:tnLst>
    <p:bldLst>
      <p:bldP spid="57347" grpId="0" build="p"/>
      <p:bldP spid="5734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BD6AC1B-8E7E-4418-BA97-83B2B94DDCE1}"/>
              </a:ext>
            </a:extLst>
          </p:cNvPr>
          <p:cNvSpPr>
            <a:spLocks noGrp="1" noChangeArrowheads="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5.</a:t>
            </a:r>
            <a:r>
              <a:rPr lang="zh-CN" altLang="en-US">
                <a:latin typeface="Times New Roman" panose="02020603050405020304" pitchFamily="18" charset="0"/>
                <a:cs typeface="Times New Roman" panose="02020603050405020304" pitchFamily="18" charset="0"/>
              </a:rPr>
              <a:t>粒子动画</a:t>
            </a:r>
          </a:p>
        </p:txBody>
      </p:sp>
      <p:sp>
        <p:nvSpPr>
          <p:cNvPr id="58371" name="Rectangle 3">
            <a:extLst>
              <a:ext uri="{FF2B5EF4-FFF2-40B4-BE49-F238E27FC236}">
                <a16:creationId xmlns:a16="http://schemas.microsoft.com/office/drawing/2014/main" id="{AF3D0BF6-9F8E-49D9-8FDE-2F27522232A3}"/>
              </a:ext>
            </a:extLst>
          </p:cNvPr>
          <p:cNvSpPr>
            <a:spLocks noGrp="1" noChangeArrowheads="1"/>
          </p:cNvSpPr>
          <p:nvPr>
            <p:ph idx="4294967295"/>
          </p:nvPr>
        </p:nvSpPr>
        <p:spPr>
          <a:xfrm>
            <a:off x="44450" y="1076870"/>
            <a:ext cx="5461000" cy="4944418"/>
          </a:xfrm>
        </p:spPr>
        <p:txBody>
          <a:bodyPr/>
          <a:lstStyle/>
          <a:p>
            <a:pPr eaLnBrk="1" hangingPunct="1">
              <a:spcBef>
                <a:spcPts val="1800"/>
              </a:spcBef>
            </a:pPr>
            <a:r>
              <a:rPr lang="zh-CN" altLang="en-US" sz="2400" dirty="0">
                <a:latin typeface="宋体" panose="02010600030101010101" pitchFamily="2" charset="-122"/>
              </a:rPr>
              <a:t>电脑场景的随机景物，如火焰、气流、瀑布等，在对其进行描述时，可采用</a:t>
            </a:r>
            <a:r>
              <a:rPr lang="zh-CN" altLang="en-US" sz="2400" dirty="0">
                <a:solidFill>
                  <a:srgbClr val="FF0000"/>
                </a:solidFill>
                <a:latin typeface="宋体" panose="02010600030101010101" pitchFamily="2" charset="-122"/>
              </a:rPr>
              <a:t>粒子系统</a:t>
            </a:r>
            <a:r>
              <a:rPr lang="zh-CN" altLang="en-US" sz="2400" dirty="0">
                <a:latin typeface="宋体" panose="02010600030101010101" pitchFamily="2" charset="-122"/>
              </a:rPr>
              <a:t>的原理，将随机景物想象成由大量的具有一定属性的粒子构成</a:t>
            </a:r>
            <a:endParaRPr lang="en-US" altLang="zh-CN" sz="2400" dirty="0">
              <a:latin typeface="宋体" panose="02010600030101010101" pitchFamily="2" charset="-122"/>
            </a:endParaRPr>
          </a:p>
          <a:p>
            <a:pPr eaLnBrk="1" hangingPunct="1">
              <a:spcBef>
                <a:spcPts val="1800"/>
              </a:spcBef>
            </a:pPr>
            <a:r>
              <a:rPr lang="zh-CN" altLang="en-US" sz="2400" dirty="0">
                <a:latin typeface="宋体" panose="02010600030101010101" pitchFamily="2" charset="-122"/>
              </a:rPr>
              <a:t>每个粒子都有自己的粒子参数，包括初速度、加速度、运动轨迹和</a:t>
            </a:r>
            <a:r>
              <a:rPr lang="zh-CN" altLang="en-US" sz="2400" dirty="0">
                <a:solidFill>
                  <a:srgbClr val="FF0000"/>
                </a:solidFill>
                <a:latin typeface="宋体" panose="02010600030101010101" pitchFamily="2" charset="-122"/>
              </a:rPr>
              <a:t>生命周期</a:t>
            </a:r>
            <a:r>
              <a:rPr lang="zh-CN" altLang="en-US" sz="2400" dirty="0">
                <a:latin typeface="宋体" panose="02010600030101010101" pitchFamily="2" charset="-122"/>
              </a:rPr>
              <a:t>等</a:t>
            </a:r>
            <a:endParaRPr lang="en-US" altLang="zh-CN" sz="2400" dirty="0">
              <a:latin typeface="宋体" panose="02010600030101010101" pitchFamily="2" charset="-122"/>
            </a:endParaRPr>
          </a:p>
          <a:p>
            <a:pPr eaLnBrk="1" hangingPunct="1">
              <a:spcBef>
                <a:spcPts val="1800"/>
              </a:spcBef>
            </a:pPr>
            <a:r>
              <a:rPr lang="zh-CN" altLang="en-US" sz="2400" dirty="0">
                <a:latin typeface="宋体" panose="02010600030101010101" pitchFamily="2" charset="-122"/>
              </a:rPr>
              <a:t>这些参数决定了随机景物的变化，使用粒子系统可以产生很逼真的随机景物</a:t>
            </a:r>
          </a:p>
        </p:txBody>
      </p:sp>
      <p:pic>
        <p:nvPicPr>
          <p:cNvPr id="58372" name="Picture 5" descr="fountain">
            <a:extLst>
              <a:ext uri="{FF2B5EF4-FFF2-40B4-BE49-F238E27FC236}">
                <a16:creationId xmlns:a16="http://schemas.microsoft.com/office/drawing/2014/main" id="{787E57F6-D778-435C-A65D-CC0CE60DD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009" r="11064"/>
          <a:stretch>
            <a:fillRect/>
          </a:stretch>
        </p:blipFill>
        <p:spPr bwMode="auto">
          <a:xfrm>
            <a:off x="5727700" y="1250950"/>
            <a:ext cx="2889250"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fade">
                                      <p:cBhvr>
                                        <p:cTn id="7" dur="1000"/>
                                        <p:tgtEl>
                                          <p:spTgt spid="58371">
                                            <p:txEl>
                                              <p:pRg st="0" end="0"/>
                                            </p:txEl>
                                          </p:spTgt>
                                        </p:tgtEl>
                                      </p:cBhvr>
                                    </p:animEffect>
                                    <p:anim calcmode="lin" valueType="num">
                                      <p:cBhvr>
                                        <p:cTn id="8" dur="1000" fill="hold"/>
                                        <p:tgtEl>
                                          <p:spTgt spid="583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83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8371">
                                            <p:txEl>
                                              <p:pRg st="1" end="1"/>
                                            </p:txEl>
                                          </p:spTgt>
                                        </p:tgtEl>
                                        <p:attrNameLst>
                                          <p:attrName>style.visibility</p:attrName>
                                        </p:attrNameLst>
                                      </p:cBhvr>
                                      <p:to>
                                        <p:strVal val="visible"/>
                                      </p:to>
                                    </p:set>
                                    <p:animEffect transition="in" filter="fade">
                                      <p:cBhvr>
                                        <p:cTn id="13" dur="1000"/>
                                        <p:tgtEl>
                                          <p:spTgt spid="58371">
                                            <p:txEl>
                                              <p:pRg st="1" end="1"/>
                                            </p:txEl>
                                          </p:spTgt>
                                        </p:tgtEl>
                                      </p:cBhvr>
                                    </p:animEffect>
                                    <p:anim calcmode="lin" valueType="num">
                                      <p:cBhvr>
                                        <p:cTn id="14" dur="1000" fill="hold"/>
                                        <p:tgtEl>
                                          <p:spTgt spid="58371">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8371">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8371">
                                            <p:txEl>
                                              <p:pRg st="2" end="2"/>
                                            </p:txEl>
                                          </p:spTgt>
                                        </p:tgtEl>
                                        <p:attrNameLst>
                                          <p:attrName>style.visibility</p:attrName>
                                        </p:attrNameLst>
                                      </p:cBhvr>
                                      <p:to>
                                        <p:strVal val="visible"/>
                                      </p:to>
                                    </p:set>
                                    <p:animEffect transition="in" filter="fade">
                                      <p:cBhvr>
                                        <p:cTn id="19" dur="1000"/>
                                        <p:tgtEl>
                                          <p:spTgt spid="58371">
                                            <p:txEl>
                                              <p:pRg st="2" end="2"/>
                                            </p:txEl>
                                          </p:spTgt>
                                        </p:tgtEl>
                                      </p:cBhvr>
                                    </p:animEffect>
                                    <p:anim calcmode="lin" valueType="num">
                                      <p:cBhvr>
                                        <p:cTn id="20" dur="1000" fill="hold"/>
                                        <p:tgtEl>
                                          <p:spTgt spid="5837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8371">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8372"/>
                                        </p:tgtEl>
                                        <p:attrNameLst>
                                          <p:attrName>style.visibility</p:attrName>
                                        </p:attrNameLst>
                                      </p:cBhvr>
                                      <p:to>
                                        <p:strVal val="visible"/>
                                      </p:to>
                                    </p:set>
                                    <p:animEffect transition="in" filter="fade">
                                      <p:cBhvr>
                                        <p:cTn id="25" dur="1000"/>
                                        <p:tgtEl>
                                          <p:spTgt spid="58372"/>
                                        </p:tgtEl>
                                      </p:cBhvr>
                                    </p:animEffect>
                                    <p:anim calcmode="lin" valueType="num">
                                      <p:cBhvr>
                                        <p:cTn id="26" dur="1000" fill="hold"/>
                                        <p:tgtEl>
                                          <p:spTgt spid="58372"/>
                                        </p:tgtEl>
                                        <p:attrNameLst>
                                          <p:attrName>ppt_x</p:attrName>
                                        </p:attrNameLst>
                                      </p:cBhvr>
                                      <p:tavLst>
                                        <p:tav tm="0">
                                          <p:val>
                                            <p:strVal val="#ppt_x"/>
                                          </p:val>
                                        </p:tav>
                                        <p:tav tm="100000">
                                          <p:val>
                                            <p:strVal val="#ppt_x"/>
                                          </p:val>
                                        </p:tav>
                                      </p:tavLst>
                                    </p:anim>
                                    <p:anim calcmode="lin" valueType="num">
                                      <p:cBhvr>
                                        <p:cTn id="27" dur="1000" fill="hold"/>
                                        <p:tgtEl>
                                          <p:spTgt spid="583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AA7CC46-2B08-4CA8-B31C-9347F976C461}"/>
              </a:ext>
            </a:extLst>
          </p:cNvPr>
          <p:cNvSpPr>
            <a:spLocks noGrp="1" noChangeArrowheads="1"/>
          </p:cNvSpPr>
          <p:nvPr>
            <p:ph type="title"/>
          </p:nvPr>
        </p:nvSpPr>
        <p:spPr>
          <a:xfrm>
            <a:off x="798513" y="50800"/>
            <a:ext cx="8040687" cy="701675"/>
          </a:xfrm>
          <a:ln/>
        </p:spPr>
        <p:txBody>
          <a:bodyPr/>
          <a:lstStyle/>
          <a:p>
            <a:pPr eaLnBrk="1" hangingPunct="1"/>
            <a:r>
              <a:rPr lang="en-US" altLang="zh-CN">
                <a:latin typeface="Times New Roman" panose="02020603050405020304" pitchFamily="18" charset="0"/>
                <a:cs typeface="Times New Roman" panose="02020603050405020304" pitchFamily="18" charset="0"/>
              </a:rPr>
              <a:t>6. </a:t>
            </a:r>
            <a:r>
              <a:rPr lang="zh-CN" altLang="en-US">
                <a:latin typeface="Times New Roman" panose="02020603050405020304" pitchFamily="18" charset="0"/>
                <a:cs typeface="Times New Roman" panose="02020603050405020304" pitchFamily="18" charset="0"/>
              </a:rPr>
              <a:t>群体动画</a:t>
            </a:r>
          </a:p>
        </p:txBody>
      </p:sp>
      <p:sp>
        <p:nvSpPr>
          <p:cNvPr id="59395" name="Rectangle 3">
            <a:extLst>
              <a:ext uri="{FF2B5EF4-FFF2-40B4-BE49-F238E27FC236}">
                <a16:creationId xmlns:a16="http://schemas.microsoft.com/office/drawing/2014/main" id="{B0CD70E6-5C03-435E-B161-FCE0C86E4415}"/>
              </a:ext>
            </a:extLst>
          </p:cNvPr>
          <p:cNvSpPr>
            <a:spLocks noGrp="1" noChangeArrowheads="1"/>
          </p:cNvSpPr>
          <p:nvPr>
            <p:ph idx="4294967295"/>
          </p:nvPr>
        </p:nvSpPr>
        <p:spPr>
          <a:xfrm>
            <a:off x="349250" y="895350"/>
            <a:ext cx="8489950" cy="3541855"/>
          </a:xfrm>
        </p:spPr>
        <p:txBody>
          <a:bodyPr/>
          <a:lstStyle/>
          <a:p>
            <a:pPr eaLnBrk="1" hangingPunct="1">
              <a:buClrTx/>
            </a:pPr>
            <a:r>
              <a:rPr lang="zh-CN" altLang="en-US" sz="2400" dirty="0">
                <a:latin typeface="宋体" panose="02010600030101010101" pitchFamily="2" charset="-122"/>
                <a:cs typeface="Times New Roman" panose="02020603050405020304" pitchFamily="18" charset="0"/>
              </a:rPr>
              <a:t>在生物界，许多动物如鸟、鱼等以某种群体的方式运动。这种运动既有</a:t>
            </a:r>
            <a:r>
              <a:rPr lang="zh-CN" altLang="en-US" sz="2400" dirty="0">
                <a:solidFill>
                  <a:srgbClr val="FF0000"/>
                </a:solidFill>
                <a:latin typeface="宋体" panose="02010600030101010101" pitchFamily="2" charset="-122"/>
                <a:cs typeface="Times New Roman" panose="02020603050405020304" pitchFamily="18" charset="0"/>
              </a:rPr>
              <a:t>随机性</a:t>
            </a:r>
            <a:r>
              <a:rPr lang="zh-CN" altLang="en-US" sz="2400" dirty="0">
                <a:latin typeface="宋体" panose="02010600030101010101" pitchFamily="2" charset="-122"/>
                <a:cs typeface="Times New Roman" panose="02020603050405020304" pitchFamily="18" charset="0"/>
              </a:rPr>
              <a:t>，又有一定的</a:t>
            </a:r>
            <a:r>
              <a:rPr lang="zh-CN" altLang="en-US" sz="2400" dirty="0">
                <a:solidFill>
                  <a:srgbClr val="FF0000"/>
                </a:solidFill>
                <a:latin typeface="宋体" panose="02010600030101010101" pitchFamily="2" charset="-122"/>
                <a:cs typeface="Times New Roman" panose="02020603050405020304" pitchFamily="18" charset="0"/>
              </a:rPr>
              <a:t>规律性</a:t>
            </a:r>
            <a:endParaRPr lang="en-US" altLang="zh-CN" sz="2400" dirty="0">
              <a:latin typeface="宋体" panose="02010600030101010101" pitchFamily="2" charset="-122"/>
              <a:cs typeface="Times New Roman" panose="02020603050405020304" pitchFamily="18" charset="0"/>
            </a:endParaRPr>
          </a:p>
          <a:p>
            <a:pPr eaLnBrk="1" hangingPunct="1">
              <a:buClrTx/>
            </a:pPr>
            <a:r>
              <a:rPr lang="zh-CN" altLang="en-US" sz="2400" dirty="0">
                <a:latin typeface="宋体" panose="02010600030101010101" pitchFamily="2" charset="-122"/>
                <a:cs typeface="Times New Roman" panose="02020603050405020304" pitchFamily="18" charset="0"/>
              </a:rPr>
              <a:t>群体行为包含两个对立因素，即既要相互靠近又要避免碰撞</a:t>
            </a:r>
            <a:endParaRPr lang="en-US" altLang="zh-CN" sz="2400" dirty="0">
              <a:latin typeface="宋体" panose="02010600030101010101" pitchFamily="2" charset="-122"/>
              <a:cs typeface="Times New Roman" panose="02020603050405020304" pitchFamily="18" charset="0"/>
            </a:endParaRPr>
          </a:p>
          <a:p>
            <a:pPr eaLnBrk="1" hangingPunct="1">
              <a:buClrTx/>
            </a:pPr>
            <a:r>
              <a:rPr lang="zh-CN" altLang="en-US" sz="2400" dirty="0">
                <a:latin typeface="宋体" panose="02010600030101010101" pitchFamily="2" charset="-122"/>
                <a:cs typeface="Times New Roman" panose="02020603050405020304" pitchFamily="18" charset="0"/>
              </a:rPr>
              <a:t>控制群体行为的三条按优先级递减的原则：</a:t>
            </a:r>
          </a:p>
          <a:p>
            <a:pPr marL="989013" lvl="1" indent="-454025" eaLnBrk="1" hangingPunct="1">
              <a:buFont typeface="Wingdings" panose="05000000000000000000" pitchFamily="2" charset="2"/>
              <a:buChar char="u"/>
            </a:pPr>
            <a:r>
              <a:rPr lang="zh-CN" altLang="en-US" sz="2400" dirty="0">
                <a:solidFill>
                  <a:srgbClr val="FF0000"/>
                </a:solidFill>
                <a:latin typeface="宋体" panose="02010600030101010101" pitchFamily="2" charset="-122"/>
                <a:cs typeface="Times New Roman" panose="02020603050405020304" pitchFamily="18" charset="0"/>
              </a:rPr>
              <a:t>碰撞避免</a:t>
            </a:r>
            <a:r>
              <a:rPr lang="zh-CN" altLang="en-US" sz="2400" dirty="0">
                <a:latin typeface="宋体" panose="02010600030101010101" pitchFamily="2" charset="-122"/>
                <a:cs typeface="Times New Roman" panose="02020603050405020304" pitchFamily="18" charset="0"/>
              </a:rPr>
              <a:t>原则，即避免与相邻的群体成员相碰</a:t>
            </a:r>
            <a:r>
              <a:rPr lang="zh-CN" altLang="en-US" sz="2400" dirty="0">
                <a:latin typeface="宋体" panose="02010600030101010101" pitchFamily="2" charset="-122"/>
              </a:rPr>
              <a:t> </a:t>
            </a:r>
          </a:p>
          <a:p>
            <a:pPr marL="989013" lvl="1" indent="-454025" eaLnBrk="1" hangingPunct="1">
              <a:buFont typeface="Wingdings" panose="05000000000000000000" pitchFamily="2" charset="2"/>
              <a:buChar char="u"/>
            </a:pPr>
            <a:r>
              <a:rPr lang="zh-CN" altLang="en-US" sz="2400" dirty="0">
                <a:solidFill>
                  <a:srgbClr val="FF0000"/>
                </a:solidFill>
                <a:latin typeface="宋体" panose="02010600030101010101" pitchFamily="2" charset="-122"/>
                <a:cs typeface="Times New Roman" panose="02020603050405020304" pitchFamily="18" charset="0"/>
              </a:rPr>
              <a:t>速度匹配</a:t>
            </a:r>
            <a:r>
              <a:rPr lang="zh-CN" altLang="en-US" sz="2400" dirty="0">
                <a:latin typeface="宋体" panose="02010600030101010101" pitchFamily="2" charset="-122"/>
                <a:cs typeface="Times New Roman" panose="02020603050405020304" pitchFamily="18" charset="0"/>
              </a:rPr>
              <a:t>原则，即尽量匹配相邻群体成员速度</a:t>
            </a:r>
            <a:endParaRPr lang="zh-CN" altLang="en-US" sz="2400" dirty="0">
              <a:latin typeface="宋体" panose="02010600030101010101" pitchFamily="2" charset="-122"/>
            </a:endParaRPr>
          </a:p>
          <a:p>
            <a:pPr marL="989013" lvl="1" indent="-454025" eaLnBrk="1" hangingPunct="1">
              <a:buFont typeface="Wingdings" panose="05000000000000000000" pitchFamily="2" charset="2"/>
              <a:buChar char="u"/>
            </a:pPr>
            <a:r>
              <a:rPr lang="zh-CN" altLang="en-US" sz="2400" dirty="0">
                <a:solidFill>
                  <a:srgbClr val="FF0000"/>
                </a:solidFill>
                <a:latin typeface="宋体" panose="02010600030101010101" pitchFamily="2" charset="-122"/>
                <a:cs typeface="Times New Roman" panose="02020603050405020304" pitchFamily="18" charset="0"/>
              </a:rPr>
              <a:t>群体合群</a:t>
            </a:r>
            <a:r>
              <a:rPr lang="zh-CN" altLang="en-US" sz="2400" dirty="0">
                <a:latin typeface="宋体" panose="02010600030101010101" pitchFamily="2" charset="-122"/>
                <a:cs typeface="Times New Roman" panose="02020603050405020304" pitchFamily="18" charset="0"/>
              </a:rPr>
              <a:t>原则，即群体成员之间尽量靠近</a:t>
            </a:r>
            <a:endParaRPr lang="zh-CN" altLang="en-US" sz="2400" dirty="0"/>
          </a:p>
        </p:txBody>
      </p:sp>
      <p:pic>
        <p:nvPicPr>
          <p:cNvPr id="59396" name="Picture 4">
            <a:extLst>
              <a:ext uri="{FF2B5EF4-FFF2-40B4-BE49-F238E27FC236}">
                <a16:creationId xmlns:a16="http://schemas.microsoft.com/office/drawing/2014/main" id="{156BB4CA-6830-4D36-8104-02369FDEB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06950"/>
            <a:ext cx="914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wipe(left)">
                                      <p:cBhvr>
                                        <p:cTn id="7" dur="500"/>
                                        <p:tgtEl>
                                          <p:spTgt spid="5939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9395">
                                            <p:txEl>
                                              <p:pRg st="0" end="0"/>
                                            </p:txEl>
                                          </p:spTgt>
                                        </p:tgtEl>
                                        <p:attrNameLst>
                                          <p:attrName>style.visibility</p:attrName>
                                        </p:attrNameLst>
                                      </p:cBhvr>
                                      <p:to>
                                        <p:strVal val="visible"/>
                                      </p:to>
                                    </p:set>
                                    <p:anim calcmode="lin" valueType="num">
                                      <p:cBhvr additive="base">
                                        <p:cTn id="11" dur="5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9395">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59395">
                                            <p:txEl>
                                              <p:pRg st="1" end="1"/>
                                            </p:txEl>
                                          </p:spTgt>
                                        </p:tgtEl>
                                        <p:attrNameLst>
                                          <p:attrName>style.visibility</p:attrName>
                                        </p:attrNameLst>
                                      </p:cBhvr>
                                      <p:to>
                                        <p:strVal val="visible"/>
                                      </p:to>
                                    </p:set>
                                    <p:anim calcmode="lin" valueType="num">
                                      <p:cBhvr additive="base">
                                        <p:cTn id="16" dur="500" fill="hold"/>
                                        <p:tgtEl>
                                          <p:spTgt spid="5939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93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9395">
                                            <p:txEl>
                                              <p:pRg st="2" end="2"/>
                                            </p:txEl>
                                          </p:spTgt>
                                        </p:tgtEl>
                                        <p:attrNameLst>
                                          <p:attrName>style.visibility</p:attrName>
                                        </p:attrNameLst>
                                      </p:cBhvr>
                                      <p:to>
                                        <p:strVal val="visible"/>
                                      </p:to>
                                    </p:set>
                                    <p:anim calcmode="lin" valueType="num">
                                      <p:cBhvr additive="base">
                                        <p:cTn id="22" dur="500" fill="hold"/>
                                        <p:tgtEl>
                                          <p:spTgt spid="59395">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9395">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59395">
                                            <p:txEl>
                                              <p:pRg st="3" end="3"/>
                                            </p:txEl>
                                          </p:spTgt>
                                        </p:tgtEl>
                                        <p:attrNameLst>
                                          <p:attrName>style.visibility</p:attrName>
                                        </p:attrNameLst>
                                      </p:cBhvr>
                                      <p:to>
                                        <p:strVal val="visible"/>
                                      </p:to>
                                    </p:set>
                                    <p:anim calcmode="lin" valueType="num">
                                      <p:cBhvr additive="base">
                                        <p:cTn id="27" dur="500" fill="hold"/>
                                        <p:tgtEl>
                                          <p:spTgt spid="59395">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9395">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59395">
                                            <p:txEl>
                                              <p:pRg st="4" end="4"/>
                                            </p:txEl>
                                          </p:spTgt>
                                        </p:tgtEl>
                                        <p:attrNameLst>
                                          <p:attrName>style.visibility</p:attrName>
                                        </p:attrNameLst>
                                      </p:cBhvr>
                                      <p:to>
                                        <p:strVal val="visible"/>
                                      </p:to>
                                    </p:set>
                                    <p:anim calcmode="lin" valueType="num">
                                      <p:cBhvr additive="base">
                                        <p:cTn id="32" dur="500" fill="hold"/>
                                        <p:tgtEl>
                                          <p:spTgt spid="59395">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395">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59395">
                                            <p:txEl>
                                              <p:pRg st="5" end="5"/>
                                            </p:txEl>
                                          </p:spTgt>
                                        </p:tgtEl>
                                        <p:attrNameLst>
                                          <p:attrName>style.visibility</p:attrName>
                                        </p:attrNameLst>
                                      </p:cBhvr>
                                      <p:to>
                                        <p:strVal val="visible"/>
                                      </p:to>
                                    </p:set>
                                    <p:anim calcmode="lin" valueType="num">
                                      <p:cBhvr additive="base">
                                        <p:cTn id="37" dur="500" fill="hold"/>
                                        <p:tgtEl>
                                          <p:spTgt spid="593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93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6ED1792F-E9CB-46D9-AA2A-6401898442AC}"/>
              </a:ext>
            </a:extLst>
          </p:cNvPr>
          <p:cNvSpPr>
            <a:spLocks noGrp="1" noChangeArrowheads="1"/>
          </p:cNvSpPr>
          <p:nvPr>
            <p:ph type="title"/>
          </p:nvPr>
        </p:nvSpPr>
        <p:spPr>
          <a:xfrm>
            <a:off x="798513" y="50800"/>
            <a:ext cx="8262937" cy="830263"/>
          </a:xfrm>
          <a:ln/>
        </p:spPr>
        <p:txBody>
          <a:bodyPr/>
          <a:lstStyle/>
          <a:p>
            <a:pPr eaLnBrk="1" hangingPunct="1"/>
            <a:r>
              <a:rPr lang="en-US" altLang="zh-CN" sz="4800">
                <a:latin typeface="Times New Roman" panose="02020603050405020304" pitchFamily="18" charset="0"/>
                <a:cs typeface="Times New Roman" panose="02020603050405020304" pitchFamily="18" charset="0"/>
              </a:rPr>
              <a:t>7. </a:t>
            </a:r>
            <a:r>
              <a:rPr lang="zh-CN" altLang="en-US" sz="4800">
                <a:latin typeface="Times New Roman" panose="02020603050405020304" pitchFamily="18" charset="0"/>
                <a:cs typeface="Times New Roman" panose="02020603050405020304" pitchFamily="18" charset="0"/>
              </a:rPr>
              <a:t>人物动画技术</a:t>
            </a:r>
          </a:p>
        </p:txBody>
      </p:sp>
      <p:sp>
        <p:nvSpPr>
          <p:cNvPr id="60419" name="Rectangle 3">
            <a:extLst>
              <a:ext uri="{FF2B5EF4-FFF2-40B4-BE49-F238E27FC236}">
                <a16:creationId xmlns:a16="http://schemas.microsoft.com/office/drawing/2014/main" id="{6D44D72E-9A1F-47DD-AC37-BF9762F3B396}"/>
              </a:ext>
            </a:extLst>
          </p:cNvPr>
          <p:cNvSpPr>
            <a:spLocks noGrp="1" noChangeArrowheads="1"/>
          </p:cNvSpPr>
          <p:nvPr>
            <p:ph idx="4294967295"/>
          </p:nvPr>
        </p:nvSpPr>
        <p:spPr>
          <a:xfrm>
            <a:off x="527050" y="1028700"/>
            <a:ext cx="8150225" cy="4383088"/>
          </a:xfrm>
        </p:spPr>
        <p:txBody>
          <a:bodyPr/>
          <a:lstStyle/>
          <a:p>
            <a:pPr eaLnBrk="1" hangingPunct="1"/>
            <a:r>
              <a:rPr lang="zh-CN" altLang="en-US" dirty="0">
                <a:latin typeface="宋体" panose="02010600030101010101" pitchFamily="2" charset="-122"/>
              </a:rPr>
              <a:t>在计算机图形学中，</a:t>
            </a:r>
            <a:r>
              <a:rPr lang="zh-CN" altLang="en-US" dirty="0">
                <a:solidFill>
                  <a:srgbClr val="FF0000"/>
                </a:solidFill>
                <a:latin typeface="宋体" panose="02010600030101010101" pitchFamily="2" charset="-122"/>
              </a:rPr>
              <a:t>人体的造型与动作模拟</a:t>
            </a:r>
            <a:r>
              <a:rPr lang="zh-CN" altLang="en-US" dirty="0">
                <a:latin typeface="宋体" panose="02010600030101010101" pitchFamily="2" charset="-122"/>
              </a:rPr>
              <a:t>一直是最困难、最具挑战性的问题</a:t>
            </a:r>
            <a:endParaRPr lang="en-US" altLang="zh-CN" dirty="0">
              <a:latin typeface="宋体" panose="02010600030101010101" pitchFamily="2" charset="-122"/>
            </a:endParaRPr>
          </a:p>
          <a:p>
            <a:pPr eaLnBrk="1" hangingPunct="1"/>
            <a:r>
              <a:rPr lang="zh-CN" altLang="en-US" dirty="0">
                <a:latin typeface="宋体" panose="02010600030101010101" pitchFamily="2" charset="-122"/>
              </a:rPr>
              <a:t>常规的数学与几何模型不适合表现人体形态，人的关节运动特别是引起关节运动的</a:t>
            </a:r>
            <a:r>
              <a:rPr lang="zh-CN" altLang="en-US" dirty="0">
                <a:solidFill>
                  <a:srgbClr val="FF0000"/>
                </a:solidFill>
                <a:latin typeface="宋体" panose="02010600030101010101" pitchFamily="2" charset="-122"/>
              </a:rPr>
              <a:t>肌肉运动</a:t>
            </a:r>
            <a:r>
              <a:rPr lang="zh-CN" altLang="en-US" dirty="0">
                <a:latin typeface="宋体" panose="02010600030101010101" pitchFamily="2" charset="-122"/>
              </a:rPr>
              <a:t>也十分难以模拟</a:t>
            </a:r>
          </a:p>
          <a:p>
            <a:pPr eaLnBrk="1" hangingPunct="1"/>
            <a:r>
              <a:rPr lang="zh-CN" altLang="en-US" dirty="0">
                <a:latin typeface="宋体" panose="02010600030101010101" pitchFamily="2" charset="-122"/>
              </a:rPr>
              <a:t>一种经常用于电影及游戏制作的简便方法是利用</a:t>
            </a:r>
            <a:r>
              <a:rPr lang="zh-CN" altLang="en-US" dirty="0">
                <a:solidFill>
                  <a:srgbClr val="FF0000"/>
                </a:solidFill>
                <a:latin typeface="宋体" panose="02010600030101010101" pitchFamily="2" charset="-122"/>
              </a:rPr>
              <a:t>传感器记录</a:t>
            </a:r>
            <a:r>
              <a:rPr lang="zh-CN" altLang="en-US" dirty="0">
                <a:latin typeface="宋体" panose="02010600030101010101" pitchFamily="2" charset="-122"/>
              </a:rPr>
              <a:t>真人的实际运动，从而模拟出真实人体运动</a:t>
            </a:r>
          </a:p>
        </p:txBody>
      </p:sp>
      <p:pic>
        <p:nvPicPr>
          <p:cNvPr id="60420" name="Picture 5" descr="il_animation_enhancements_ik">
            <a:extLst>
              <a:ext uri="{FF2B5EF4-FFF2-40B4-BE49-F238E27FC236}">
                <a16:creationId xmlns:a16="http://schemas.microsoft.com/office/drawing/2014/main" id="{BBF04BC5-FFBE-4E7F-AB95-8F21148C5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0" y="4806950"/>
            <a:ext cx="205105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circle(in)">
                                      <p:cBhvr>
                                        <p:cTn id="7" dur="2000"/>
                                        <p:tgtEl>
                                          <p:spTgt spid="60420"/>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60419">
                                            <p:txEl>
                                              <p:pRg st="0" end="0"/>
                                            </p:txEl>
                                          </p:spTgt>
                                        </p:tgtEl>
                                        <p:attrNameLst>
                                          <p:attrName>style.visibility</p:attrName>
                                        </p:attrNameLst>
                                      </p:cBhvr>
                                      <p:to>
                                        <p:strVal val="visible"/>
                                      </p:to>
                                    </p:set>
                                    <p:anim calcmode="lin" valueType="num">
                                      <p:cBhvr additive="base">
                                        <p:cTn id="11" dur="500" fill="hold"/>
                                        <p:tgtEl>
                                          <p:spTgt spid="6041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0419">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grpId="0" nodeType="afterEffect">
                                  <p:stCondLst>
                                    <p:cond delay="0"/>
                                  </p:stCondLst>
                                  <p:childTnLst>
                                    <p:set>
                                      <p:cBhvr>
                                        <p:cTn id="15" dur="1" fill="hold">
                                          <p:stCondLst>
                                            <p:cond delay="0"/>
                                          </p:stCondLst>
                                        </p:cTn>
                                        <p:tgtEl>
                                          <p:spTgt spid="60419">
                                            <p:txEl>
                                              <p:pRg st="1" end="1"/>
                                            </p:txEl>
                                          </p:spTgt>
                                        </p:tgtEl>
                                        <p:attrNameLst>
                                          <p:attrName>style.visibility</p:attrName>
                                        </p:attrNameLst>
                                      </p:cBhvr>
                                      <p:to>
                                        <p:strVal val="visible"/>
                                      </p:to>
                                    </p:set>
                                    <p:anim calcmode="lin" valueType="num">
                                      <p:cBhvr additive="base">
                                        <p:cTn id="16" dur="500" fill="hold"/>
                                        <p:tgtEl>
                                          <p:spTgt spid="60419">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0419">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grpId="0" nodeType="afterEffect">
                                  <p:stCondLst>
                                    <p:cond delay="0"/>
                                  </p:stCondLst>
                                  <p:childTnLst>
                                    <p:set>
                                      <p:cBhvr>
                                        <p:cTn id="20" dur="1" fill="hold">
                                          <p:stCondLst>
                                            <p:cond delay="0"/>
                                          </p:stCondLst>
                                        </p:cTn>
                                        <p:tgtEl>
                                          <p:spTgt spid="60419">
                                            <p:txEl>
                                              <p:pRg st="2" end="2"/>
                                            </p:txEl>
                                          </p:spTgt>
                                        </p:tgtEl>
                                        <p:attrNameLst>
                                          <p:attrName>style.visibility</p:attrName>
                                        </p:attrNameLst>
                                      </p:cBhvr>
                                      <p:to>
                                        <p:strVal val="visible"/>
                                      </p:to>
                                    </p:set>
                                    <p:anim calcmode="lin" valueType="num">
                                      <p:cBhvr additive="base">
                                        <p:cTn id="21" dur="500" fill="hold"/>
                                        <p:tgtEl>
                                          <p:spTgt spid="60419">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04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2">
            <a:extLst>
              <a:ext uri="{FF2B5EF4-FFF2-40B4-BE49-F238E27FC236}">
                <a16:creationId xmlns:a16="http://schemas.microsoft.com/office/drawing/2014/main" id="{07D5BA20-9B1E-4286-B530-1CB446F61D51}"/>
              </a:ext>
            </a:extLst>
          </p:cNvPr>
          <p:cNvSpPr>
            <a:spLocks noGrp="1"/>
          </p:cNvSpPr>
          <p:nvPr>
            <p:ph type="title"/>
          </p:nvPr>
        </p:nvSpPr>
        <p:spPr>
          <a:xfrm>
            <a:off x="798513" y="50800"/>
            <a:ext cx="8262937" cy="708025"/>
          </a:xfrm>
          <a:ln/>
        </p:spPr>
        <p:txBody>
          <a:bodyPr/>
          <a:lstStyle/>
          <a:p>
            <a:pPr eaLnBrk="1" hangingPunct="1"/>
            <a:r>
              <a:rPr lang="en-US" altLang="zh-CN">
                <a:latin typeface="Times New Roman" panose="02020603050405020304" pitchFamily="18" charset="0"/>
                <a:cs typeface="Times New Roman" panose="02020603050405020304" pitchFamily="18" charset="0"/>
              </a:rPr>
              <a:t>7. </a:t>
            </a:r>
            <a:r>
              <a:rPr lang="zh-CN" altLang="en-US">
                <a:latin typeface="Times New Roman" panose="02020603050405020304" pitchFamily="18" charset="0"/>
                <a:cs typeface="Times New Roman" panose="02020603050405020304" pitchFamily="18" charset="0"/>
              </a:rPr>
              <a:t>人物动画技术</a:t>
            </a:r>
            <a:endParaRPr lang="zh-CN" altLang="en-US"/>
          </a:p>
        </p:txBody>
      </p:sp>
      <p:sp>
        <p:nvSpPr>
          <p:cNvPr id="61443" name="Rectangle 3">
            <a:extLst>
              <a:ext uri="{FF2B5EF4-FFF2-40B4-BE49-F238E27FC236}">
                <a16:creationId xmlns:a16="http://schemas.microsoft.com/office/drawing/2014/main" id="{F167A92E-CCFE-4065-8E39-BBA8BD176C2F}"/>
              </a:ext>
            </a:extLst>
          </p:cNvPr>
          <p:cNvSpPr>
            <a:spLocks noGrp="1" noChangeArrowheads="1"/>
          </p:cNvSpPr>
          <p:nvPr>
            <p:ph idx="4294967295"/>
          </p:nvPr>
        </p:nvSpPr>
        <p:spPr>
          <a:xfrm>
            <a:off x="393700" y="895350"/>
            <a:ext cx="8507413" cy="5391400"/>
          </a:xfrm>
        </p:spPr>
        <p:txBody>
          <a:bodyPr/>
          <a:lstStyle/>
          <a:p>
            <a:pPr eaLnBrk="1" hangingPunct="1">
              <a:spcBef>
                <a:spcPts val="1800"/>
              </a:spcBef>
              <a:buClrTx/>
            </a:pPr>
            <a:r>
              <a:rPr lang="zh-CN" altLang="en-US" sz="2400" dirty="0">
                <a:solidFill>
                  <a:srgbClr val="FF0000"/>
                </a:solidFill>
                <a:latin typeface="Times New Roman" panose="02020603050405020304" pitchFamily="18" charset="0"/>
                <a:cs typeface="Times New Roman" panose="02020603050405020304" pitchFamily="18" charset="0"/>
              </a:rPr>
              <a:t>人脸真实动画</a:t>
            </a:r>
            <a:r>
              <a:rPr lang="zh-CN" altLang="en-US" sz="2400" dirty="0">
                <a:latin typeface="Times New Roman" panose="02020603050405020304" pitchFamily="18" charset="0"/>
                <a:cs typeface="Times New Roman" panose="02020603050405020304" pitchFamily="18" charset="0"/>
              </a:rPr>
              <a:t>也一直是计算机图形学中的一个难题</a:t>
            </a:r>
            <a:endParaRPr lang="en-US" altLang="zh-CN" sz="2400" dirty="0">
              <a:latin typeface="Times New Roman" panose="02020603050405020304" pitchFamily="18" charset="0"/>
              <a:cs typeface="Times New Roman" panose="02020603050405020304" pitchFamily="18" charset="0"/>
            </a:endParaRPr>
          </a:p>
          <a:p>
            <a:pPr lvl="1" eaLnBrk="1" hangingPunct="1">
              <a:spcBef>
                <a:spcPts val="1200"/>
              </a:spcBef>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要制作具有自然观感的</a:t>
            </a:r>
            <a:r>
              <a:rPr lang="zh-CN" altLang="en-US" sz="2400" dirty="0">
                <a:solidFill>
                  <a:srgbClr val="C00000"/>
                </a:solidFill>
                <a:latin typeface="Times New Roman" panose="02020603050405020304" pitchFamily="18" charset="0"/>
                <a:cs typeface="Times New Roman" panose="02020603050405020304" pitchFamily="18" charset="0"/>
              </a:rPr>
              <a:t>皮肤</a:t>
            </a:r>
            <a:r>
              <a:rPr lang="zh-CN" altLang="en-US" sz="2400" dirty="0">
                <a:latin typeface="Times New Roman" panose="02020603050405020304" pitchFamily="18" charset="0"/>
                <a:cs typeface="Times New Roman" panose="02020603050405020304" pitchFamily="18" charset="0"/>
              </a:rPr>
              <a:t>的人脸图像十分困难，这使得所生成的动画效果真实性不足</a:t>
            </a:r>
            <a:endParaRPr lang="en-US" altLang="zh-CN" sz="2400" dirty="0">
              <a:latin typeface="Times New Roman" panose="02020603050405020304" pitchFamily="18" charset="0"/>
              <a:cs typeface="Times New Roman" panose="02020603050405020304" pitchFamily="18" charset="0"/>
            </a:endParaRPr>
          </a:p>
          <a:p>
            <a:pPr lvl="1" eaLnBrk="1" hangingPunct="1">
              <a:spcBef>
                <a:spcPts val="1200"/>
              </a:spcBef>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传统方法是将三维计算机模型与</a:t>
            </a:r>
            <a:r>
              <a:rPr lang="zh-CN" altLang="en-US" sz="2400" dirty="0">
                <a:solidFill>
                  <a:srgbClr val="C00000"/>
                </a:solidFill>
                <a:latin typeface="Times New Roman" panose="02020603050405020304" pitchFamily="18" charset="0"/>
                <a:cs typeface="Times New Roman" panose="02020603050405020304" pitchFamily="18" charset="0"/>
              </a:rPr>
              <a:t>图像处理</a:t>
            </a:r>
            <a:r>
              <a:rPr lang="zh-CN" altLang="en-US" sz="2400" dirty="0">
                <a:latin typeface="Times New Roman" panose="02020603050405020304" pitchFamily="18" charset="0"/>
                <a:cs typeface="Times New Roman" panose="02020603050405020304" pitchFamily="18" charset="0"/>
              </a:rPr>
              <a:t>技术结合，运动模式非常复杂，例如三维框架系统、模拟面部内在结构的模型、基于</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样条曲线的方法和模拟肌肉运动的方法等 </a:t>
            </a:r>
          </a:p>
          <a:p>
            <a:pPr lvl="1" eaLnBrk="1" hangingPunct="1">
              <a:spcBef>
                <a:spcPts val="1200"/>
              </a:spcBef>
              <a:buFont typeface="Wingdings" panose="05000000000000000000" pitchFamily="2" charset="2"/>
              <a:buChar char="u"/>
            </a:pPr>
            <a:r>
              <a:rPr lang="zh-CN" altLang="en-US" sz="2400" dirty="0">
                <a:solidFill>
                  <a:srgbClr val="C00000"/>
                </a:solidFill>
                <a:latin typeface="Times New Roman" panose="02020603050405020304" pitchFamily="18" charset="0"/>
                <a:cs typeface="Times New Roman" panose="02020603050405020304" pitchFamily="18" charset="0"/>
              </a:rPr>
              <a:t>几何建模器</a:t>
            </a:r>
            <a:r>
              <a:rPr lang="zh-CN" altLang="en-US" sz="2400" dirty="0">
                <a:latin typeface="Times New Roman" panose="02020603050405020304" pitchFamily="18" charset="0"/>
                <a:cs typeface="Times New Roman" panose="02020603050405020304" pitchFamily="18" charset="0"/>
              </a:rPr>
              <a:t>是最传统的面部造型工具。通过标准的计算机图形技术可以进行人脸面部大多数器官的几何建模，并且可以设计任意的面部模型。但由于面部结构的复杂性，该设计过程需要较多的时间和设计技巧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 calcmode="lin" valueType="num">
                                      <p:cBhvr additive="base">
                                        <p:cTn id="7" dur="500" fill="hold"/>
                                        <p:tgtEl>
                                          <p:spTgt spid="614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1443">
                                            <p:txEl>
                                              <p:pRg st="1" end="1"/>
                                            </p:txEl>
                                          </p:spTgt>
                                        </p:tgtEl>
                                        <p:attrNameLst>
                                          <p:attrName>style.visibility</p:attrName>
                                        </p:attrNameLst>
                                      </p:cBhvr>
                                      <p:to>
                                        <p:strVal val="visible"/>
                                      </p:to>
                                    </p:set>
                                    <p:anim calcmode="lin" valueType="num">
                                      <p:cBhvr additive="base">
                                        <p:cTn id="12" dur="500" fill="hold"/>
                                        <p:tgtEl>
                                          <p:spTgt spid="6144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144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1443">
                                            <p:txEl>
                                              <p:pRg st="2" end="2"/>
                                            </p:txEl>
                                          </p:spTgt>
                                        </p:tgtEl>
                                        <p:attrNameLst>
                                          <p:attrName>style.visibility</p:attrName>
                                        </p:attrNameLst>
                                      </p:cBhvr>
                                      <p:to>
                                        <p:strVal val="visible"/>
                                      </p:to>
                                    </p:set>
                                    <p:anim calcmode="lin" valueType="num">
                                      <p:cBhvr additive="base">
                                        <p:cTn id="17" dur="500" fill="hold"/>
                                        <p:tgtEl>
                                          <p:spTgt spid="6144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4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1443">
                                            <p:txEl>
                                              <p:pRg st="3" end="3"/>
                                            </p:txEl>
                                          </p:spTgt>
                                        </p:tgtEl>
                                        <p:attrNameLst>
                                          <p:attrName>style.visibility</p:attrName>
                                        </p:attrNameLst>
                                      </p:cBhvr>
                                      <p:to>
                                        <p:strVal val="visible"/>
                                      </p:to>
                                    </p:set>
                                    <p:anim calcmode="lin" valueType="num">
                                      <p:cBhvr additive="base">
                                        <p:cTn id="22" dur="500" fill="hold"/>
                                        <p:tgtEl>
                                          <p:spTgt spid="6144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14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2">
            <a:extLst>
              <a:ext uri="{FF2B5EF4-FFF2-40B4-BE49-F238E27FC236}">
                <a16:creationId xmlns:a16="http://schemas.microsoft.com/office/drawing/2014/main" id="{5BC8CDFA-A5D0-4943-9B67-CD2D57F38436}"/>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7. </a:t>
            </a:r>
            <a:r>
              <a:rPr lang="zh-CN" altLang="en-US">
                <a:latin typeface="Times New Roman" panose="02020603050405020304" pitchFamily="18" charset="0"/>
                <a:cs typeface="Times New Roman" panose="02020603050405020304" pitchFamily="18" charset="0"/>
              </a:rPr>
              <a:t>人物动画技术</a:t>
            </a:r>
            <a:endParaRPr lang="zh-CN" altLang="en-US"/>
          </a:p>
        </p:txBody>
      </p:sp>
      <p:sp>
        <p:nvSpPr>
          <p:cNvPr id="62467" name="Rectangle 3">
            <a:extLst>
              <a:ext uri="{FF2B5EF4-FFF2-40B4-BE49-F238E27FC236}">
                <a16:creationId xmlns:a16="http://schemas.microsoft.com/office/drawing/2014/main" id="{CEEB7CCA-1172-4D4D-9EE5-4F64E2379BC0}"/>
              </a:ext>
            </a:extLst>
          </p:cNvPr>
          <p:cNvSpPr>
            <a:spLocks noGrp="1" noChangeArrowheads="1"/>
          </p:cNvSpPr>
          <p:nvPr>
            <p:ph idx="4294967295"/>
          </p:nvPr>
        </p:nvSpPr>
        <p:spPr>
          <a:xfrm>
            <a:off x="482600" y="1082958"/>
            <a:ext cx="8280400" cy="4794314"/>
          </a:xfrm>
        </p:spPr>
        <p:txBody>
          <a:bodyPr/>
          <a:lstStyle/>
          <a:p>
            <a:pPr eaLnBrk="1" hangingPunct="1">
              <a:spcBef>
                <a:spcPts val="1200"/>
              </a:spcBef>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近年来对人脸(特别是是</a:t>
            </a:r>
            <a:r>
              <a:rPr lang="zh-CN" altLang="en-US" sz="2400" dirty="0">
                <a:solidFill>
                  <a:srgbClr val="FF0000"/>
                </a:solidFill>
                <a:latin typeface="Times New Roman" panose="02020603050405020304" pitchFamily="18" charset="0"/>
                <a:cs typeface="Times New Roman" panose="02020603050405020304" pitchFamily="18" charset="0"/>
              </a:rPr>
              <a:t>面部表情</a:t>
            </a:r>
            <a:r>
              <a:rPr lang="zh-CN" altLang="en-US" sz="2400" dirty="0">
                <a:latin typeface="Times New Roman" panose="02020603050405020304" pitchFamily="18" charset="0"/>
                <a:cs typeface="Times New Roman" panose="02020603050405020304" pitchFamily="18" charset="0"/>
              </a:rPr>
              <a:t>)的模拟技术取得了一系列的重要进展。</a:t>
            </a:r>
          </a:p>
          <a:p>
            <a:pPr eaLnBrk="1" hangingPunct="1">
              <a:spcBef>
                <a:spcPts val="1200"/>
              </a:spcBef>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Guenter</a:t>
            </a:r>
            <a:r>
              <a:rPr lang="zh-CN" altLang="en-US" sz="2400" dirty="0">
                <a:latin typeface="Times New Roman" panose="02020603050405020304" pitchFamily="18" charset="0"/>
                <a:cs typeface="Times New Roman" panose="02020603050405020304" pitchFamily="18" charset="0"/>
              </a:rPr>
              <a:t>方法的基础是一种</a:t>
            </a:r>
            <a:r>
              <a:rPr lang="zh-CN" altLang="en-US" sz="2400" dirty="0">
                <a:solidFill>
                  <a:srgbClr val="FF0000"/>
                </a:solidFill>
                <a:latin typeface="Times New Roman" panose="02020603050405020304" pitchFamily="18" charset="0"/>
                <a:cs typeface="Times New Roman" panose="02020603050405020304" pitchFamily="18" charset="0"/>
              </a:rPr>
              <a:t>扫描系统</a:t>
            </a:r>
            <a:r>
              <a:rPr lang="zh-CN" altLang="en-US" sz="2400" dirty="0">
                <a:latin typeface="Times New Roman" panose="02020603050405020304" pitchFamily="18" charset="0"/>
                <a:cs typeface="Times New Roman" panose="02020603050405020304" pitchFamily="18" charset="0"/>
              </a:rPr>
              <a:t>，可以同时获得人脸在特定表情下的</a:t>
            </a:r>
            <a:r>
              <a:rPr lang="zh-CN" altLang="en-US" sz="2400" dirty="0">
                <a:solidFill>
                  <a:srgbClr val="FF0000"/>
                </a:solidFill>
                <a:latin typeface="Times New Roman" panose="02020603050405020304" pitchFamily="18" charset="0"/>
                <a:cs typeface="Times New Roman" panose="02020603050405020304" pitchFamily="18" charset="0"/>
              </a:rPr>
              <a:t>三维几何信息和色彩、明暗信息</a:t>
            </a:r>
            <a:r>
              <a:rPr lang="zh-CN" altLang="en-US" sz="2400" dirty="0">
                <a:latin typeface="Times New Roman" panose="02020603050405020304" pitchFamily="18" charset="0"/>
                <a:cs typeface="Times New Roman" panose="02020603050405020304" pitchFamily="18" charset="0"/>
              </a:rPr>
              <a:t>，利用这些信息可以重构出被捕捉表情的真实三维动画效果。这种方法使用大量的采样点来跟踪面部的三维变形，同时获得的多帧视频图像可以用来生成一个纹理序列，并被映射到三维网格的人脸模型上</a:t>
            </a:r>
          </a:p>
          <a:p>
            <a:pPr eaLnBrk="1" hangingPunct="1">
              <a:spcBef>
                <a:spcPts val="1200"/>
              </a:spcBef>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使用</a:t>
            </a:r>
            <a:r>
              <a:rPr lang="zh-CN" altLang="en-US" sz="2400" dirty="0">
                <a:solidFill>
                  <a:srgbClr val="FF0000"/>
                </a:solidFill>
                <a:latin typeface="Times New Roman" panose="02020603050405020304" pitchFamily="18" charset="0"/>
                <a:cs typeface="Times New Roman" panose="02020603050405020304" pitchFamily="18" charset="0"/>
              </a:rPr>
              <a:t>三维扫描仪和编码光距离传感器</a:t>
            </a:r>
            <a:r>
              <a:rPr lang="zh-CN" altLang="en-US" sz="2400" dirty="0">
                <a:latin typeface="Times New Roman" panose="02020603050405020304" pitchFamily="18" charset="0"/>
                <a:cs typeface="Times New Roman" panose="02020603050405020304" pitchFamily="18" charset="0"/>
              </a:rPr>
              <a:t>是获得人脸几何形状最直接的方法，这两种方法都是依据三角测量学原理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 calcmode="lin" valueType="num">
                                      <p:cBhvr additive="base">
                                        <p:cTn id="7" dur="500" fill="hold"/>
                                        <p:tgtEl>
                                          <p:spTgt spid="624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 calcmode="lin" valueType="num">
                                      <p:cBhvr additive="base">
                                        <p:cTn id="12" dur="500" fill="hold"/>
                                        <p:tgtEl>
                                          <p:spTgt spid="6246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246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 calcmode="lin" valueType="num">
                                      <p:cBhvr additive="base">
                                        <p:cTn id="17" dur="500" fill="hold"/>
                                        <p:tgtEl>
                                          <p:spTgt spid="6246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246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7">
            <a:extLst>
              <a:ext uri="{FF2B5EF4-FFF2-40B4-BE49-F238E27FC236}">
                <a16:creationId xmlns:a16="http://schemas.microsoft.com/office/drawing/2014/main" id="{9BE7FCAC-8B65-4962-BB7A-84636A8CF8CD}"/>
              </a:ext>
            </a:extLst>
          </p:cNvPr>
          <p:cNvSpPr>
            <a:spLocks noChangeArrowheads="1"/>
          </p:cNvSpPr>
          <p:nvPr/>
        </p:nvSpPr>
        <p:spPr bwMode="auto">
          <a:xfrm>
            <a:off x="3395663" y="256698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63491" name="Picture 1026">
            <a:extLst>
              <a:ext uri="{FF2B5EF4-FFF2-40B4-BE49-F238E27FC236}">
                <a16:creationId xmlns:a16="http://schemas.microsoft.com/office/drawing/2014/main" id="{7B48F059-5F22-4F11-A5A3-9EBD2A7A8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57338"/>
            <a:ext cx="4249738"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1029">
            <a:extLst>
              <a:ext uri="{FF2B5EF4-FFF2-40B4-BE49-F238E27FC236}">
                <a16:creationId xmlns:a16="http://schemas.microsoft.com/office/drawing/2014/main" id="{610C8D80-C30A-45CC-9F4B-E69906087A0F}"/>
              </a:ext>
            </a:extLst>
          </p:cNvPr>
          <p:cNvSpPr>
            <a:spLocks noChangeArrowheads="1"/>
          </p:cNvSpPr>
          <p:nvPr/>
        </p:nvSpPr>
        <p:spPr bwMode="auto">
          <a:xfrm>
            <a:off x="3381375" y="2466975"/>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63493" name="Picture 1028">
            <a:extLst>
              <a:ext uri="{FF2B5EF4-FFF2-40B4-BE49-F238E27FC236}">
                <a16:creationId xmlns:a16="http://schemas.microsoft.com/office/drawing/2014/main" id="{AC090D70-FC71-428A-8781-576DF5F2E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231" r="15668"/>
          <a:stretch>
            <a:fillRect/>
          </a:stretch>
        </p:blipFill>
        <p:spPr bwMode="auto">
          <a:xfrm>
            <a:off x="4716463" y="1484313"/>
            <a:ext cx="4427537" cy="357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1030">
            <a:extLst>
              <a:ext uri="{FF2B5EF4-FFF2-40B4-BE49-F238E27FC236}">
                <a16:creationId xmlns:a16="http://schemas.microsoft.com/office/drawing/2014/main" id="{CD7A286B-08D4-4AB2-B9D6-878B5CBE71C3}"/>
              </a:ext>
            </a:extLst>
          </p:cNvPr>
          <p:cNvSpPr>
            <a:spLocks noChangeArrowheads="1"/>
          </p:cNvSpPr>
          <p:nvPr/>
        </p:nvSpPr>
        <p:spPr bwMode="auto">
          <a:xfrm>
            <a:off x="615950" y="5162550"/>
            <a:ext cx="81343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000">
                <a:latin typeface="宋体" panose="02010600030101010101" pitchFamily="2" charset="-122"/>
              </a:rPr>
              <a:t>美国哥伦比亚电影公司联合制作的全计算机动画电影《</a:t>
            </a:r>
            <a:r>
              <a:rPr lang="en-US" altLang="zh-CN" sz="2000">
                <a:latin typeface="宋体" panose="02010600030101010101" pitchFamily="2" charset="-122"/>
              </a:rPr>
              <a:t>Final Fantasy：The Spirits Within》。</a:t>
            </a:r>
            <a:r>
              <a:rPr lang="zh-CN" altLang="en-US" sz="2000">
                <a:latin typeface="宋体" panose="02010600030101010101" pitchFamily="2" charset="-122"/>
              </a:rPr>
              <a:t>其中的女主人公的面部是用计算机动画技术制作的，其生动的3</a:t>
            </a:r>
            <a:r>
              <a:rPr lang="en-US" altLang="zh-CN" sz="2000">
                <a:latin typeface="宋体" panose="02010600030101010101" pitchFamily="2" charset="-122"/>
              </a:rPr>
              <a:t>D</a:t>
            </a:r>
            <a:r>
              <a:rPr lang="zh-CN" altLang="en-US" sz="2000">
                <a:latin typeface="宋体" panose="02010600030101010101" pitchFamily="2" charset="-122"/>
              </a:rPr>
              <a:t>面部表情足以乱真 </a:t>
            </a:r>
          </a:p>
        </p:txBody>
      </p:sp>
      <p:sp>
        <p:nvSpPr>
          <p:cNvPr id="63495" name="标题 6">
            <a:extLst>
              <a:ext uri="{FF2B5EF4-FFF2-40B4-BE49-F238E27FC236}">
                <a16:creationId xmlns:a16="http://schemas.microsoft.com/office/drawing/2014/main" id="{388C68DD-8EC3-4CB1-BD29-A3BA512871A6}"/>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7. </a:t>
            </a:r>
            <a:r>
              <a:rPr lang="zh-CN" altLang="en-US">
                <a:latin typeface="Times New Roman" panose="02020603050405020304" pitchFamily="18" charset="0"/>
                <a:cs typeface="Times New Roman" panose="02020603050405020304" pitchFamily="18" charset="0"/>
              </a:rPr>
              <a:t>人物动画技术</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Rectangle 5">
            <a:extLst>
              <a:ext uri="{FF2B5EF4-FFF2-40B4-BE49-F238E27FC236}">
                <a16:creationId xmlns:a16="http://schemas.microsoft.com/office/drawing/2014/main" id="{EC88FD52-DBB8-45FF-8393-C6BFEDA861B7}"/>
              </a:ext>
            </a:extLst>
          </p:cNvPr>
          <p:cNvSpPr>
            <a:spLocks noGrp="1" noChangeArrowheads="1"/>
          </p:cNvSpPr>
          <p:nvPr>
            <p:ph type="title"/>
          </p:nvPr>
        </p:nvSpPr>
        <p:spPr>
          <a:xfrm>
            <a:off x="798513" y="50800"/>
            <a:ext cx="8262937" cy="584200"/>
          </a:xfrm>
          <a:ln/>
        </p:spPr>
        <p:txBody>
          <a:bodyPr anchor="t"/>
          <a:lstStyle/>
          <a:p>
            <a:pPr eaLnBrk="1" hangingPunct="1">
              <a:spcBef>
                <a:spcPct val="50000"/>
              </a:spcBef>
              <a:defRPr/>
            </a:pPr>
            <a:r>
              <a:rPr lang="en-US" altLang="zh-CN" sz="3200" dirty="0">
                <a:effectLst>
                  <a:outerShdw blurRad="38100" dist="38100" dir="2700000" algn="tl">
                    <a:srgbClr val="C0C0C0"/>
                  </a:outerShdw>
                </a:effectLst>
                <a:latin typeface="Times New Roman" pitchFamily="18" charset="0"/>
                <a:cs typeface="Times New Roman" pitchFamily="18" charset="0"/>
              </a:rPr>
              <a:t>1. </a:t>
            </a:r>
            <a:r>
              <a:rPr lang="zh-CN" altLang="en-US" sz="3200" dirty="0">
                <a:effectLst>
                  <a:outerShdw blurRad="38100" dist="38100" dir="2700000" algn="tl">
                    <a:srgbClr val="C0C0C0"/>
                  </a:outerShdw>
                </a:effectLst>
                <a:latin typeface="Times New Roman" pitchFamily="18" charset="0"/>
                <a:cs typeface="Times New Roman" pitchFamily="18" charset="0"/>
              </a:rPr>
              <a:t>动画原理</a:t>
            </a:r>
          </a:p>
        </p:txBody>
      </p:sp>
      <p:pic>
        <p:nvPicPr>
          <p:cNvPr id="11267" name="Picture 3" descr="Zoetrope">
            <a:extLst>
              <a:ext uri="{FF2B5EF4-FFF2-40B4-BE49-F238E27FC236}">
                <a16:creationId xmlns:a16="http://schemas.microsoft.com/office/drawing/2014/main" id="{01678157-26C0-4814-B1A5-99C3CB341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950" y="1295400"/>
            <a:ext cx="43211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circle(in)">
                                      <p:cBhvr>
                                        <p:cTn id="7" dur="20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id="{39AB9A2A-A629-4883-BFE5-EE598D70B7CA}"/>
              </a:ext>
            </a:extLst>
          </p:cNvPr>
          <p:cNvSpPr>
            <a:spLocks noGrp="1" noChangeArrowheads="1"/>
          </p:cNvSpPr>
          <p:nvPr>
            <p:ph idx="4294967295"/>
          </p:nvPr>
        </p:nvSpPr>
        <p:spPr>
          <a:xfrm>
            <a:off x="527050" y="1028700"/>
            <a:ext cx="8150225" cy="4347332"/>
          </a:xfrm>
        </p:spPr>
        <p:txBody>
          <a:bodyPr/>
          <a:lstStyle/>
          <a:p>
            <a:pPr eaLnBrk="1" hangingPunct="1">
              <a:spcBef>
                <a:spcPts val="1200"/>
              </a:spcBef>
            </a:pPr>
            <a:r>
              <a:rPr lang="zh-CN" altLang="en-US" sz="2400" dirty="0">
                <a:latin typeface="宋体" panose="02010600030101010101" pitchFamily="2" charset="-122"/>
              </a:rPr>
              <a:t>运动捕捉设备可以以很高的精度实时记录下</a:t>
            </a:r>
            <a:r>
              <a:rPr lang="zh-CN" altLang="en-US" sz="2400" dirty="0">
                <a:solidFill>
                  <a:srgbClr val="FF0000"/>
                </a:solidFill>
                <a:latin typeface="宋体" panose="02010600030101010101" pitchFamily="2" charset="-122"/>
              </a:rPr>
              <a:t>人体每一个关节在三维空间中的位置</a:t>
            </a:r>
            <a:r>
              <a:rPr lang="zh-CN" altLang="en-US" sz="2400" dirty="0">
                <a:latin typeface="宋体" panose="02010600030101010101" pitchFamily="2" charset="-122"/>
              </a:rPr>
              <a:t>，经过后期处理，可以在计算机上重现这些运动数据，并且可以将人体运动克隆到不同的虚拟人物上</a:t>
            </a:r>
            <a:endParaRPr lang="en-US" altLang="zh-CN" sz="2400" dirty="0">
              <a:latin typeface="宋体" panose="02010600030101010101" pitchFamily="2" charset="-122"/>
            </a:endParaRPr>
          </a:p>
          <a:p>
            <a:pPr eaLnBrk="1" hangingPunct="1">
              <a:spcBef>
                <a:spcPts val="1200"/>
              </a:spcBef>
            </a:pPr>
            <a:r>
              <a:rPr lang="zh-CN" altLang="en-US" sz="2400" dirty="0">
                <a:latin typeface="宋体" panose="02010600030101010101" pitchFamily="2" charset="-122"/>
              </a:rPr>
              <a:t>通过分析人体运动序列图像来提取人体关节点的三维坐标，从而得到人体的</a:t>
            </a:r>
            <a:r>
              <a:rPr lang="zh-CN" altLang="en-US" sz="2400" dirty="0">
                <a:solidFill>
                  <a:srgbClr val="FF0000"/>
                </a:solidFill>
                <a:latin typeface="宋体" panose="02010600030101010101" pitchFamily="2" charset="-122"/>
              </a:rPr>
              <a:t>运动参数</a:t>
            </a:r>
            <a:r>
              <a:rPr lang="zh-CN" altLang="en-US" sz="2400" dirty="0">
                <a:latin typeface="宋体" panose="02010600030101010101" pitchFamily="2" charset="-122"/>
              </a:rPr>
              <a:t>，因此能够获得完全真实的人体动画</a:t>
            </a:r>
          </a:p>
          <a:p>
            <a:pPr eaLnBrk="1" hangingPunct="1">
              <a:spcBef>
                <a:spcPts val="1200"/>
              </a:spcBef>
            </a:pPr>
            <a:r>
              <a:rPr lang="zh-CN" altLang="en-US" sz="2400" dirty="0">
                <a:latin typeface="宋体" panose="02010600030101010101" pitchFamily="2" charset="-122"/>
              </a:rPr>
              <a:t>为了提高数据的精度和稳定性，许多商品化的系统采用在人体关节点贴标示物的办法，或者采用特殊的硬件</a:t>
            </a:r>
          </a:p>
        </p:txBody>
      </p:sp>
      <p:sp>
        <p:nvSpPr>
          <p:cNvPr id="64515" name="标题 3">
            <a:extLst>
              <a:ext uri="{FF2B5EF4-FFF2-40B4-BE49-F238E27FC236}">
                <a16:creationId xmlns:a16="http://schemas.microsoft.com/office/drawing/2014/main" id="{2A4A5091-AC9E-4570-8E77-8C19B417ECBD}"/>
              </a:ext>
            </a:extLst>
          </p:cNvPr>
          <p:cNvSpPr>
            <a:spLocks noGrp="1"/>
          </p:cNvSpPr>
          <p:nvPr>
            <p:ph type="title"/>
          </p:nvPr>
        </p:nvSpPr>
        <p:spPr>
          <a:xfrm>
            <a:off x="798513" y="50800"/>
            <a:ext cx="8262937" cy="701675"/>
          </a:xfrm>
          <a:ln/>
        </p:spPr>
        <p:txBody>
          <a:bodyPr/>
          <a:lstStyle/>
          <a:p>
            <a:r>
              <a:rPr lang="en-US" altLang="zh-CN">
                <a:latin typeface="Times New Roman" panose="02020603050405020304" pitchFamily="18" charset="0"/>
                <a:cs typeface="Times New Roman" panose="02020603050405020304" pitchFamily="18" charset="0"/>
              </a:rPr>
              <a:t>8.</a:t>
            </a:r>
            <a:r>
              <a:rPr lang="zh-CN" altLang="en-US">
                <a:latin typeface="Times New Roman" panose="02020603050405020304" pitchFamily="18" charset="0"/>
                <a:cs typeface="Times New Roman" panose="02020603050405020304" pitchFamily="18" charset="0"/>
              </a:rPr>
              <a:t>运动捕捉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anim calcmode="lin" valueType="num">
                                      <p:cBhvr additive="base">
                                        <p:cTn id="7" dur="500" fill="hold"/>
                                        <p:tgtEl>
                                          <p:spTgt spid="645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5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4514">
                                            <p:txEl>
                                              <p:pRg st="1" end="1"/>
                                            </p:txEl>
                                          </p:spTgt>
                                        </p:tgtEl>
                                        <p:attrNameLst>
                                          <p:attrName>style.visibility</p:attrName>
                                        </p:attrNameLst>
                                      </p:cBhvr>
                                      <p:to>
                                        <p:strVal val="visible"/>
                                      </p:to>
                                    </p:set>
                                    <p:anim calcmode="lin" valueType="num">
                                      <p:cBhvr additive="base">
                                        <p:cTn id="13" dur="500" fill="hold"/>
                                        <p:tgtEl>
                                          <p:spTgt spid="645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4514">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64514">
                                            <p:txEl>
                                              <p:pRg st="2" end="2"/>
                                            </p:txEl>
                                          </p:spTgt>
                                        </p:tgtEl>
                                        <p:attrNameLst>
                                          <p:attrName>style.visibility</p:attrName>
                                        </p:attrNameLst>
                                      </p:cBhvr>
                                      <p:to>
                                        <p:strVal val="visible"/>
                                      </p:to>
                                    </p:set>
                                    <p:anim calcmode="lin" valueType="num">
                                      <p:cBhvr additive="base">
                                        <p:cTn id="18" dur="500" fill="hold"/>
                                        <p:tgtEl>
                                          <p:spTgt spid="6451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451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27">
            <a:extLst>
              <a:ext uri="{FF2B5EF4-FFF2-40B4-BE49-F238E27FC236}">
                <a16:creationId xmlns:a16="http://schemas.microsoft.com/office/drawing/2014/main" id="{9C7E5CB7-3B74-407A-AE51-711D87066076}"/>
              </a:ext>
            </a:extLst>
          </p:cNvPr>
          <p:cNvSpPr>
            <a:spLocks noChangeArrowheads="1"/>
          </p:cNvSpPr>
          <p:nvPr/>
        </p:nvSpPr>
        <p:spPr bwMode="auto">
          <a:xfrm>
            <a:off x="2667000" y="252888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65539" name="Picture 1026">
            <a:extLst>
              <a:ext uri="{FF2B5EF4-FFF2-40B4-BE49-F238E27FC236}">
                <a16:creationId xmlns:a16="http://schemas.microsoft.com/office/drawing/2014/main" id="{C34088F2-8891-4AD1-A36B-355FEEFC5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39800"/>
            <a:ext cx="8496300" cy="401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1028">
            <a:extLst>
              <a:ext uri="{FF2B5EF4-FFF2-40B4-BE49-F238E27FC236}">
                <a16:creationId xmlns:a16="http://schemas.microsoft.com/office/drawing/2014/main" id="{8E16AB34-91E5-4BFE-A192-1E15F4FDCDB1}"/>
              </a:ext>
            </a:extLst>
          </p:cNvPr>
          <p:cNvSpPr>
            <a:spLocks noChangeArrowheads="1"/>
          </p:cNvSpPr>
          <p:nvPr/>
        </p:nvSpPr>
        <p:spPr bwMode="auto">
          <a:xfrm>
            <a:off x="660400" y="5118100"/>
            <a:ext cx="7823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2000">
                <a:latin typeface="Times New Roman" panose="02020603050405020304" pitchFamily="18" charset="0"/>
                <a:cs typeface="Times New Roman" panose="02020603050405020304" pitchFamily="18" charset="0"/>
              </a:rPr>
              <a:t>左图显示一个被贴了标示物（白色小球）的演员在场地中跑步，右图是</a:t>
            </a:r>
            <a:r>
              <a:rPr lang="en-US" altLang="zh-CN" sz="2000">
                <a:latin typeface="Times New Roman" panose="02020603050405020304" pitchFamily="18" charset="0"/>
                <a:cs typeface="Times New Roman" panose="02020603050405020304" pitchFamily="18" charset="0"/>
              </a:rPr>
              <a:t>Vicon370</a:t>
            </a:r>
            <a:r>
              <a:rPr lang="zh-CN" altLang="en-US" sz="2000">
                <a:latin typeface="Times New Roman" panose="02020603050405020304" pitchFamily="18" charset="0"/>
                <a:cs typeface="Times New Roman" panose="02020603050405020304" pitchFamily="18" charset="0"/>
              </a:rPr>
              <a:t>系统所采用的特殊红外照相机，只捕捉白色标示物。 </a:t>
            </a:r>
          </a:p>
        </p:txBody>
      </p:sp>
      <p:sp>
        <p:nvSpPr>
          <p:cNvPr id="65541" name="标题 5">
            <a:extLst>
              <a:ext uri="{FF2B5EF4-FFF2-40B4-BE49-F238E27FC236}">
                <a16:creationId xmlns:a16="http://schemas.microsoft.com/office/drawing/2014/main" id="{4492228C-C6C5-4DE0-ADB4-67158DD0912A}"/>
              </a:ext>
            </a:extLst>
          </p:cNvPr>
          <p:cNvSpPr>
            <a:spLocks noGrp="1"/>
          </p:cNvSpPr>
          <p:nvPr>
            <p:ph type="title"/>
          </p:nvPr>
        </p:nvSpPr>
        <p:spPr>
          <a:xfrm>
            <a:off x="798513" y="50800"/>
            <a:ext cx="8262937" cy="701675"/>
          </a:xfrm>
          <a:ln/>
        </p:spPr>
        <p:txBody>
          <a:bodyPr/>
          <a:lstStyle/>
          <a:p>
            <a:r>
              <a:rPr lang="en-US" altLang="zh-CN">
                <a:latin typeface="Times New Roman" panose="02020603050405020304" pitchFamily="18" charset="0"/>
                <a:cs typeface="Times New Roman" panose="02020603050405020304" pitchFamily="18" charset="0"/>
              </a:rPr>
              <a:t>8.</a:t>
            </a:r>
            <a:r>
              <a:rPr lang="zh-CN" altLang="en-US">
                <a:latin typeface="Times New Roman" panose="02020603050405020304" pitchFamily="18" charset="0"/>
                <a:cs typeface="Times New Roman" panose="02020603050405020304" pitchFamily="18" charset="0"/>
              </a:rPr>
              <a:t>运动捕捉</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5539"/>
                                        </p:tgtEl>
                                        <p:attrNameLst>
                                          <p:attrName>style.visibility</p:attrName>
                                        </p:attrNameLst>
                                      </p:cBhvr>
                                      <p:to>
                                        <p:strVal val="visible"/>
                                      </p:to>
                                    </p:set>
                                    <p:animEffect transition="in" filter="wheel(1)">
                                      <p:cBhvr>
                                        <p:cTn id="7" dur="2000"/>
                                        <p:tgtEl>
                                          <p:spTgt spid="6553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5540"/>
                                        </p:tgtEl>
                                        <p:attrNameLst>
                                          <p:attrName>style.visibility</p:attrName>
                                        </p:attrNameLst>
                                      </p:cBhvr>
                                      <p:to>
                                        <p:strVal val="visible"/>
                                      </p:to>
                                    </p:set>
                                    <p:animEffect transition="in" filter="wheel(1)">
                                      <p:cBhvr>
                                        <p:cTn id="10" dur="2000"/>
                                        <p:tgtEl>
                                          <p:spTgt spid="65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7">
            <a:extLst>
              <a:ext uri="{FF2B5EF4-FFF2-40B4-BE49-F238E27FC236}">
                <a16:creationId xmlns:a16="http://schemas.microsoft.com/office/drawing/2014/main" id="{223862C7-53EE-4DD6-A06B-0E2F3D93B85E}"/>
              </a:ext>
            </a:extLst>
          </p:cNvPr>
          <p:cNvSpPr>
            <a:spLocks noChangeArrowheads="1"/>
          </p:cNvSpPr>
          <p:nvPr/>
        </p:nvSpPr>
        <p:spPr bwMode="auto">
          <a:xfrm>
            <a:off x="2667000" y="252888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6563" name="Rectangle 2">
            <a:extLst>
              <a:ext uri="{FF2B5EF4-FFF2-40B4-BE49-F238E27FC236}">
                <a16:creationId xmlns:a16="http://schemas.microsoft.com/office/drawing/2014/main" id="{95800ADD-BC2E-4F3A-A98C-E7AA83694142}"/>
              </a:ext>
            </a:extLst>
          </p:cNvPr>
          <p:cNvSpPr>
            <a:spLocks noGrp="1" noChangeArrowheads="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8.</a:t>
            </a:r>
            <a:r>
              <a:rPr lang="zh-CN" altLang="en-US">
                <a:latin typeface="Times New Roman" panose="02020603050405020304" pitchFamily="18" charset="0"/>
                <a:cs typeface="Times New Roman" panose="02020603050405020304" pitchFamily="18" charset="0"/>
              </a:rPr>
              <a:t>运动捕捉</a:t>
            </a:r>
            <a:endParaRPr lang="zh-CN" altLang="en-US">
              <a:ea typeface="黑体" panose="02010609060101010101" pitchFamily="49" charset="-122"/>
            </a:endParaRPr>
          </a:p>
        </p:txBody>
      </p:sp>
      <p:pic>
        <p:nvPicPr>
          <p:cNvPr id="6" name="Motion Retargeting.wmv">
            <a:hlinkClick r:id="" action="ppaction://media"/>
            <a:extLst>
              <a:ext uri="{FF2B5EF4-FFF2-40B4-BE49-F238E27FC236}">
                <a16:creationId xmlns:a16="http://schemas.microsoft.com/office/drawing/2014/main" id="{30B688A7-8B49-40D3-A07D-D0E2D107E075}"/>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1104900" y="895350"/>
            <a:ext cx="72009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9606834-FD1E-4CB6-B8CA-7C8DD6D6CE58}"/>
              </a:ext>
            </a:extLst>
          </p:cNvPr>
          <p:cNvGrpSpPr>
            <a:grpSpLocks/>
          </p:cNvGrpSpPr>
          <p:nvPr/>
        </p:nvGrpSpPr>
        <p:grpSpPr bwMode="auto">
          <a:xfrm>
            <a:off x="381000" y="974725"/>
            <a:ext cx="2209800" cy="5273675"/>
            <a:chOff x="240" y="614"/>
            <a:chExt cx="1392" cy="3322"/>
          </a:xfrm>
        </p:grpSpPr>
        <p:sp>
          <p:nvSpPr>
            <p:cNvPr id="67597" name="AutoShape 3">
              <a:extLst>
                <a:ext uri="{FF2B5EF4-FFF2-40B4-BE49-F238E27FC236}">
                  <a16:creationId xmlns:a16="http://schemas.microsoft.com/office/drawing/2014/main" id="{673E136E-3092-495D-9E6C-69C171DE857D}"/>
                </a:ext>
              </a:extLst>
            </p:cNvPr>
            <p:cNvSpPr>
              <a:spLocks noChangeArrowheads="1"/>
            </p:cNvSpPr>
            <p:nvPr/>
          </p:nvSpPr>
          <p:spPr bwMode="auto">
            <a:xfrm>
              <a:off x="240" y="614"/>
              <a:ext cx="1392" cy="240"/>
            </a:xfrm>
            <a:prstGeom prst="roundRect">
              <a:avLst>
                <a:gd name="adj" fmla="val 50000"/>
              </a:avLst>
            </a:prstGeom>
            <a:gradFill rotWithShape="0">
              <a:gsLst>
                <a:gs pos="0">
                  <a:srgbClr val="470018"/>
                </a:gs>
                <a:gs pos="100000">
                  <a:srgbClr val="990033"/>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8" name="AutoShape 4">
              <a:extLst>
                <a:ext uri="{FF2B5EF4-FFF2-40B4-BE49-F238E27FC236}">
                  <a16:creationId xmlns:a16="http://schemas.microsoft.com/office/drawing/2014/main" id="{8EEE1945-4B8A-4F28-B8DB-1A5E6BB025D8}"/>
                </a:ext>
              </a:extLst>
            </p:cNvPr>
            <p:cNvSpPr>
              <a:spLocks noChangeArrowheads="1"/>
            </p:cNvSpPr>
            <p:nvPr/>
          </p:nvSpPr>
          <p:spPr bwMode="auto">
            <a:xfrm>
              <a:off x="240" y="998"/>
              <a:ext cx="1392" cy="240"/>
            </a:xfrm>
            <a:prstGeom prst="roundRect">
              <a:avLst>
                <a:gd name="adj" fmla="val 50000"/>
              </a:avLst>
            </a:prstGeom>
            <a:gradFill rotWithShape="0">
              <a:gsLst>
                <a:gs pos="0">
                  <a:srgbClr val="3B3B00"/>
                </a:gs>
                <a:gs pos="100000">
                  <a:srgbClr val="808000"/>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9" name="AutoShape 5">
              <a:extLst>
                <a:ext uri="{FF2B5EF4-FFF2-40B4-BE49-F238E27FC236}">
                  <a16:creationId xmlns:a16="http://schemas.microsoft.com/office/drawing/2014/main" id="{9B88DC5F-229B-47E2-AD65-BE7008E5133B}"/>
                </a:ext>
              </a:extLst>
            </p:cNvPr>
            <p:cNvSpPr>
              <a:spLocks noChangeArrowheads="1"/>
            </p:cNvSpPr>
            <p:nvPr/>
          </p:nvSpPr>
          <p:spPr bwMode="auto">
            <a:xfrm>
              <a:off x="240" y="1382"/>
              <a:ext cx="1392" cy="240"/>
            </a:xfrm>
            <a:prstGeom prst="roundRect">
              <a:avLst>
                <a:gd name="adj" fmla="val 50000"/>
              </a:avLst>
            </a:prstGeom>
            <a:gradFill rotWithShape="0">
              <a:gsLst>
                <a:gs pos="0">
                  <a:srgbClr val="182F5E"/>
                </a:gs>
                <a:gs pos="100000">
                  <a:srgbClr val="3366CC"/>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600" name="AutoShape 6">
              <a:extLst>
                <a:ext uri="{FF2B5EF4-FFF2-40B4-BE49-F238E27FC236}">
                  <a16:creationId xmlns:a16="http://schemas.microsoft.com/office/drawing/2014/main" id="{06D61785-FB6F-4AEC-9775-0162791E0C97}"/>
                </a:ext>
              </a:extLst>
            </p:cNvPr>
            <p:cNvSpPr>
              <a:spLocks noChangeArrowheads="1"/>
            </p:cNvSpPr>
            <p:nvPr/>
          </p:nvSpPr>
          <p:spPr bwMode="auto">
            <a:xfrm>
              <a:off x="240" y="1766"/>
              <a:ext cx="1392" cy="240"/>
            </a:xfrm>
            <a:prstGeom prst="roundRect">
              <a:avLst>
                <a:gd name="adj" fmla="val 50000"/>
              </a:avLst>
            </a:prstGeom>
            <a:gradFill rotWithShape="0">
              <a:gsLst>
                <a:gs pos="0">
                  <a:srgbClr val="003B3B"/>
                </a:gs>
                <a:gs pos="100000">
                  <a:srgbClr val="008080"/>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601" name="AutoShape 7">
              <a:extLst>
                <a:ext uri="{FF2B5EF4-FFF2-40B4-BE49-F238E27FC236}">
                  <a16:creationId xmlns:a16="http://schemas.microsoft.com/office/drawing/2014/main" id="{F597C367-0628-4B6F-8E37-2B42A6E74B62}"/>
                </a:ext>
              </a:extLst>
            </p:cNvPr>
            <p:cNvSpPr>
              <a:spLocks noChangeArrowheads="1"/>
            </p:cNvSpPr>
            <p:nvPr/>
          </p:nvSpPr>
          <p:spPr bwMode="auto">
            <a:xfrm>
              <a:off x="240" y="2150"/>
              <a:ext cx="1392" cy="240"/>
            </a:xfrm>
            <a:prstGeom prst="roundRect">
              <a:avLst>
                <a:gd name="adj" fmla="val 50000"/>
              </a:avLst>
            </a:prstGeom>
            <a:gradFill rotWithShape="0">
              <a:gsLst>
                <a:gs pos="0">
                  <a:srgbClr val="470047"/>
                </a:gs>
                <a:gs pos="100000">
                  <a:srgbClr val="990099"/>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602" name="AutoShape 8">
              <a:extLst>
                <a:ext uri="{FF2B5EF4-FFF2-40B4-BE49-F238E27FC236}">
                  <a16:creationId xmlns:a16="http://schemas.microsoft.com/office/drawing/2014/main" id="{DD520C80-88DF-4C69-81C9-54F07D093C71}"/>
                </a:ext>
              </a:extLst>
            </p:cNvPr>
            <p:cNvSpPr>
              <a:spLocks noChangeArrowheads="1"/>
            </p:cNvSpPr>
            <p:nvPr/>
          </p:nvSpPr>
          <p:spPr bwMode="auto">
            <a:xfrm>
              <a:off x="240" y="2534"/>
              <a:ext cx="1392" cy="240"/>
            </a:xfrm>
            <a:prstGeom prst="roundRect">
              <a:avLst>
                <a:gd name="adj" fmla="val 50000"/>
              </a:avLst>
            </a:prstGeom>
            <a:gradFill rotWithShape="0">
              <a:gsLst>
                <a:gs pos="0">
                  <a:srgbClr val="472F00"/>
                </a:gs>
                <a:gs pos="100000">
                  <a:srgbClr val="996600"/>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603" name="AutoShape 9">
              <a:extLst>
                <a:ext uri="{FF2B5EF4-FFF2-40B4-BE49-F238E27FC236}">
                  <a16:creationId xmlns:a16="http://schemas.microsoft.com/office/drawing/2014/main" id="{BAB252E2-848C-42B2-ACC6-8CA268532AE4}"/>
                </a:ext>
              </a:extLst>
            </p:cNvPr>
            <p:cNvSpPr>
              <a:spLocks noChangeArrowheads="1"/>
            </p:cNvSpPr>
            <p:nvPr/>
          </p:nvSpPr>
          <p:spPr bwMode="auto">
            <a:xfrm>
              <a:off x="240" y="2918"/>
              <a:ext cx="1392" cy="240"/>
            </a:xfrm>
            <a:prstGeom prst="roundRect">
              <a:avLst>
                <a:gd name="adj" fmla="val 50000"/>
              </a:avLst>
            </a:prstGeom>
            <a:gradFill rotWithShape="0">
              <a:gsLst>
                <a:gs pos="0">
                  <a:srgbClr val="18472F"/>
                </a:gs>
                <a:gs pos="100000">
                  <a:srgbClr val="339966"/>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604" name="AutoShape 10">
              <a:extLst>
                <a:ext uri="{FF2B5EF4-FFF2-40B4-BE49-F238E27FC236}">
                  <a16:creationId xmlns:a16="http://schemas.microsoft.com/office/drawing/2014/main" id="{54A83FC0-7054-48DB-BFCE-4A44E5DAE385}"/>
                </a:ext>
              </a:extLst>
            </p:cNvPr>
            <p:cNvSpPr>
              <a:spLocks noChangeArrowheads="1"/>
            </p:cNvSpPr>
            <p:nvPr/>
          </p:nvSpPr>
          <p:spPr bwMode="auto">
            <a:xfrm>
              <a:off x="240" y="3302"/>
              <a:ext cx="1392" cy="240"/>
            </a:xfrm>
            <a:prstGeom prst="roundRect">
              <a:avLst>
                <a:gd name="adj" fmla="val 50000"/>
              </a:avLst>
            </a:prstGeom>
            <a:gradFill rotWithShape="0">
              <a:gsLst>
                <a:gs pos="0">
                  <a:srgbClr val="470018"/>
                </a:gs>
                <a:gs pos="100000">
                  <a:srgbClr val="990033"/>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605" name="AutoShape 11">
              <a:extLst>
                <a:ext uri="{FF2B5EF4-FFF2-40B4-BE49-F238E27FC236}">
                  <a16:creationId xmlns:a16="http://schemas.microsoft.com/office/drawing/2014/main" id="{192EC3EB-76F1-45B7-9BD0-BFBC4C186E1A}"/>
                </a:ext>
              </a:extLst>
            </p:cNvPr>
            <p:cNvSpPr>
              <a:spLocks noChangeArrowheads="1"/>
            </p:cNvSpPr>
            <p:nvPr/>
          </p:nvSpPr>
          <p:spPr bwMode="auto">
            <a:xfrm>
              <a:off x="240" y="3696"/>
              <a:ext cx="1392" cy="240"/>
            </a:xfrm>
            <a:prstGeom prst="roundRect">
              <a:avLst>
                <a:gd name="adj" fmla="val 50000"/>
              </a:avLst>
            </a:prstGeom>
            <a:gradFill rotWithShape="0">
              <a:gsLst>
                <a:gs pos="0">
                  <a:srgbClr val="5E2F00"/>
                </a:gs>
                <a:gs pos="100000">
                  <a:srgbClr val="CC6600"/>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76142" name="Rectangle 14">
            <a:extLst>
              <a:ext uri="{FF2B5EF4-FFF2-40B4-BE49-F238E27FC236}">
                <a16:creationId xmlns:a16="http://schemas.microsoft.com/office/drawing/2014/main" id="{832FC24D-63E6-4D8D-90A4-5274B6E23B18}"/>
              </a:ext>
            </a:extLst>
          </p:cNvPr>
          <p:cNvSpPr>
            <a:spLocks noChangeArrowheads="1"/>
          </p:cNvSpPr>
          <p:nvPr/>
        </p:nvSpPr>
        <p:spPr bwMode="auto">
          <a:xfrm>
            <a:off x="609600" y="958850"/>
            <a:ext cx="8001000" cy="400050"/>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en-US" altLang="zh-CN" sz="2000" b="1" dirty="0">
                <a:solidFill>
                  <a:schemeClr val="bg1"/>
                </a:solidFill>
                <a:effectLst>
                  <a:outerShdw blurRad="38100" dist="38100" dir="2700000" algn="tl">
                    <a:srgbClr val="C0C0C0"/>
                  </a:outerShdw>
                </a:effectLst>
                <a:latin typeface="Times New Roman" pitchFamily="18" charset="0"/>
              </a:rPr>
              <a:t>Animator Pro         </a:t>
            </a:r>
            <a:r>
              <a:rPr kumimoji="1" lang="zh-CN" altLang="en-US" sz="2000" b="1" dirty="0">
                <a:effectLst>
                  <a:outerShdw blurRad="38100" dist="38100" dir="2700000" algn="tl">
                    <a:srgbClr val="C0C0C0"/>
                  </a:outerShdw>
                </a:effectLst>
                <a:latin typeface="Times New Roman" pitchFamily="18" charset="0"/>
              </a:rPr>
              <a:t>平面动画制作软件。用于制作帧动画，绘制功能强</a:t>
            </a:r>
          </a:p>
        </p:txBody>
      </p:sp>
      <p:sp>
        <p:nvSpPr>
          <p:cNvPr id="176143" name="Rectangle 15">
            <a:extLst>
              <a:ext uri="{FF2B5EF4-FFF2-40B4-BE49-F238E27FC236}">
                <a16:creationId xmlns:a16="http://schemas.microsoft.com/office/drawing/2014/main" id="{592673A8-8DE0-4613-82D8-3268CBCB5059}"/>
              </a:ext>
            </a:extLst>
          </p:cNvPr>
          <p:cNvSpPr>
            <a:spLocks noChangeArrowheads="1"/>
          </p:cNvSpPr>
          <p:nvPr/>
        </p:nvSpPr>
        <p:spPr bwMode="auto">
          <a:xfrm>
            <a:off x="457200" y="1568450"/>
            <a:ext cx="8153400" cy="400050"/>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en-US" altLang="zh-CN" sz="2000" b="1" dirty="0">
                <a:solidFill>
                  <a:schemeClr val="bg1"/>
                </a:solidFill>
                <a:effectLst>
                  <a:outerShdw blurRad="38100" dist="38100" dir="2700000" algn="tl">
                    <a:srgbClr val="C0C0C0"/>
                  </a:outerShdw>
                </a:effectLst>
                <a:latin typeface="Times New Roman" pitchFamily="18" charset="0"/>
              </a:rPr>
              <a:t>Animation Studio     </a:t>
            </a:r>
            <a:r>
              <a:rPr kumimoji="1" lang="zh-CN" altLang="en-US" sz="2000" b="1" dirty="0">
                <a:effectLst>
                  <a:outerShdw blurRad="38100" dist="38100" dir="2700000" algn="tl">
                    <a:srgbClr val="C0C0C0"/>
                  </a:outerShdw>
                </a:effectLst>
                <a:latin typeface="Times New Roman" pitchFamily="18" charset="0"/>
              </a:rPr>
              <a:t>平面动画处理软件。用于加工帧动画，处理能力强</a:t>
            </a:r>
          </a:p>
        </p:txBody>
      </p:sp>
      <p:sp>
        <p:nvSpPr>
          <p:cNvPr id="176144" name="Rectangle 16">
            <a:extLst>
              <a:ext uri="{FF2B5EF4-FFF2-40B4-BE49-F238E27FC236}">
                <a16:creationId xmlns:a16="http://schemas.microsoft.com/office/drawing/2014/main" id="{9B213273-34A6-41C7-9AEB-825FA713274B}"/>
              </a:ext>
            </a:extLst>
          </p:cNvPr>
          <p:cNvSpPr>
            <a:spLocks noChangeArrowheads="1"/>
          </p:cNvSpPr>
          <p:nvPr/>
        </p:nvSpPr>
        <p:spPr bwMode="auto">
          <a:xfrm>
            <a:off x="838200" y="2193925"/>
            <a:ext cx="7924800" cy="400050"/>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en-US" altLang="zh-CN" sz="2000" b="1" dirty="0">
                <a:solidFill>
                  <a:schemeClr val="bg1"/>
                </a:solidFill>
                <a:effectLst>
                  <a:outerShdw blurRad="38100" dist="38100" dir="2700000" algn="tl">
                    <a:srgbClr val="C0C0C0"/>
                  </a:outerShdw>
                </a:effectLst>
                <a:latin typeface="Times New Roman" pitchFamily="18" charset="0"/>
              </a:rPr>
              <a:t>Flash MX            </a:t>
            </a:r>
            <a:r>
              <a:rPr kumimoji="1" lang="zh-CN" altLang="en-US" sz="2000" b="1" dirty="0">
                <a:effectLst>
                  <a:outerShdw blurRad="38100" dist="38100" dir="2700000" algn="tl">
                    <a:srgbClr val="C0C0C0"/>
                  </a:outerShdw>
                </a:effectLst>
                <a:latin typeface="Times New Roman" pitchFamily="18" charset="0"/>
              </a:rPr>
              <a:t>网页动画软件。用于绘制帧、矢量动画，可添加声音</a:t>
            </a:r>
          </a:p>
        </p:txBody>
      </p:sp>
      <p:sp>
        <p:nvSpPr>
          <p:cNvPr id="176145" name="Rectangle 17">
            <a:extLst>
              <a:ext uri="{FF2B5EF4-FFF2-40B4-BE49-F238E27FC236}">
                <a16:creationId xmlns:a16="http://schemas.microsoft.com/office/drawing/2014/main" id="{E1D46704-1DB0-4CB2-9B15-395973F8AE1A}"/>
              </a:ext>
            </a:extLst>
          </p:cNvPr>
          <p:cNvSpPr>
            <a:spLocks noChangeArrowheads="1"/>
          </p:cNvSpPr>
          <p:nvPr/>
        </p:nvSpPr>
        <p:spPr bwMode="auto">
          <a:xfrm>
            <a:off x="381000" y="2787650"/>
            <a:ext cx="8153400" cy="400050"/>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en-US" altLang="zh-CN" sz="2000" b="1" dirty="0" err="1">
                <a:solidFill>
                  <a:schemeClr val="bg1"/>
                </a:solidFill>
                <a:effectLst>
                  <a:outerShdw blurRad="38100" dist="38100" dir="2700000" algn="tl">
                    <a:srgbClr val="C0C0C0"/>
                  </a:outerShdw>
                </a:effectLst>
                <a:latin typeface="Times New Roman" pitchFamily="18" charset="0"/>
              </a:rPr>
              <a:t>WinImage</a:t>
            </a:r>
            <a:r>
              <a:rPr kumimoji="1" lang="en-US" altLang="zh-CN" sz="2000" b="1" dirty="0">
                <a:solidFill>
                  <a:schemeClr val="bg1"/>
                </a:solidFill>
                <a:effectLst>
                  <a:outerShdw blurRad="38100" dist="38100" dir="2700000" algn="tl">
                    <a:srgbClr val="C0C0C0"/>
                  </a:outerShdw>
                </a:effectLst>
                <a:latin typeface="Times New Roman" pitchFamily="18" charset="0"/>
              </a:rPr>
              <a:t>: morph    </a:t>
            </a:r>
            <a:r>
              <a:rPr kumimoji="1" lang="zh-CN" altLang="en-US" sz="2000" b="1" dirty="0">
                <a:effectLst>
                  <a:outerShdw blurRad="38100" dist="38100" dir="2700000" algn="tl">
                    <a:srgbClr val="C0C0C0"/>
                  </a:outerShdw>
                </a:effectLst>
                <a:latin typeface="Times New Roman" pitchFamily="18" charset="0"/>
              </a:rPr>
              <a:t>变形动画软件。根据首、尾画面自动生成变形动画</a:t>
            </a:r>
          </a:p>
        </p:txBody>
      </p:sp>
      <p:sp>
        <p:nvSpPr>
          <p:cNvPr id="176146" name="Rectangle 18">
            <a:extLst>
              <a:ext uri="{FF2B5EF4-FFF2-40B4-BE49-F238E27FC236}">
                <a16:creationId xmlns:a16="http://schemas.microsoft.com/office/drawing/2014/main" id="{7F7F5C27-A05F-4976-999D-4E7E85C187BC}"/>
              </a:ext>
            </a:extLst>
          </p:cNvPr>
          <p:cNvSpPr>
            <a:spLocks noChangeArrowheads="1"/>
          </p:cNvSpPr>
          <p:nvPr/>
        </p:nvSpPr>
        <p:spPr bwMode="auto">
          <a:xfrm>
            <a:off x="457200" y="3413125"/>
            <a:ext cx="8077200" cy="400050"/>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en-US" altLang="zh-CN" sz="2000" b="1" dirty="0">
                <a:solidFill>
                  <a:schemeClr val="bg1"/>
                </a:solidFill>
                <a:effectLst>
                  <a:outerShdw blurRad="38100" dist="38100" dir="2700000" algn="tl">
                    <a:srgbClr val="C0C0C0"/>
                  </a:outerShdw>
                </a:effectLst>
                <a:latin typeface="Times New Roman" pitchFamily="18" charset="0"/>
              </a:rPr>
              <a:t>GIF Construction    </a:t>
            </a:r>
            <a:r>
              <a:rPr kumimoji="1" lang="zh-CN" altLang="en-US" sz="2000" b="1" dirty="0">
                <a:effectLst>
                  <a:outerShdw blurRad="38100" dist="38100" dir="2700000" algn="tl">
                    <a:srgbClr val="C0C0C0"/>
                  </a:outerShdw>
                </a:effectLst>
                <a:latin typeface="Times New Roman" pitchFamily="18" charset="0"/>
              </a:rPr>
              <a:t>网页动画软件。把动画和图片序列转换成网页动画</a:t>
            </a:r>
          </a:p>
        </p:txBody>
      </p:sp>
      <p:sp>
        <p:nvSpPr>
          <p:cNvPr id="176147" name="Rectangle 19">
            <a:extLst>
              <a:ext uri="{FF2B5EF4-FFF2-40B4-BE49-F238E27FC236}">
                <a16:creationId xmlns:a16="http://schemas.microsoft.com/office/drawing/2014/main" id="{20EF54BC-05AA-4357-AAA7-5A82A5E8CBF0}"/>
              </a:ext>
            </a:extLst>
          </p:cNvPr>
          <p:cNvSpPr>
            <a:spLocks noChangeArrowheads="1"/>
          </p:cNvSpPr>
          <p:nvPr/>
        </p:nvSpPr>
        <p:spPr bwMode="auto">
          <a:xfrm>
            <a:off x="533400" y="4022725"/>
            <a:ext cx="7620000" cy="400050"/>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en-US" altLang="zh-CN" sz="2000" b="1" dirty="0">
                <a:solidFill>
                  <a:schemeClr val="bg1"/>
                </a:solidFill>
                <a:effectLst>
                  <a:outerShdw blurRad="38100" dist="38100" dir="2700000" algn="tl">
                    <a:srgbClr val="C0C0C0"/>
                  </a:outerShdw>
                </a:effectLst>
                <a:latin typeface="Times New Roman" pitchFamily="18" charset="0"/>
              </a:rPr>
              <a:t>3D Studio Max        </a:t>
            </a:r>
            <a:r>
              <a:rPr kumimoji="1" lang="zh-CN" altLang="en-US" sz="2000" b="1" dirty="0">
                <a:effectLst>
                  <a:outerShdw blurRad="38100" dist="38100" dir="2700000" algn="tl">
                    <a:srgbClr val="C0C0C0"/>
                  </a:outerShdw>
                </a:effectLst>
                <a:latin typeface="Times New Roman" pitchFamily="18" charset="0"/>
              </a:rPr>
              <a:t>三维动画制作软件。用于制作三维造型动画</a:t>
            </a:r>
          </a:p>
        </p:txBody>
      </p:sp>
      <p:sp>
        <p:nvSpPr>
          <p:cNvPr id="176148" name="Rectangle 20">
            <a:extLst>
              <a:ext uri="{FF2B5EF4-FFF2-40B4-BE49-F238E27FC236}">
                <a16:creationId xmlns:a16="http://schemas.microsoft.com/office/drawing/2014/main" id="{DC77508C-0CDC-4DD2-80BF-B29199540085}"/>
              </a:ext>
            </a:extLst>
          </p:cNvPr>
          <p:cNvSpPr>
            <a:spLocks noChangeArrowheads="1"/>
          </p:cNvSpPr>
          <p:nvPr/>
        </p:nvSpPr>
        <p:spPr bwMode="auto">
          <a:xfrm>
            <a:off x="914400" y="4632325"/>
            <a:ext cx="6934200" cy="400050"/>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en-US" altLang="zh-CN" sz="2000" b="1" dirty="0">
                <a:solidFill>
                  <a:schemeClr val="bg1"/>
                </a:solidFill>
                <a:effectLst>
                  <a:outerShdw blurRad="38100" dist="38100" dir="2700000" algn="tl">
                    <a:srgbClr val="C0C0C0"/>
                  </a:outerShdw>
                </a:effectLst>
                <a:latin typeface="Times New Roman" pitchFamily="18" charset="0"/>
              </a:rPr>
              <a:t>Cool 3D              </a:t>
            </a:r>
            <a:r>
              <a:rPr kumimoji="1" lang="zh-CN" altLang="en-US" sz="2000" b="1" dirty="0">
                <a:effectLst>
                  <a:outerShdw blurRad="38100" dist="38100" dir="2700000" algn="tl">
                    <a:srgbClr val="C0C0C0"/>
                  </a:outerShdw>
                </a:effectLst>
                <a:latin typeface="Times New Roman" pitchFamily="18" charset="0"/>
              </a:rPr>
              <a:t>三维文字动画软件。用于制作帧动画、视频</a:t>
            </a:r>
          </a:p>
        </p:txBody>
      </p:sp>
      <p:sp>
        <p:nvSpPr>
          <p:cNvPr id="176149" name="Rectangle 21">
            <a:extLst>
              <a:ext uri="{FF2B5EF4-FFF2-40B4-BE49-F238E27FC236}">
                <a16:creationId xmlns:a16="http://schemas.microsoft.com/office/drawing/2014/main" id="{962027DA-7CE3-447F-8318-8F0505CFA257}"/>
              </a:ext>
            </a:extLst>
          </p:cNvPr>
          <p:cNvSpPr>
            <a:spLocks noChangeArrowheads="1"/>
          </p:cNvSpPr>
          <p:nvPr/>
        </p:nvSpPr>
        <p:spPr bwMode="auto">
          <a:xfrm>
            <a:off x="1066800" y="5241925"/>
            <a:ext cx="7696200" cy="400050"/>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en-US" altLang="zh-CN" sz="2000" b="1" dirty="0">
                <a:solidFill>
                  <a:schemeClr val="bg1"/>
                </a:solidFill>
                <a:effectLst>
                  <a:outerShdw blurRad="38100" dist="38100" dir="2700000" algn="tl">
                    <a:srgbClr val="C0C0C0"/>
                  </a:outerShdw>
                </a:effectLst>
                <a:latin typeface="Times New Roman" pitchFamily="18" charset="0"/>
              </a:rPr>
              <a:t>Maya               </a:t>
            </a:r>
            <a:r>
              <a:rPr kumimoji="1" lang="zh-CN" altLang="en-US" sz="2000" b="1" dirty="0">
                <a:effectLst>
                  <a:outerShdw blurRad="38100" dist="38100" dir="2700000" algn="tl">
                    <a:srgbClr val="C0C0C0"/>
                  </a:outerShdw>
                </a:effectLst>
                <a:latin typeface="Times New Roman" pitchFamily="18" charset="0"/>
              </a:rPr>
              <a:t>三维动画制作软件。用于制作动画片、广告、电影等</a:t>
            </a:r>
          </a:p>
        </p:txBody>
      </p:sp>
      <p:sp>
        <p:nvSpPr>
          <p:cNvPr id="176150" name="Rectangle 22">
            <a:extLst>
              <a:ext uri="{FF2B5EF4-FFF2-40B4-BE49-F238E27FC236}">
                <a16:creationId xmlns:a16="http://schemas.microsoft.com/office/drawing/2014/main" id="{2D3948F4-197A-4060-95E1-BC7A9EF24460}"/>
              </a:ext>
            </a:extLst>
          </p:cNvPr>
          <p:cNvSpPr>
            <a:spLocks noChangeArrowheads="1"/>
          </p:cNvSpPr>
          <p:nvPr/>
        </p:nvSpPr>
        <p:spPr bwMode="auto">
          <a:xfrm>
            <a:off x="914400" y="5867400"/>
            <a:ext cx="7848600" cy="400050"/>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en-US" altLang="zh-CN" sz="2000" b="1" dirty="0">
                <a:solidFill>
                  <a:schemeClr val="bg1"/>
                </a:solidFill>
                <a:effectLst>
                  <a:outerShdw blurRad="38100" dist="38100" dir="2700000" algn="tl">
                    <a:srgbClr val="C0C0C0"/>
                  </a:outerShdw>
                </a:effectLst>
                <a:latin typeface="Times New Roman" pitchFamily="18" charset="0"/>
              </a:rPr>
              <a:t>Premiere            </a:t>
            </a:r>
            <a:r>
              <a:rPr kumimoji="1" lang="zh-CN" altLang="en-US" sz="2000" b="1" dirty="0">
                <a:effectLst>
                  <a:outerShdw blurRad="38100" dist="38100" dir="2700000" algn="tl">
                    <a:srgbClr val="C0C0C0"/>
                  </a:outerShdw>
                </a:effectLst>
                <a:latin typeface="Times New Roman" pitchFamily="18" charset="0"/>
              </a:rPr>
              <a:t>动画视频处理软件。用于处理视频、广告、电影等</a:t>
            </a:r>
          </a:p>
        </p:txBody>
      </p:sp>
      <p:sp>
        <p:nvSpPr>
          <p:cNvPr id="67596" name="标题 3">
            <a:extLst>
              <a:ext uri="{FF2B5EF4-FFF2-40B4-BE49-F238E27FC236}">
                <a16:creationId xmlns:a16="http://schemas.microsoft.com/office/drawing/2014/main" id="{6C996588-5A51-4F9E-9E2E-F9FDE5E8AEB2}"/>
              </a:ext>
            </a:extLst>
          </p:cNvPr>
          <p:cNvSpPr>
            <a:spLocks noGrp="1"/>
          </p:cNvSpPr>
          <p:nvPr>
            <p:ph type="title"/>
          </p:nvPr>
        </p:nvSpPr>
        <p:spPr>
          <a:xfrm>
            <a:off x="798513" y="50800"/>
            <a:ext cx="8262937" cy="701675"/>
          </a:xfrm>
          <a:ln/>
        </p:spPr>
        <p:txBody>
          <a:bodyPr/>
          <a:lstStyle/>
          <a:p>
            <a:pPr eaLnBrk="1" hangingPunct="1"/>
            <a:r>
              <a:rPr lang="zh-CN" altLang="en-US">
                <a:latin typeface="Times New Roman" panose="02020603050405020304" pitchFamily="18" charset="0"/>
                <a:cs typeface="Times New Roman" panose="02020603050405020304" pitchFamily="18" charset="0"/>
              </a:rPr>
              <a:t>四、动画软件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6142"/>
                                        </p:tgtEl>
                                        <p:attrNameLst>
                                          <p:attrName>style.visibility</p:attrName>
                                        </p:attrNameLst>
                                      </p:cBhvr>
                                      <p:to>
                                        <p:strVal val="visible"/>
                                      </p:to>
                                    </p:set>
                                    <p:animEffect transition="in" filter="wipe(left)">
                                      <p:cBhvr>
                                        <p:cTn id="11" dur="500"/>
                                        <p:tgtEl>
                                          <p:spTgt spid="17614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6143"/>
                                        </p:tgtEl>
                                        <p:attrNameLst>
                                          <p:attrName>style.visibility</p:attrName>
                                        </p:attrNameLst>
                                      </p:cBhvr>
                                      <p:to>
                                        <p:strVal val="visible"/>
                                      </p:to>
                                    </p:set>
                                    <p:animEffect transition="in" filter="wipe(left)">
                                      <p:cBhvr>
                                        <p:cTn id="15" dur="500"/>
                                        <p:tgtEl>
                                          <p:spTgt spid="17614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6144"/>
                                        </p:tgtEl>
                                        <p:attrNameLst>
                                          <p:attrName>style.visibility</p:attrName>
                                        </p:attrNameLst>
                                      </p:cBhvr>
                                      <p:to>
                                        <p:strVal val="visible"/>
                                      </p:to>
                                    </p:set>
                                    <p:animEffect transition="in" filter="wipe(left)">
                                      <p:cBhvr>
                                        <p:cTn id="19" dur="500"/>
                                        <p:tgtEl>
                                          <p:spTgt spid="176144"/>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6145"/>
                                        </p:tgtEl>
                                        <p:attrNameLst>
                                          <p:attrName>style.visibility</p:attrName>
                                        </p:attrNameLst>
                                      </p:cBhvr>
                                      <p:to>
                                        <p:strVal val="visible"/>
                                      </p:to>
                                    </p:set>
                                    <p:animEffect transition="in" filter="wipe(left)">
                                      <p:cBhvr>
                                        <p:cTn id="23" dur="500"/>
                                        <p:tgtEl>
                                          <p:spTgt spid="176145"/>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76146"/>
                                        </p:tgtEl>
                                        <p:attrNameLst>
                                          <p:attrName>style.visibility</p:attrName>
                                        </p:attrNameLst>
                                      </p:cBhvr>
                                      <p:to>
                                        <p:strVal val="visible"/>
                                      </p:to>
                                    </p:set>
                                    <p:animEffect transition="in" filter="wipe(left)">
                                      <p:cBhvr>
                                        <p:cTn id="27" dur="500"/>
                                        <p:tgtEl>
                                          <p:spTgt spid="176146"/>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6147"/>
                                        </p:tgtEl>
                                        <p:attrNameLst>
                                          <p:attrName>style.visibility</p:attrName>
                                        </p:attrNameLst>
                                      </p:cBhvr>
                                      <p:to>
                                        <p:strVal val="visible"/>
                                      </p:to>
                                    </p:set>
                                    <p:animEffect transition="in" filter="wipe(left)">
                                      <p:cBhvr>
                                        <p:cTn id="31" dur="500"/>
                                        <p:tgtEl>
                                          <p:spTgt spid="176147"/>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76148"/>
                                        </p:tgtEl>
                                        <p:attrNameLst>
                                          <p:attrName>style.visibility</p:attrName>
                                        </p:attrNameLst>
                                      </p:cBhvr>
                                      <p:to>
                                        <p:strVal val="visible"/>
                                      </p:to>
                                    </p:set>
                                    <p:animEffect transition="in" filter="wipe(left)">
                                      <p:cBhvr>
                                        <p:cTn id="35" dur="500"/>
                                        <p:tgtEl>
                                          <p:spTgt spid="176148"/>
                                        </p:tgtEl>
                                      </p:cBhvr>
                                    </p:animEffect>
                                  </p:childTnLst>
                                </p:cTn>
                              </p:par>
                            </p:childTnLst>
                          </p:cTn>
                        </p:par>
                        <p:par>
                          <p:cTn id="36" fill="hold" nodeType="afterGroup">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76149"/>
                                        </p:tgtEl>
                                        <p:attrNameLst>
                                          <p:attrName>style.visibility</p:attrName>
                                        </p:attrNameLst>
                                      </p:cBhvr>
                                      <p:to>
                                        <p:strVal val="visible"/>
                                      </p:to>
                                    </p:set>
                                    <p:animEffect transition="in" filter="wipe(left)">
                                      <p:cBhvr>
                                        <p:cTn id="39" dur="500"/>
                                        <p:tgtEl>
                                          <p:spTgt spid="176149"/>
                                        </p:tgtEl>
                                      </p:cBhvr>
                                    </p:animEffect>
                                  </p:childTnLst>
                                </p:cTn>
                              </p:par>
                            </p:childTnLst>
                          </p:cTn>
                        </p:par>
                        <p:par>
                          <p:cTn id="40" fill="hold" nodeType="afterGroup">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76150"/>
                                        </p:tgtEl>
                                        <p:attrNameLst>
                                          <p:attrName>style.visibility</p:attrName>
                                        </p:attrNameLst>
                                      </p:cBhvr>
                                      <p:to>
                                        <p:strVal val="visible"/>
                                      </p:to>
                                    </p:set>
                                    <p:animEffect transition="in" filter="wipe(left)">
                                      <p:cBhvr>
                                        <p:cTn id="43" dur="500"/>
                                        <p:tgtEl>
                                          <p:spTgt spid="17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2" grpId="0" autoUpdateAnimBg="0"/>
      <p:bldP spid="176143" grpId="0" autoUpdateAnimBg="0"/>
      <p:bldP spid="176144" grpId="0" autoUpdateAnimBg="0"/>
      <p:bldP spid="176145" grpId="0" autoUpdateAnimBg="0"/>
      <p:bldP spid="176146" grpId="0" autoUpdateAnimBg="0"/>
      <p:bldP spid="176147" grpId="0" autoUpdateAnimBg="0"/>
      <p:bldP spid="176148" grpId="0" autoUpdateAnimBg="0"/>
      <p:bldP spid="176149" grpId="0" autoUpdateAnimBg="0"/>
      <p:bldP spid="176150"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a:extLst>
              <a:ext uri="{FF2B5EF4-FFF2-40B4-BE49-F238E27FC236}">
                <a16:creationId xmlns:a16="http://schemas.microsoft.com/office/drawing/2014/main" id="{53F00463-1499-4D2E-8BED-D57122BCD74F}"/>
              </a:ext>
            </a:extLst>
          </p:cNvPr>
          <p:cNvSpPr txBox="1">
            <a:spLocks noChangeArrowheads="1"/>
          </p:cNvSpPr>
          <p:nvPr/>
        </p:nvSpPr>
        <p:spPr bwMode="auto">
          <a:xfrm>
            <a:off x="533400" y="838200"/>
            <a:ext cx="3200400" cy="396875"/>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 动画文件的种类与格式</a:t>
            </a:r>
          </a:p>
        </p:txBody>
      </p:sp>
      <p:sp>
        <p:nvSpPr>
          <p:cNvPr id="184323" name="Text Box 3">
            <a:extLst>
              <a:ext uri="{FF2B5EF4-FFF2-40B4-BE49-F238E27FC236}">
                <a16:creationId xmlns:a16="http://schemas.microsoft.com/office/drawing/2014/main" id="{0242D489-2C2A-42AC-9379-BB7EC79E017A}"/>
              </a:ext>
            </a:extLst>
          </p:cNvPr>
          <p:cNvSpPr txBox="1">
            <a:spLocks noChangeArrowheads="1"/>
          </p:cNvSpPr>
          <p:nvPr/>
        </p:nvSpPr>
        <p:spPr bwMode="auto">
          <a:xfrm>
            <a:off x="838200" y="1431925"/>
            <a:ext cx="7239000" cy="1370013"/>
          </a:xfrm>
          <a:prstGeom prst="rect">
            <a:avLst/>
          </a:prstGeom>
          <a:noFill/>
          <a:ln w="9525">
            <a:noFill/>
            <a:miter lim="800000"/>
            <a:headEnd/>
            <a:tailEnd/>
          </a:ln>
          <a:effectLst/>
        </p:spPr>
        <p:txBody>
          <a:bodyPr lIns="91429" tIns="45714" rIns="91429" bIns="45714">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 标准动画文件</a:t>
            </a:r>
            <a:r>
              <a:rPr kumimoji="1" lang="en-US" altLang="zh-CN" sz="2000" b="1" dirty="0">
                <a:effectLst>
                  <a:outerShdw blurRad="38100" dist="38100" dir="2700000" algn="tl">
                    <a:srgbClr val="C0C0C0"/>
                  </a:outerShdw>
                </a:effectLst>
                <a:latin typeface="Times New Roman" pitchFamily="18" charset="0"/>
              </a:rPr>
              <a:t>——FLI</a:t>
            </a:r>
            <a:r>
              <a:rPr kumimoji="1" lang="zh-CN" altLang="zh-CN" sz="2000" b="1" dirty="0">
                <a:effectLst>
                  <a:outerShdw blurRad="38100" dist="38100" dir="2700000" algn="tl">
                    <a:srgbClr val="C0C0C0"/>
                  </a:outerShdw>
                </a:effectLst>
                <a:latin typeface="Times New Roman" pitchFamily="18" charset="0"/>
              </a:rPr>
              <a:t>格式 </a:t>
            </a:r>
            <a:r>
              <a:rPr kumimoji="1" lang="en-US" altLang="zh-CN" sz="2000" b="1"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画面</a:t>
            </a:r>
            <a:r>
              <a:rPr kumimoji="1" lang="en-US" altLang="zh-CN" sz="2000" b="1" dirty="0">
                <a:effectLst>
                  <a:outerShdw blurRad="38100" dist="38100" dir="2700000" algn="tl">
                    <a:srgbClr val="C0C0C0"/>
                  </a:outerShdw>
                </a:effectLst>
                <a:latin typeface="Times New Roman" pitchFamily="18" charset="0"/>
              </a:rPr>
              <a:t>320×200) </a:t>
            </a:r>
            <a:r>
              <a:rPr kumimoji="1" lang="zh-CN" altLang="en-US" sz="2000" b="1" dirty="0">
                <a:effectLst>
                  <a:outerShdw blurRad="38100" dist="38100" dir="2700000" algn="tl">
                    <a:srgbClr val="C0C0C0"/>
                  </a:outerShdw>
                </a:effectLst>
                <a:latin typeface="Times New Roman" pitchFamily="18" charset="0"/>
              </a:rPr>
              <a:t>、</a:t>
            </a:r>
            <a:r>
              <a:rPr kumimoji="1" lang="en-US" altLang="zh-CN" sz="2000" b="1" dirty="0">
                <a:effectLst>
                  <a:outerShdw blurRad="38100" dist="38100" dir="2700000" algn="tl">
                    <a:srgbClr val="C0C0C0"/>
                  </a:outerShdw>
                </a:effectLst>
                <a:latin typeface="Times New Roman" pitchFamily="18" charset="0"/>
              </a:rPr>
              <a:t>FLC</a:t>
            </a:r>
            <a:r>
              <a:rPr kumimoji="1" lang="zh-CN" altLang="zh-CN" sz="2000" b="1" dirty="0">
                <a:effectLst>
                  <a:outerShdw blurRad="38100" dist="38100" dir="2700000" algn="tl">
                    <a:srgbClr val="C0C0C0"/>
                  </a:outerShdw>
                </a:effectLst>
                <a:latin typeface="Times New Roman" pitchFamily="18" charset="0"/>
              </a:rPr>
              <a:t>格式</a:t>
            </a:r>
            <a:endParaRPr kumimoji="1" lang="zh-CN" altLang="en-US" dirty="0">
              <a:effectLst>
                <a:outerShdw blurRad="38100" dist="38100" dir="2700000" algn="tl">
                  <a:srgbClr val="C0C0C0"/>
                </a:outerShdw>
              </a:effectLst>
              <a:latin typeface="Times New Roman" pitchFamily="18" charset="0"/>
            </a:endParaRPr>
          </a:p>
          <a:p>
            <a:pPr>
              <a:spcBef>
                <a:spcPct val="50000"/>
              </a:spcBef>
              <a:defRPr/>
            </a:pPr>
            <a:r>
              <a:rPr kumimoji="1" lang="zh-CN" altLang="en-US"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 矢量动画文件</a:t>
            </a:r>
            <a:r>
              <a:rPr kumimoji="1" lang="en-US" altLang="zh-CN" sz="2000" b="1"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各类算法语言独有的格式</a:t>
            </a:r>
          </a:p>
          <a:p>
            <a:pPr>
              <a:spcBef>
                <a:spcPct val="50000"/>
              </a:spcBef>
              <a:defRPr/>
            </a:pPr>
            <a:r>
              <a:rPr kumimoji="1" lang="zh-CN" altLang="en-US"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 网页动画文件</a:t>
            </a:r>
            <a:r>
              <a:rPr kumimoji="1" lang="en-US" altLang="zh-CN" sz="2000" b="1" dirty="0">
                <a:effectLst>
                  <a:outerShdw blurRad="38100" dist="38100" dir="2700000" algn="tl">
                    <a:srgbClr val="C0C0C0"/>
                  </a:outerShdw>
                </a:effectLst>
                <a:latin typeface="Times New Roman" pitchFamily="18" charset="0"/>
              </a:rPr>
              <a:t>——GIF 89a</a:t>
            </a:r>
            <a:r>
              <a:rPr kumimoji="1" lang="zh-CN" altLang="zh-CN" sz="2000" b="1" dirty="0">
                <a:effectLst>
                  <a:outerShdw blurRad="38100" dist="38100" dir="2700000" algn="tl">
                    <a:srgbClr val="C0C0C0"/>
                  </a:outerShdw>
                </a:effectLst>
                <a:latin typeface="Times New Roman" pitchFamily="18" charset="0"/>
              </a:rPr>
              <a:t>格式 </a:t>
            </a:r>
            <a:r>
              <a:rPr kumimoji="1" lang="en-US" altLang="zh-CN" sz="2000" b="1"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画面尺寸随显示模式而定</a:t>
            </a:r>
            <a:r>
              <a:rPr kumimoji="1" lang="en-US" altLang="zh-CN" sz="2000" b="1" dirty="0">
                <a:effectLst>
                  <a:outerShdw blurRad="38100" dist="38100" dir="2700000" algn="tl">
                    <a:srgbClr val="C0C0C0"/>
                  </a:outerShdw>
                </a:effectLst>
                <a:latin typeface="Times New Roman" pitchFamily="18" charset="0"/>
              </a:rPr>
              <a:t>)</a:t>
            </a:r>
          </a:p>
        </p:txBody>
      </p:sp>
      <p:sp>
        <p:nvSpPr>
          <p:cNvPr id="3077" name="Line 5">
            <a:extLst>
              <a:ext uri="{FF2B5EF4-FFF2-40B4-BE49-F238E27FC236}">
                <a16:creationId xmlns:a16="http://schemas.microsoft.com/office/drawing/2014/main" id="{A11F4E61-9C15-43D1-87A6-0B287A3A32F3}"/>
              </a:ext>
            </a:extLst>
          </p:cNvPr>
          <p:cNvSpPr>
            <a:spLocks noChangeShapeType="1"/>
          </p:cNvSpPr>
          <p:nvPr/>
        </p:nvSpPr>
        <p:spPr bwMode="auto">
          <a:xfrm>
            <a:off x="609600" y="1219200"/>
            <a:ext cx="2895600"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lIns="91429" tIns="45714" rIns="91429" bIns="45714"/>
          <a:lstStyle/>
          <a:p>
            <a:endParaRPr lang="zh-CN" altLang="en-US"/>
          </a:p>
        </p:txBody>
      </p:sp>
      <p:grpSp>
        <p:nvGrpSpPr>
          <p:cNvPr id="2" name="Group 6">
            <a:extLst>
              <a:ext uri="{FF2B5EF4-FFF2-40B4-BE49-F238E27FC236}">
                <a16:creationId xmlns:a16="http://schemas.microsoft.com/office/drawing/2014/main" id="{EC2BA693-D0AD-40C9-8E34-142E47C19979}"/>
              </a:ext>
            </a:extLst>
          </p:cNvPr>
          <p:cNvGrpSpPr>
            <a:grpSpLocks/>
          </p:cNvGrpSpPr>
          <p:nvPr/>
        </p:nvGrpSpPr>
        <p:grpSpPr bwMode="auto">
          <a:xfrm>
            <a:off x="533400" y="2895600"/>
            <a:ext cx="8382000" cy="1857375"/>
            <a:chOff x="336" y="1824"/>
            <a:chExt cx="5280" cy="1170"/>
          </a:xfrm>
        </p:grpSpPr>
        <p:sp>
          <p:nvSpPr>
            <p:cNvPr id="184327" name="Text Box 7">
              <a:extLst>
                <a:ext uri="{FF2B5EF4-FFF2-40B4-BE49-F238E27FC236}">
                  <a16:creationId xmlns:a16="http://schemas.microsoft.com/office/drawing/2014/main" id="{11EE79EB-9899-4927-82A2-44644FBF9EDD}"/>
                </a:ext>
              </a:extLst>
            </p:cNvPr>
            <p:cNvSpPr txBox="1">
              <a:spLocks noChangeArrowheads="1"/>
            </p:cNvSpPr>
            <p:nvPr/>
          </p:nvSpPr>
          <p:spPr bwMode="auto">
            <a:xfrm>
              <a:off x="336" y="1824"/>
              <a:ext cx="1632" cy="252"/>
            </a:xfrm>
            <a:prstGeom prst="rect">
              <a:avLst/>
            </a:prstGeom>
            <a:noFill/>
            <a:ln w="9525">
              <a:noFill/>
              <a:miter lim="800000"/>
              <a:headEnd/>
              <a:tailEnd/>
            </a:ln>
            <a:effectLst/>
          </p:spPr>
          <p:txBody>
            <a:bodyPr>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 </a:t>
              </a:r>
              <a:r>
                <a:rPr kumimoji="1" lang="zh-CN" altLang="en-US" sz="2000" b="1" dirty="0">
                  <a:effectLst>
                    <a:outerShdw blurRad="38100" dist="38100" dir="2700000" algn="tl">
                      <a:srgbClr val="C0C0C0"/>
                    </a:outerShdw>
                  </a:effectLst>
                  <a:latin typeface="Times New Roman" pitchFamily="18" charset="0"/>
                </a:rPr>
                <a:t>动画文件的保存</a:t>
              </a:r>
            </a:p>
          </p:txBody>
        </p:sp>
        <p:graphicFrame>
          <p:nvGraphicFramePr>
            <p:cNvPr id="3074" name="Object 8">
              <a:extLst>
                <a:ext uri="{FF2B5EF4-FFF2-40B4-BE49-F238E27FC236}">
                  <a16:creationId xmlns:a16="http://schemas.microsoft.com/office/drawing/2014/main" id="{1F11A791-FF13-46D7-ABFC-51D2A468EC1A}"/>
                </a:ext>
              </a:extLst>
            </p:cNvPr>
            <p:cNvGraphicFramePr>
              <a:graphicFrameLocks noChangeAspect="1"/>
            </p:cNvGraphicFramePr>
            <p:nvPr/>
          </p:nvGraphicFramePr>
          <p:xfrm>
            <a:off x="4272" y="1920"/>
            <a:ext cx="680" cy="1011"/>
          </p:xfrm>
          <a:graphic>
            <a:graphicData uri="http://schemas.openxmlformats.org/presentationml/2006/ole">
              <mc:AlternateContent xmlns:mc="http://schemas.openxmlformats.org/markup-compatibility/2006">
                <mc:Choice xmlns:v="urn:schemas-microsoft-com:vml" Requires="v">
                  <p:oleObj name="剪辑" r:id="rId2" imgW="3681360" imgH="4426920" progId="MS_ClipArt_Gallery.2">
                    <p:embed/>
                  </p:oleObj>
                </mc:Choice>
                <mc:Fallback>
                  <p:oleObj name="剪辑" r:id="rId2" imgW="3681360" imgH="4426920" progId="MS_ClipArt_Gallery.2">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 y="1920"/>
                          <a:ext cx="680" cy="10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086" name="Picture 9" descr="Cd-disk">
              <a:extLst>
                <a:ext uri="{FF2B5EF4-FFF2-40B4-BE49-F238E27FC236}">
                  <a16:creationId xmlns:a16="http://schemas.microsoft.com/office/drawing/2014/main" id="{01D60E0A-3CA1-4A88-8B62-504CBB264D69}"/>
                </a:ext>
              </a:extLst>
            </p:cNvPr>
            <p:cNvPicPr>
              <a:picLocks noChangeAspect="1" noChangeArrowheads="1"/>
            </p:cNvPicPr>
            <p:nvPr/>
          </p:nvPicPr>
          <p:blipFill>
            <a:blip r:embed="rId4">
              <a:clrChange>
                <a:clrFrom>
                  <a:srgbClr val="000086"/>
                </a:clrFrom>
                <a:clrTo>
                  <a:srgbClr val="000086">
                    <a:alpha val="0"/>
                  </a:srgbClr>
                </a:clrTo>
              </a:clrChange>
              <a:extLst>
                <a:ext uri="{28A0092B-C50C-407E-A947-70E740481C1C}">
                  <a14:useLocalDpi xmlns:a14="http://schemas.microsoft.com/office/drawing/2010/main" val="0"/>
                </a:ext>
              </a:extLst>
            </a:blip>
            <a:srcRect/>
            <a:stretch>
              <a:fillRect/>
            </a:stretch>
          </p:blipFill>
          <p:spPr bwMode="auto">
            <a:xfrm>
              <a:off x="2640" y="2640"/>
              <a:ext cx="80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0" descr="HARDDISK">
              <a:extLst>
                <a:ext uri="{FF2B5EF4-FFF2-40B4-BE49-F238E27FC236}">
                  <a16:creationId xmlns:a16="http://schemas.microsoft.com/office/drawing/2014/main" id="{6A76D4EC-EDCA-40B8-9E97-968F6496B82B}"/>
                </a:ext>
              </a:extLst>
            </p:cNvPr>
            <p:cNvPicPr>
              <a:picLocks noChangeAspect="1" noChangeArrowheads="1"/>
            </p:cNvPicPr>
            <p:nvPr/>
          </p:nvPicPr>
          <p:blipFill>
            <a:blip r:embed="rId5">
              <a:clrChange>
                <a:clrFrom>
                  <a:srgbClr val="010192"/>
                </a:clrFrom>
                <a:clrTo>
                  <a:srgbClr val="010192">
                    <a:alpha val="0"/>
                  </a:srgbClr>
                </a:clrTo>
              </a:clrChange>
              <a:extLst>
                <a:ext uri="{28A0092B-C50C-407E-A947-70E740481C1C}">
                  <a14:useLocalDpi xmlns:a14="http://schemas.microsoft.com/office/drawing/2010/main" val="0"/>
                </a:ext>
              </a:extLst>
            </a:blip>
            <a:srcRect/>
            <a:stretch>
              <a:fillRect/>
            </a:stretch>
          </p:blipFill>
          <p:spPr bwMode="auto">
            <a:xfrm>
              <a:off x="2688" y="1874"/>
              <a:ext cx="720"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1" name="Text Box 11">
              <a:extLst>
                <a:ext uri="{FF2B5EF4-FFF2-40B4-BE49-F238E27FC236}">
                  <a16:creationId xmlns:a16="http://schemas.microsoft.com/office/drawing/2014/main" id="{7519D487-2734-488A-951A-033866AEC3D5}"/>
                </a:ext>
              </a:extLst>
            </p:cNvPr>
            <p:cNvSpPr txBox="1">
              <a:spLocks noChangeArrowheads="1"/>
            </p:cNvSpPr>
            <p:nvPr/>
          </p:nvSpPr>
          <p:spPr bwMode="auto">
            <a:xfrm>
              <a:off x="3312" y="2256"/>
              <a:ext cx="864" cy="233"/>
            </a:xfrm>
            <a:prstGeom prst="rect">
              <a:avLst/>
            </a:prstGeom>
            <a:noFill/>
            <a:ln w="9525">
              <a:noFill/>
              <a:miter lim="800000"/>
              <a:headEnd/>
              <a:tailEnd/>
            </a:ln>
            <a:effectLst/>
          </p:spPr>
          <p:txBody>
            <a:bodyPr>
              <a:spAutoFit/>
            </a:bodyPr>
            <a:lstStyle/>
            <a:p>
              <a:pPr>
                <a:spcBef>
                  <a:spcPct val="50000"/>
                </a:spcBef>
                <a:defRPr/>
              </a:pPr>
              <a:r>
                <a:rPr kumimoji="1" lang="en-US" altLang="zh-CN" b="1">
                  <a:effectLst>
                    <a:outerShdw blurRad="38100" dist="38100" dir="2700000" algn="tl">
                      <a:srgbClr val="C0C0C0"/>
                    </a:outerShdw>
                  </a:effectLst>
                  <a:latin typeface="Times New Roman" pitchFamily="18" charset="0"/>
                </a:rPr>
                <a:t>Hard Disk</a:t>
              </a:r>
            </a:p>
          </p:txBody>
        </p:sp>
        <p:sp>
          <p:nvSpPr>
            <p:cNvPr id="184332" name="Text Box 12">
              <a:extLst>
                <a:ext uri="{FF2B5EF4-FFF2-40B4-BE49-F238E27FC236}">
                  <a16:creationId xmlns:a16="http://schemas.microsoft.com/office/drawing/2014/main" id="{B33E9860-69A3-46BC-AA8F-5DDF598FB38D}"/>
                </a:ext>
              </a:extLst>
            </p:cNvPr>
            <p:cNvSpPr txBox="1">
              <a:spLocks noChangeArrowheads="1"/>
            </p:cNvSpPr>
            <p:nvPr/>
          </p:nvSpPr>
          <p:spPr bwMode="auto">
            <a:xfrm>
              <a:off x="3408" y="2688"/>
              <a:ext cx="624" cy="233"/>
            </a:xfrm>
            <a:prstGeom prst="rect">
              <a:avLst/>
            </a:prstGeom>
            <a:noFill/>
            <a:ln w="9525">
              <a:noFill/>
              <a:miter lim="800000"/>
              <a:headEnd/>
              <a:tailEnd/>
            </a:ln>
            <a:effectLst/>
          </p:spPr>
          <p:txBody>
            <a:bodyPr>
              <a:spAutoFit/>
            </a:bodyPr>
            <a:lstStyle/>
            <a:p>
              <a:pPr>
                <a:spcBef>
                  <a:spcPct val="50000"/>
                </a:spcBef>
                <a:defRPr/>
              </a:pPr>
              <a:r>
                <a:rPr kumimoji="1" lang="en-US" altLang="zh-CN" b="1">
                  <a:effectLst>
                    <a:outerShdw blurRad="38100" dist="38100" dir="2700000" algn="tl">
                      <a:srgbClr val="C0C0C0"/>
                    </a:outerShdw>
                  </a:effectLst>
                  <a:latin typeface="Times New Roman" pitchFamily="18" charset="0"/>
                </a:rPr>
                <a:t>CD-R</a:t>
              </a:r>
            </a:p>
          </p:txBody>
        </p:sp>
        <p:sp>
          <p:nvSpPr>
            <p:cNvPr id="184333" name="Text Box 13">
              <a:extLst>
                <a:ext uri="{FF2B5EF4-FFF2-40B4-BE49-F238E27FC236}">
                  <a16:creationId xmlns:a16="http://schemas.microsoft.com/office/drawing/2014/main" id="{C4E45C48-7224-46BC-92F9-D26596262C8F}"/>
                </a:ext>
              </a:extLst>
            </p:cNvPr>
            <p:cNvSpPr txBox="1">
              <a:spLocks noChangeArrowheads="1"/>
            </p:cNvSpPr>
            <p:nvPr/>
          </p:nvSpPr>
          <p:spPr bwMode="auto">
            <a:xfrm>
              <a:off x="4944" y="2640"/>
              <a:ext cx="672" cy="233"/>
            </a:xfrm>
            <a:prstGeom prst="rect">
              <a:avLst/>
            </a:prstGeom>
            <a:noFill/>
            <a:ln w="9525">
              <a:noFill/>
              <a:miter lim="800000"/>
              <a:headEnd/>
              <a:tailEnd/>
            </a:ln>
            <a:effectLst/>
          </p:spPr>
          <p:txBody>
            <a:bodyPr>
              <a:spAutoFit/>
            </a:bodyPr>
            <a:lstStyle/>
            <a:p>
              <a:pPr>
                <a:spcBef>
                  <a:spcPct val="50000"/>
                </a:spcBef>
                <a:defRPr/>
              </a:pPr>
              <a:r>
                <a:rPr kumimoji="1" lang="en-US" altLang="zh-CN" b="1">
                  <a:effectLst>
                    <a:outerShdw blurRad="38100" dist="38100" dir="2700000" algn="tl">
                      <a:srgbClr val="C0C0C0"/>
                    </a:outerShdw>
                  </a:effectLst>
                  <a:latin typeface="Times New Roman" pitchFamily="18" charset="0"/>
                </a:rPr>
                <a:t>Floppy</a:t>
              </a:r>
            </a:p>
          </p:txBody>
        </p:sp>
        <p:sp>
          <p:nvSpPr>
            <p:cNvPr id="3091" name="Line 14">
              <a:extLst>
                <a:ext uri="{FF2B5EF4-FFF2-40B4-BE49-F238E27FC236}">
                  <a16:creationId xmlns:a16="http://schemas.microsoft.com/office/drawing/2014/main" id="{5BC8BECD-13D9-4BB7-B6B7-585B0F98AEE9}"/>
                </a:ext>
              </a:extLst>
            </p:cNvPr>
            <p:cNvSpPr>
              <a:spLocks noChangeShapeType="1"/>
            </p:cNvSpPr>
            <p:nvPr/>
          </p:nvSpPr>
          <p:spPr bwMode="auto">
            <a:xfrm>
              <a:off x="384" y="2064"/>
              <a:ext cx="1344"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5" name="Text Box 15">
              <a:extLst>
                <a:ext uri="{FF2B5EF4-FFF2-40B4-BE49-F238E27FC236}">
                  <a16:creationId xmlns:a16="http://schemas.microsoft.com/office/drawing/2014/main" id="{6314257D-38E7-474C-891F-20939306A07F}"/>
                </a:ext>
              </a:extLst>
            </p:cNvPr>
            <p:cNvSpPr txBox="1">
              <a:spLocks noChangeArrowheads="1"/>
            </p:cNvSpPr>
            <p:nvPr/>
          </p:nvSpPr>
          <p:spPr bwMode="auto">
            <a:xfrm>
              <a:off x="528" y="2160"/>
              <a:ext cx="1872" cy="834"/>
            </a:xfrm>
            <a:prstGeom prst="rect">
              <a:avLst/>
            </a:prstGeom>
            <a:noFill/>
            <a:ln w="9525">
              <a:noFill/>
              <a:miter lim="800000"/>
              <a:headEnd/>
              <a:tailEnd/>
            </a:ln>
            <a:effectLst/>
          </p:spPr>
          <p:txBody>
            <a:bodyPr>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 </a:t>
              </a:r>
              <a:r>
                <a:rPr kumimoji="1" lang="zh-CN" altLang="en-US" sz="2000" b="1" dirty="0">
                  <a:effectLst>
                    <a:outerShdw blurRad="38100" dist="38100" dir="2700000" algn="tl">
                      <a:srgbClr val="C0C0C0"/>
                    </a:outerShdw>
                  </a:effectLst>
                  <a:latin typeface="Times New Roman" pitchFamily="18" charset="0"/>
                </a:rPr>
                <a:t>动画文件数据量大，</a:t>
              </a:r>
            </a:p>
            <a:p>
              <a:pPr>
                <a:spcBef>
                  <a:spcPct val="50000"/>
                </a:spcBef>
                <a:defRPr/>
              </a:pPr>
              <a:r>
                <a:rPr kumimoji="1" lang="zh-CN" altLang="en-US" sz="2000" b="1" dirty="0">
                  <a:effectLst>
                    <a:outerShdw blurRad="38100" dist="38100" dir="2700000" algn="tl">
                      <a:srgbClr val="C0C0C0"/>
                    </a:outerShdw>
                  </a:effectLst>
                  <a:latin typeface="Times New Roman" pitchFamily="18" charset="0"/>
                </a:rPr>
                <a:t>     但可压缩性很小</a:t>
              </a:r>
            </a:p>
            <a:p>
              <a:pPr>
                <a:spcBef>
                  <a:spcPct val="50000"/>
                </a:spcBef>
                <a:defRPr/>
              </a:pPr>
              <a:r>
                <a:rPr kumimoji="1" lang="zh-CN" altLang="en-US" dirty="0">
                  <a:effectLst>
                    <a:outerShdw blurRad="38100" dist="38100" dir="2700000" algn="tl">
                      <a:srgbClr val="C0C0C0"/>
                    </a:outerShdw>
                  </a:effectLst>
                  <a:latin typeface="Times New Roman" pitchFamily="18" charset="0"/>
                </a:rPr>
                <a:t>● </a:t>
              </a:r>
              <a:r>
                <a:rPr kumimoji="1" lang="zh-CN" altLang="en-US" sz="2000" b="1" dirty="0">
                  <a:effectLst>
                    <a:outerShdw blurRad="38100" dist="38100" dir="2700000" algn="tl">
                      <a:srgbClr val="C0C0C0"/>
                    </a:outerShdw>
                  </a:effectLst>
                  <a:latin typeface="Times New Roman" pitchFamily="18" charset="0"/>
                </a:rPr>
                <a:t>需要大容量存储介质</a:t>
              </a:r>
            </a:p>
          </p:txBody>
        </p:sp>
      </p:grpSp>
      <p:grpSp>
        <p:nvGrpSpPr>
          <p:cNvPr id="3" name="Group 16">
            <a:extLst>
              <a:ext uri="{FF2B5EF4-FFF2-40B4-BE49-F238E27FC236}">
                <a16:creationId xmlns:a16="http://schemas.microsoft.com/office/drawing/2014/main" id="{636A9F0E-BCB6-455C-AA9D-35F37C41265F}"/>
              </a:ext>
            </a:extLst>
          </p:cNvPr>
          <p:cNvGrpSpPr>
            <a:grpSpLocks/>
          </p:cNvGrpSpPr>
          <p:nvPr/>
        </p:nvGrpSpPr>
        <p:grpSpPr bwMode="auto">
          <a:xfrm>
            <a:off x="533400" y="4876800"/>
            <a:ext cx="8172450" cy="1779588"/>
            <a:chOff x="336" y="3072"/>
            <a:chExt cx="5148" cy="1121"/>
          </a:xfrm>
        </p:grpSpPr>
        <p:sp>
          <p:nvSpPr>
            <p:cNvPr id="184337" name="Text Box 17">
              <a:extLst>
                <a:ext uri="{FF2B5EF4-FFF2-40B4-BE49-F238E27FC236}">
                  <a16:creationId xmlns:a16="http://schemas.microsoft.com/office/drawing/2014/main" id="{482F2360-6313-453A-AC8B-882397D4FE31}"/>
                </a:ext>
              </a:extLst>
            </p:cNvPr>
            <p:cNvSpPr txBox="1">
              <a:spLocks noChangeArrowheads="1"/>
            </p:cNvSpPr>
            <p:nvPr/>
          </p:nvSpPr>
          <p:spPr bwMode="auto">
            <a:xfrm>
              <a:off x="336" y="3072"/>
              <a:ext cx="1632" cy="252"/>
            </a:xfrm>
            <a:prstGeom prst="rect">
              <a:avLst/>
            </a:prstGeom>
            <a:noFill/>
            <a:ln w="9525">
              <a:noFill/>
              <a:miter lim="800000"/>
              <a:headEnd/>
              <a:tailEnd/>
            </a:ln>
            <a:effectLst/>
          </p:spPr>
          <p:txBody>
            <a:bodyPr>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 </a:t>
              </a:r>
              <a:r>
                <a:rPr kumimoji="1" lang="zh-CN" altLang="en-US" sz="2000" b="1" dirty="0">
                  <a:effectLst>
                    <a:outerShdw blurRad="38100" dist="38100" dir="2700000" algn="tl">
                      <a:srgbClr val="C0C0C0"/>
                    </a:outerShdw>
                  </a:effectLst>
                  <a:latin typeface="Times New Roman" pitchFamily="18" charset="0"/>
                </a:rPr>
                <a:t>动画的应用模式</a:t>
              </a:r>
            </a:p>
          </p:txBody>
        </p:sp>
        <p:sp>
          <p:nvSpPr>
            <p:cNvPr id="184338" name="Text Box 18">
              <a:extLst>
                <a:ext uri="{FF2B5EF4-FFF2-40B4-BE49-F238E27FC236}">
                  <a16:creationId xmlns:a16="http://schemas.microsoft.com/office/drawing/2014/main" id="{81BB100E-A1CF-4D65-87FA-47A9DCD8C8AB}"/>
                </a:ext>
              </a:extLst>
            </p:cNvPr>
            <p:cNvSpPr txBox="1">
              <a:spLocks noChangeArrowheads="1"/>
            </p:cNvSpPr>
            <p:nvPr/>
          </p:nvSpPr>
          <p:spPr bwMode="auto">
            <a:xfrm>
              <a:off x="528" y="3446"/>
              <a:ext cx="3840" cy="543"/>
            </a:xfrm>
            <a:prstGeom prst="rect">
              <a:avLst/>
            </a:prstGeom>
            <a:noFill/>
            <a:ln w="9525">
              <a:noFill/>
              <a:miter lim="800000"/>
              <a:headEnd/>
              <a:tailEnd/>
            </a:ln>
            <a:effectLst/>
          </p:spPr>
          <p:txBody>
            <a:bodyPr>
              <a:spAutoFit/>
            </a:bodyPr>
            <a:lstStyle/>
            <a:p>
              <a:pPr>
                <a:spcBef>
                  <a:spcPct val="50000"/>
                </a:spcBef>
                <a:defRPr/>
              </a:pPr>
              <a:r>
                <a:rPr kumimoji="1" lang="zh-CN" altLang="en-US" dirty="0">
                  <a:solidFill>
                    <a:srgbClr val="00FF99"/>
                  </a:solidFill>
                  <a:effectLst>
                    <a:outerShdw blurRad="38100" dist="38100" dir="2700000" algn="tl">
                      <a:srgbClr val="C0C0C0"/>
                    </a:outerShdw>
                  </a:effectLst>
                  <a:latin typeface="Times New Roman" pitchFamily="18" charset="0"/>
                </a:rPr>
                <a:t>●</a:t>
              </a:r>
              <a:r>
                <a:rPr kumimoji="1" lang="zh-CN" altLang="en-US" dirty="0">
                  <a:solidFill>
                    <a:srgbClr val="00FFCC"/>
                  </a:solidFill>
                  <a:effectLst>
                    <a:outerShdw blurRad="38100" dist="38100" dir="2700000" algn="tl">
                      <a:srgbClr val="C0C0C0"/>
                    </a:outerShdw>
                  </a:effectLst>
                  <a:latin typeface="Times New Roman" pitchFamily="18" charset="0"/>
                </a:rPr>
                <a:t> </a:t>
              </a:r>
              <a:r>
                <a:rPr kumimoji="1" lang="zh-CN" altLang="en-US" sz="2000" b="1" dirty="0">
                  <a:effectLst>
                    <a:outerShdw blurRad="38100" dist="38100" dir="2700000" algn="tl">
                      <a:srgbClr val="C0C0C0"/>
                    </a:outerShdw>
                  </a:effectLst>
                  <a:latin typeface="Times New Roman" pitchFamily="18" charset="0"/>
                </a:rPr>
                <a:t>电脑演示 </a:t>
              </a:r>
              <a:r>
                <a:rPr kumimoji="1" lang="en-US" altLang="zh-CN" sz="2000" b="1"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多媒体产品、教学课件等</a:t>
              </a:r>
              <a:r>
                <a:rPr kumimoji="1" lang="en-US" altLang="zh-CN" sz="2000" b="1" dirty="0">
                  <a:effectLst>
                    <a:outerShdw blurRad="38100" dist="38100" dir="2700000" algn="tl">
                      <a:srgbClr val="C0C0C0"/>
                    </a:outerShdw>
                  </a:effectLst>
                  <a:latin typeface="Times New Roman" pitchFamily="18" charset="0"/>
                </a:rPr>
                <a:t>)</a:t>
              </a:r>
            </a:p>
            <a:p>
              <a:pPr>
                <a:spcBef>
                  <a:spcPct val="50000"/>
                </a:spcBef>
                <a:defRPr/>
              </a:pPr>
              <a:r>
                <a:rPr kumimoji="1" lang="en-US" altLang="zh-CN" dirty="0">
                  <a:effectLst>
                    <a:outerShdw blurRad="38100" dist="38100" dir="2700000" algn="tl">
                      <a:srgbClr val="C0C0C0"/>
                    </a:outerShdw>
                  </a:effectLst>
                  <a:latin typeface="Times New Roman" pitchFamily="18" charset="0"/>
                </a:rPr>
                <a:t>● </a:t>
              </a:r>
              <a:r>
                <a:rPr kumimoji="1" lang="zh-CN" altLang="en-US" sz="2000" b="1" dirty="0">
                  <a:effectLst>
                    <a:outerShdw blurRad="38100" dist="38100" dir="2700000" algn="tl">
                      <a:srgbClr val="C0C0C0"/>
                    </a:outerShdw>
                  </a:effectLst>
                  <a:latin typeface="Times New Roman" pitchFamily="18" charset="0"/>
                </a:rPr>
                <a:t>影视产品 </a:t>
              </a:r>
              <a:r>
                <a:rPr kumimoji="1" lang="en-US" altLang="zh-CN" sz="2000" b="1"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动画片、</a:t>
              </a:r>
              <a:r>
                <a:rPr kumimoji="1" lang="en-US" altLang="zh-CN" sz="2000" b="1" dirty="0">
                  <a:effectLst>
                    <a:outerShdw blurRad="38100" dist="38100" dir="2700000" algn="tl">
                      <a:srgbClr val="C0C0C0"/>
                    </a:outerShdw>
                  </a:effectLst>
                  <a:latin typeface="Times New Roman" pitchFamily="18" charset="0"/>
                </a:rPr>
                <a:t>VCD</a:t>
              </a:r>
              <a:r>
                <a:rPr kumimoji="1" lang="zh-CN" altLang="en-US" sz="2000" b="1" dirty="0">
                  <a:effectLst>
                    <a:outerShdw blurRad="38100" dist="38100" dir="2700000" algn="tl">
                      <a:srgbClr val="C0C0C0"/>
                    </a:outerShdw>
                  </a:effectLst>
                  <a:latin typeface="Times New Roman" pitchFamily="18" charset="0"/>
                </a:rPr>
                <a:t>、专业与家用录象带等</a:t>
              </a:r>
              <a:r>
                <a:rPr kumimoji="1" lang="en-US" altLang="zh-CN" sz="2000" b="1" dirty="0">
                  <a:effectLst>
                    <a:outerShdw blurRad="38100" dist="38100" dir="2700000" algn="tl">
                      <a:srgbClr val="C0C0C0"/>
                    </a:outerShdw>
                  </a:effectLst>
                  <a:latin typeface="Times New Roman" pitchFamily="18" charset="0"/>
                </a:rPr>
                <a:t>)</a:t>
              </a:r>
            </a:p>
          </p:txBody>
        </p:sp>
        <p:sp>
          <p:nvSpPr>
            <p:cNvPr id="3083" name="Line 19">
              <a:extLst>
                <a:ext uri="{FF2B5EF4-FFF2-40B4-BE49-F238E27FC236}">
                  <a16:creationId xmlns:a16="http://schemas.microsoft.com/office/drawing/2014/main" id="{5859C711-D23F-4931-842E-09E97708FD6D}"/>
                </a:ext>
              </a:extLst>
            </p:cNvPr>
            <p:cNvSpPr>
              <a:spLocks noChangeShapeType="1"/>
            </p:cNvSpPr>
            <p:nvPr/>
          </p:nvSpPr>
          <p:spPr bwMode="auto">
            <a:xfrm>
              <a:off x="384" y="3312"/>
              <a:ext cx="1344"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084" name="Picture 20" descr="兔子">
              <a:extLst>
                <a:ext uri="{FF2B5EF4-FFF2-40B4-BE49-F238E27FC236}">
                  <a16:creationId xmlns:a16="http://schemas.microsoft.com/office/drawing/2014/main" id="{6CBDFF8D-D38A-4C17-8C7B-564A0EA25F1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512" y="3264"/>
              <a:ext cx="972" cy="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0" name="标题 3">
            <a:extLst>
              <a:ext uri="{FF2B5EF4-FFF2-40B4-BE49-F238E27FC236}">
                <a16:creationId xmlns:a16="http://schemas.microsoft.com/office/drawing/2014/main" id="{63922E7B-CE98-474E-BFBC-1FA8285B43BE}"/>
              </a:ext>
            </a:extLst>
          </p:cNvPr>
          <p:cNvSpPr>
            <a:spLocks noGrp="1"/>
          </p:cNvSpPr>
          <p:nvPr>
            <p:ph type="title"/>
          </p:nvPr>
        </p:nvSpPr>
        <p:spPr>
          <a:xfrm>
            <a:off x="798513" y="50800"/>
            <a:ext cx="8262937" cy="708025"/>
          </a:xfrm>
          <a:ln/>
        </p:spPr>
        <p:txBody>
          <a:bodyPr/>
          <a:lstStyle/>
          <a:p>
            <a:pPr eaLnBrk="1" hangingPunct="1"/>
            <a:r>
              <a:rPr lang="en-US" altLang="zh-CN">
                <a:latin typeface="Times New Roman" panose="02020603050405020304" pitchFamily="18" charset="0"/>
                <a:cs typeface="Times New Roman" panose="02020603050405020304" pitchFamily="18" charset="0"/>
              </a:rPr>
              <a:t>1. </a:t>
            </a:r>
            <a:r>
              <a:rPr lang="zh-CN" altLang="en-US">
                <a:latin typeface="宋体" panose="02010600030101010101" pitchFamily="2" charset="-122"/>
              </a:rPr>
              <a:t>二维动画软件</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52AC4680-009C-4788-A5A6-B05905E6766E}"/>
              </a:ext>
            </a:extLst>
          </p:cNvPr>
          <p:cNvGrpSpPr>
            <a:grpSpLocks/>
          </p:cNvGrpSpPr>
          <p:nvPr/>
        </p:nvGrpSpPr>
        <p:grpSpPr bwMode="auto">
          <a:xfrm>
            <a:off x="685800" y="939800"/>
            <a:ext cx="7696200" cy="1323975"/>
            <a:chOff x="336" y="950"/>
            <a:chExt cx="4848" cy="834"/>
          </a:xfrm>
        </p:grpSpPr>
        <p:sp>
          <p:nvSpPr>
            <p:cNvPr id="68621" name="AutoShape 7">
              <a:extLst>
                <a:ext uri="{FF2B5EF4-FFF2-40B4-BE49-F238E27FC236}">
                  <a16:creationId xmlns:a16="http://schemas.microsoft.com/office/drawing/2014/main" id="{C68E8BEB-E658-43FC-9399-DD06D101F2C9}"/>
                </a:ext>
              </a:extLst>
            </p:cNvPr>
            <p:cNvSpPr>
              <a:spLocks noChangeArrowheads="1"/>
            </p:cNvSpPr>
            <p:nvPr/>
          </p:nvSpPr>
          <p:spPr bwMode="auto">
            <a:xfrm>
              <a:off x="1392" y="950"/>
              <a:ext cx="3792" cy="816"/>
            </a:xfrm>
            <a:prstGeom prst="roundRect">
              <a:avLst>
                <a:gd name="adj" fmla="val 12389"/>
              </a:avLst>
            </a:prstGeom>
            <a:gradFill rotWithShape="0">
              <a:gsLst>
                <a:gs pos="0">
                  <a:srgbClr val="470047"/>
                </a:gs>
                <a:gs pos="100000">
                  <a:srgbClr val="990099"/>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7160" name="Text Box 8">
              <a:extLst>
                <a:ext uri="{FF2B5EF4-FFF2-40B4-BE49-F238E27FC236}">
                  <a16:creationId xmlns:a16="http://schemas.microsoft.com/office/drawing/2014/main" id="{B0E1B712-E504-439E-9572-22A1BE03997F}"/>
                </a:ext>
              </a:extLst>
            </p:cNvPr>
            <p:cNvSpPr txBox="1">
              <a:spLocks noChangeArrowheads="1"/>
            </p:cNvSpPr>
            <p:nvPr/>
          </p:nvSpPr>
          <p:spPr bwMode="auto">
            <a:xfrm>
              <a:off x="336" y="950"/>
              <a:ext cx="4704" cy="834"/>
            </a:xfrm>
            <a:prstGeom prst="rect">
              <a:avLst/>
            </a:prstGeom>
            <a:noFill/>
            <a:ln w="9525">
              <a:noFill/>
              <a:miter lim="800000"/>
              <a:headEnd/>
              <a:tailEnd/>
            </a:ln>
            <a:effectLst/>
          </p:spPr>
          <p:txBody>
            <a:bodyPr>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 </a:t>
              </a:r>
              <a:r>
                <a:rPr kumimoji="1" lang="en-US" altLang="zh-CN" sz="2000" b="1" dirty="0">
                  <a:effectLst>
                    <a:outerShdw blurRad="38100" dist="38100" dir="2700000" algn="tl">
                      <a:srgbClr val="C0C0C0"/>
                    </a:outerShdw>
                  </a:effectLst>
                  <a:latin typeface="Times New Roman" pitchFamily="18" charset="0"/>
                </a:rPr>
                <a:t>FLC</a:t>
              </a:r>
              <a:r>
                <a:rPr kumimoji="1" lang="zh-CN" altLang="en-US" sz="2000" b="1" dirty="0">
                  <a:effectLst>
                    <a:outerShdw blurRad="38100" dist="38100" dir="2700000" algn="tl">
                      <a:srgbClr val="C0C0C0"/>
                    </a:outerShdw>
                  </a:effectLst>
                  <a:latin typeface="Times New Roman" pitchFamily="18" charset="0"/>
                </a:rPr>
                <a:t>格式</a:t>
              </a:r>
              <a:r>
                <a:rPr kumimoji="1" lang="en-US" altLang="zh-CN" sz="2000" b="1" dirty="0">
                  <a:solidFill>
                    <a:schemeClr val="bg1"/>
                  </a:solidFill>
                  <a:effectLst>
                    <a:outerShdw blurRad="38100" dist="38100" dir="2700000" algn="tl">
                      <a:srgbClr val="C0C0C0"/>
                    </a:outerShdw>
                  </a:effectLst>
                  <a:latin typeface="Times New Roman" pitchFamily="18" charset="0"/>
                </a:rPr>
                <a:t>——Animator Pro</a:t>
              </a:r>
              <a:r>
                <a:rPr kumimoji="1" lang="zh-CN" altLang="en-US" sz="2000" b="1" dirty="0">
                  <a:solidFill>
                    <a:schemeClr val="bg1"/>
                  </a:solidFill>
                  <a:effectLst>
                    <a:outerShdw blurRad="38100" dist="38100" dir="2700000" algn="tl">
                      <a:srgbClr val="C0C0C0"/>
                    </a:outerShdw>
                  </a:effectLst>
                  <a:latin typeface="Times New Roman" pitchFamily="18" charset="0"/>
                </a:rPr>
                <a:t>生成的文件格式</a:t>
              </a:r>
            </a:p>
            <a:p>
              <a:pPr>
                <a:spcBef>
                  <a:spcPct val="50000"/>
                </a:spcBef>
                <a:defRPr/>
              </a:pPr>
              <a:r>
                <a:rPr kumimoji="1" lang="zh-CN" altLang="en-US" sz="2000" b="1" dirty="0">
                  <a:solidFill>
                    <a:schemeClr val="bg1"/>
                  </a:solidFill>
                  <a:effectLst>
                    <a:outerShdw blurRad="38100" dist="38100" dir="2700000" algn="tl">
                      <a:srgbClr val="C0C0C0"/>
                    </a:outerShdw>
                  </a:effectLst>
                  <a:latin typeface="Times New Roman" pitchFamily="18" charset="0"/>
                </a:rPr>
                <a:t>                             每帧</a:t>
              </a:r>
              <a:r>
                <a:rPr kumimoji="1" lang="en-US" altLang="zh-CN" sz="2000" b="1" dirty="0">
                  <a:solidFill>
                    <a:schemeClr val="bg1"/>
                  </a:solidFill>
                  <a:effectLst>
                    <a:outerShdw blurRad="38100" dist="38100" dir="2700000" algn="tl">
                      <a:srgbClr val="C0C0C0"/>
                    </a:outerShdw>
                  </a:effectLst>
                  <a:latin typeface="Times New Roman" pitchFamily="18" charset="0"/>
                </a:rPr>
                <a:t>256</a:t>
              </a:r>
              <a:r>
                <a:rPr kumimoji="1" lang="zh-CN" altLang="en-US" sz="2000" b="1" dirty="0">
                  <a:solidFill>
                    <a:schemeClr val="bg1"/>
                  </a:solidFill>
                  <a:effectLst>
                    <a:outerShdw blurRad="38100" dist="38100" dir="2700000" algn="tl">
                      <a:srgbClr val="C0C0C0"/>
                    </a:outerShdw>
                  </a:effectLst>
                  <a:latin typeface="Times New Roman" pitchFamily="18" charset="0"/>
                </a:rPr>
                <a:t>色，画面分辨率</a:t>
              </a:r>
              <a:r>
                <a:rPr kumimoji="1" lang="en-US" altLang="zh-CN" sz="2000" b="1" dirty="0">
                  <a:solidFill>
                    <a:schemeClr val="bg1"/>
                  </a:solidFill>
                  <a:effectLst>
                    <a:outerShdw blurRad="38100" dist="38100" dir="2700000" algn="tl">
                      <a:srgbClr val="C0C0C0"/>
                    </a:outerShdw>
                  </a:effectLst>
                  <a:latin typeface="Times New Roman" pitchFamily="18" charset="0"/>
                </a:rPr>
                <a:t>320×200~1600×1280</a:t>
              </a:r>
            </a:p>
            <a:p>
              <a:pPr>
                <a:spcBef>
                  <a:spcPct val="50000"/>
                </a:spcBef>
                <a:defRPr/>
              </a:pPr>
              <a:r>
                <a:rPr kumimoji="1" lang="en-US" altLang="zh-CN" sz="2000" b="1" dirty="0">
                  <a:solidFill>
                    <a:schemeClr val="bg1"/>
                  </a:solidFill>
                  <a:effectLst>
                    <a:outerShdw blurRad="38100" dist="38100" dir="2700000" algn="tl">
                      <a:srgbClr val="C0C0C0"/>
                    </a:outerShdw>
                  </a:effectLst>
                  <a:latin typeface="Times New Roman" pitchFamily="18" charset="0"/>
                </a:rPr>
                <a:t>                             </a:t>
              </a:r>
              <a:r>
                <a:rPr kumimoji="1" lang="zh-CN" altLang="en-US" sz="2000" b="1" dirty="0">
                  <a:solidFill>
                    <a:schemeClr val="bg1"/>
                  </a:solidFill>
                  <a:effectLst>
                    <a:outerShdw blurRad="38100" dist="38100" dir="2700000" algn="tl">
                      <a:srgbClr val="C0C0C0"/>
                    </a:outerShdw>
                  </a:effectLst>
                  <a:latin typeface="Times New Roman" pitchFamily="18" charset="0"/>
                </a:rPr>
                <a:t>代码效率高、通用性好，大量用在多媒体产品中</a:t>
              </a:r>
            </a:p>
          </p:txBody>
        </p:sp>
      </p:grpSp>
      <p:grpSp>
        <p:nvGrpSpPr>
          <p:cNvPr id="3" name="Group 9">
            <a:extLst>
              <a:ext uri="{FF2B5EF4-FFF2-40B4-BE49-F238E27FC236}">
                <a16:creationId xmlns:a16="http://schemas.microsoft.com/office/drawing/2014/main" id="{9980CDA7-F5EC-4FA9-B4AD-2CE4EB356B2B}"/>
              </a:ext>
            </a:extLst>
          </p:cNvPr>
          <p:cNvGrpSpPr>
            <a:grpSpLocks/>
          </p:cNvGrpSpPr>
          <p:nvPr/>
        </p:nvGrpSpPr>
        <p:grpSpPr bwMode="auto">
          <a:xfrm>
            <a:off x="685800" y="2562225"/>
            <a:ext cx="7696200" cy="862013"/>
            <a:chOff x="336" y="1862"/>
            <a:chExt cx="4848" cy="543"/>
          </a:xfrm>
        </p:grpSpPr>
        <p:sp>
          <p:nvSpPr>
            <p:cNvPr id="68619" name="AutoShape 10">
              <a:extLst>
                <a:ext uri="{FF2B5EF4-FFF2-40B4-BE49-F238E27FC236}">
                  <a16:creationId xmlns:a16="http://schemas.microsoft.com/office/drawing/2014/main" id="{B89A2543-3690-4066-BE9F-6F65273EDB1F}"/>
                </a:ext>
              </a:extLst>
            </p:cNvPr>
            <p:cNvSpPr>
              <a:spLocks noChangeArrowheads="1"/>
            </p:cNvSpPr>
            <p:nvPr/>
          </p:nvSpPr>
          <p:spPr bwMode="auto">
            <a:xfrm>
              <a:off x="1392" y="1862"/>
              <a:ext cx="3792" cy="528"/>
            </a:xfrm>
            <a:prstGeom prst="roundRect">
              <a:avLst>
                <a:gd name="adj" fmla="val 12389"/>
              </a:avLst>
            </a:prstGeom>
            <a:gradFill rotWithShape="0">
              <a:gsLst>
                <a:gs pos="0">
                  <a:srgbClr val="470047"/>
                </a:gs>
                <a:gs pos="100000">
                  <a:srgbClr val="990099"/>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7163" name="Text Box 11">
              <a:extLst>
                <a:ext uri="{FF2B5EF4-FFF2-40B4-BE49-F238E27FC236}">
                  <a16:creationId xmlns:a16="http://schemas.microsoft.com/office/drawing/2014/main" id="{90A91990-3F5C-4C1C-80AE-BEE2CC58A9FF}"/>
                </a:ext>
              </a:extLst>
            </p:cNvPr>
            <p:cNvSpPr txBox="1">
              <a:spLocks noChangeArrowheads="1"/>
            </p:cNvSpPr>
            <p:nvPr/>
          </p:nvSpPr>
          <p:spPr bwMode="auto">
            <a:xfrm>
              <a:off x="336" y="1862"/>
              <a:ext cx="4224" cy="543"/>
            </a:xfrm>
            <a:prstGeom prst="rect">
              <a:avLst/>
            </a:prstGeom>
            <a:noFill/>
            <a:ln w="9525">
              <a:noFill/>
              <a:miter lim="800000"/>
              <a:headEnd/>
              <a:tailEnd/>
            </a:ln>
            <a:effectLst/>
          </p:spPr>
          <p:txBody>
            <a:bodyPr>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 </a:t>
              </a:r>
              <a:r>
                <a:rPr kumimoji="1" lang="en-US" altLang="zh-CN" sz="2000" b="1" dirty="0">
                  <a:effectLst>
                    <a:outerShdw blurRad="38100" dist="38100" dir="2700000" algn="tl">
                      <a:srgbClr val="C0C0C0"/>
                    </a:outerShdw>
                  </a:effectLst>
                  <a:latin typeface="Times New Roman" pitchFamily="18" charset="0"/>
                </a:rPr>
                <a:t>AVI</a:t>
              </a:r>
              <a:r>
                <a:rPr kumimoji="1" lang="zh-CN" altLang="en-US" sz="2000" b="1" dirty="0">
                  <a:effectLst>
                    <a:outerShdw blurRad="38100" dist="38100" dir="2700000" algn="tl">
                      <a:srgbClr val="C0C0C0"/>
                    </a:outerShdw>
                  </a:effectLst>
                  <a:latin typeface="Times New Roman" pitchFamily="18" charset="0"/>
                </a:rPr>
                <a:t>格式</a:t>
              </a:r>
              <a:r>
                <a:rPr kumimoji="1" lang="en-US" altLang="zh-CN" sz="2000" b="1" dirty="0">
                  <a:solidFill>
                    <a:schemeClr val="bg1"/>
                  </a:solidFill>
                  <a:effectLst>
                    <a:outerShdw blurRad="38100" dist="38100" dir="2700000" algn="tl">
                      <a:srgbClr val="C0C0C0"/>
                    </a:outerShdw>
                  </a:effectLst>
                  <a:latin typeface="Times New Roman" pitchFamily="18" charset="0"/>
                </a:rPr>
                <a:t>——</a:t>
              </a:r>
              <a:r>
                <a:rPr kumimoji="1" lang="zh-CN" altLang="en-US" sz="2000" b="1" dirty="0">
                  <a:solidFill>
                    <a:schemeClr val="bg1"/>
                  </a:solidFill>
                  <a:effectLst>
                    <a:outerShdw blurRad="38100" dist="38100" dir="2700000" algn="tl">
                      <a:srgbClr val="C0C0C0"/>
                    </a:outerShdw>
                  </a:effectLst>
                  <a:latin typeface="Times New Roman" pitchFamily="18" charset="0"/>
                </a:rPr>
                <a:t>视频文件格式，动态图像和声音同步播放</a:t>
              </a:r>
            </a:p>
            <a:p>
              <a:pPr>
                <a:spcBef>
                  <a:spcPct val="50000"/>
                </a:spcBef>
                <a:defRPr/>
              </a:pPr>
              <a:r>
                <a:rPr kumimoji="1" lang="zh-CN" altLang="en-US" sz="2000" b="1" dirty="0">
                  <a:solidFill>
                    <a:schemeClr val="bg1"/>
                  </a:solidFill>
                  <a:effectLst>
                    <a:outerShdw blurRad="38100" dist="38100" dir="2700000" algn="tl">
                      <a:srgbClr val="C0C0C0"/>
                    </a:outerShdw>
                  </a:effectLst>
                  <a:latin typeface="Times New Roman" pitchFamily="18" charset="0"/>
                </a:rPr>
                <a:t>                            受视频标准制约，画面分辨率不高</a:t>
              </a:r>
            </a:p>
          </p:txBody>
        </p:sp>
      </p:grpSp>
      <p:grpSp>
        <p:nvGrpSpPr>
          <p:cNvPr id="4" name="Group 12">
            <a:extLst>
              <a:ext uri="{FF2B5EF4-FFF2-40B4-BE49-F238E27FC236}">
                <a16:creationId xmlns:a16="http://schemas.microsoft.com/office/drawing/2014/main" id="{53729558-AB84-42A7-8B82-E5085431C296}"/>
              </a:ext>
            </a:extLst>
          </p:cNvPr>
          <p:cNvGrpSpPr>
            <a:grpSpLocks/>
          </p:cNvGrpSpPr>
          <p:nvPr/>
        </p:nvGrpSpPr>
        <p:grpSpPr bwMode="auto">
          <a:xfrm>
            <a:off x="685800" y="3702050"/>
            <a:ext cx="7696200" cy="1370013"/>
            <a:chOff x="336" y="2476"/>
            <a:chExt cx="4848" cy="863"/>
          </a:xfrm>
        </p:grpSpPr>
        <p:sp>
          <p:nvSpPr>
            <p:cNvPr id="68617" name="AutoShape 13">
              <a:extLst>
                <a:ext uri="{FF2B5EF4-FFF2-40B4-BE49-F238E27FC236}">
                  <a16:creationId xmlns:a16="http://schemas.microsoft.com/office/drawing/2014/main" id="{587937C8-E503-4C2E-AF53-594FE9B1802C}"/>
                </a:ext>
              </a:extLst>
            </p:cNvPr>
            <p:cNvSpPr>
              <a:spLocks noChangeArrowheads="1"/>
            </p:cNvSpPr>
            <p:nvPr/>
          </p:nvSpPr>
          <p:spPr bwMode="auto">
            <a:xfrm>
              <a:off x="1392" y="2486"/>
              <a:ext cx="3792" cy="816"/>
            </a:xfrm>
            <a:prstGeom prst="roundRect">
              <a:avLst>
                <a:gd name="adj" fmla="val 12389"/>
              </a:avLst>
            </a:prstGeom>
            <a:gradFill rotWithShape="0">
              <a:gsLst>
                <a:gs pos="0">
                  <a:srgbClr val="470047"/>
                </a:gs>
                <a:gs pos="100000">
                  <a:srgbClr val="990099"/>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7166" name="Text Box 14">
              <a:extLst>
                <a:ext uri="{FF2B5EF4-FFF2-40B4-BE49-F238E27FC236}">
                  <a16:creationId xmlns:a16="http://schemas.microsoft.com/office/drawing/2014/main" id="{1E113F48-05D2-4EDB-B3D1-B062CE78F396}"/>
                </a:ext>
              </a:extLst>
            </p:cNvPr>
            <p:cNvSpPr txBox="1">
              <a:spLocks noChangeArrowheads="1"/>
            </p:cNvSpPr>
            <p:nvPr/>
          </p:nvSpPr>
          <p:spPr bwMode="auto">
            <a:xfrm>
              <a:off x="336" y="2476"/>
              <a:ext cx="3888" cy="863"/>
            </a:xfrm>
            <a:prstGeom prst="rect">
              <a:avLst/>
            </a:prstGeom>
            <a:noFill/>
            <a:ln w="9525">
              <a:noFill/>
              <a:miter lim="800000"/>
              <a:headEnd/>
              <a:tailEnd/>
            </a:ln>
            <a:effectLst/>
          </p:spPr>
          <p:txBody>
            <a:bodyPr>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 </a:t>
              </a:r>
              <a:r>
                <a:rPr kumimoji="1" lang="en-US" altLang="zh-CN" sz="2000" b="1" dirty="0">
                  <a:effectLst>
                    <a:outerShdw blurRad="38100" dist="38100" dir="2700000" algn="tl">
                      <a:srgbClr val="C0C0C0"/>
                    </a:outerShdw>
                  </a:effectLst>
                  <a:latin typeface="Times New Roman" pitchFamily="18" charset="0"/>
                </a:rPr>
                <a:t>GIF</a:t>
              </a:r>
              <a:r>
                <a:rPr kumimoji="1" lang="zh-CN" altLang="en-US" sz="2000" b="1" dirty="0">
                  <a:effectLst>
                    <a:outerShdw blurRad="38100" dist="38100" dir="2700000" algn="tl">
                      <a:srgbClr val="C0C0C0"/>
                    </a:outerShdw>
                  </a:effectLst>
                  <a:latin typeface="Times New Roman" pitchFamily="18" charset="0"/>
                </a:rPr>
                <a:t>格式</a:t>
              </a:r>
              <a:r>
                <a:rPr kumimoji="1" lang="en-US" altLang="zh-CN" sz="2000" b="1" dirty="0">
                  <a:solidFill>
                    <a:schemeClr val="bg1"/>
                  </a:solidFill>
                  <a:effectLst>
                    <a:outerShdw blurRad="38100" dist="38100" dir="2700000" algn="tl">
                      <a:srgbClr val="C0C0C0"/>
                    </a:outerShdw>
                  </a:effectLst>
                  <a:latin typeface="Times New Roman" pitchFamily="18" charset="0"/>
                </a:rPr>
                <a:t>——</a:t>
              </a:r>
              <a:r>
                <a:rPr kumimoji="1" lang="zh-CN" altLang="en-US" sz="2000" b="1" dirty="0">
                  <a:solidFill>
                    <a:schemeClr val="bg1"/>
                  </a:solidFill>
                  <a:effectLst>
                    <a:outerShdw blurRad="38100" dist="38100" dir="2700000" algn="tl">
                      <a:srgbClr val="C0C0C0"/>
                    </a:outerShdw>
                  </a:effectLst>
                  <a:latin typeface="Times New Roman" pitchFamily="18" charset="0"/>
                </a:rPr>
                <a:t>用于网页的帧动画文件格式</a:t>
              </a:r>
            </a:p>
            <a:p>
              <a:pPr>
                <a:spcBef>
                  <a:spcPct val="50000"/>
                </a:spcBef>
                <a:defRPr/>
              </a:pPr>
              <a:r>
                <a:rPr kumimoji="1" lang="zh-CN" altLang="en-US" sz="2000" b="1" dirty="0">
                  <a:solidFill>
                    <a:schemeClr val="bg1"/>
                  </a:solidFill>
                  <a:effectLst>
                    <a:outerShdw blurRad="38100" dist="38100" dir="2700000" algn="tl">
                      <a:srgbClr val="C0C0C0"/>
                    </a:outerShdw>
                  </a:effectLst>
                  <a:latin typeface="Times New Roman" pitchFamily="18" charset="0"/>
                </a:rPr>
                <a:t>                            </a:t>
              </a:r>
              <a:r>
                <a:rPr kumimoji="1" lang="en-US" altLang="zh-CN" sz="2000" b="1" dirty="0">
                  <a:solidFill>
                    <a:schemeClr val="bg1"/>
                  </a:solidFill>
                  <a:effectLst>
                    <a:outerShdw blurRad="38100" dist="38100" dir="2700000" algn="tl">
                      <a:srgbClr val="C0C0C0"/>
                    </a:outerShdw>
                  </a:effectLst>
                  <a:latin typeface="Times New Roman" pitchFamily="18" charset="0"/>
                </a:rPr>
                <a:t>(1) </a:t>
              </a:r>
              <a:r>
                <a:rPr kumimoji="1" lang="zh-CN" altLang="en-US" sz="2000" b="1" dirty="0">
                  <a:solidFill>
                    <a:schemeClr val="bg1"/>
                  </a:solidFill>
                  <a:effectLst>
                    <a:outerShdw blurRad="38100" dist="38100" dir="2700000" algn="tl">
                      <a:srgbClr val="C0C0C0"/>
                    </a:outerShdw>
                  </a:effectLst>
                  <a:latin typeface="Times New Roman" pitchFamily="18" charset="0"/>
                </a:rPr>
                <a:t>单画面图像，</a:t>
              </a:r>
              <a:r>
                <a:rPr kumimoji="1" lang="en-US" altLang="zh-CN" sz="2000" b="1" dirty="0">
                  <a:solidFill>
                    <a:schemeClr val="bg1"/>
                  </a:solidFill>
                  <a:effectLst>
                    <a:outerShdw blurRad="38100" dist="38100" dir="2700000" algn="tl">
                      <a:srgbClr val="C0C0C0"/>
                    </a:outerShdw>
                  </a:effectLst>
                  <a:latin typeface="Times New Roman" pitchFamily="18" charset="0"/>
                </a:rPr>
                <a:t>256</a:t>
              </a:r>
              <a:r>
                <a:rPr kumimoji="1" lang="zh-CN" altLang="en-US" sz="2000" b="1" dirty="0">
                  <a:solidFill>
                    <a:schemeClr val="bg1"/>
                  </a:solidFill>
                  <a:effectLst>
                    <a:outerShdw blurRad="38100" dist="38100" dir="2700000" algn="tl">
                      <a:srgbClr val="C0C0C0"/>
                    </a:outerShdw>
                  </a:effectLst>
                  <a:latin typeface="Times New Roman" pitchFamily="18" charset="0"/>
                </a:rPr>
                <a:t>色，分辨率</a:t>
              </a:r>
              <a:r>
                <a:rPr kumimoji="1" lang="en-US" altLang="zh-CN" sz="2000" b="1" dirty="0">
                  <a:solidFill>
                    <a:schemeClr val="bg1"/>
                  </a:solidFill>
                  <a:effectLst>
                    <a:outerShdw blurRad="38100" dist="38100" dir="2700000" algn="tl">
                      <a:srgbClr val="C0C0C0"/>
                    </a:outerShdw>
                  </a:effectLst>
                  <a:latin typeface="Times New Roman" pitchFamily="18" charset="0"/>
                </a:rPr>
                <a:t>96dpi</a:t>
              </a:r>
            </a:p>
            <a:p>
              <a:pPr>
                <a:spcBef>
                  <a:spcPct val="50000"/>
                </a:spcBef>
                <a:defRPr/>
              </a:pPr>
              <a:r>
                <a:rPr kumimoji="1" lang="en-US" altLang="zh-CN" sz="2000" b="1" dirty="0">
                  <a:solidFill>
                    <a:schemeClr val="bg1"/>
                  </a:solidFill>
                  <a:effectLst>
                    <a:outerShdw blurRad="38100" dist="38100" dir="2700000" algn="tl">
                      <a:srgbClr val="C0C0C0"/>
                    </a:outerShdw>
                  </a:effectLst>
                  <a:latin typeface="Times New Roman" pitchFamily="18" charset="0"/>
                </a:rPr>
                <a:t>                            (2) </a:t>
              </a:r>
              <a:r>
                <a:rPr kumimoji="1" lang="zh-CN" altLang="en-US" sz="2000" b="1" dirty="0">
                  <a:solidFill>
                    <a:schemeClr val="bg1"/>
                  </a:solidFill>
                  <a:effectLst>
                    <a:outerShdw blurRad="38100" dist="38100" dir="2700000" algn="tl">
                      <a:srgbClr val="C0C0C0"/>
                    </a:outerShdw>
                  </a:effectLst>
                  <a:latin typeface="Times New Roman" pitchFamily="18" charset="0"/>
                </a:rPr>
                <a:t>多画面图像</a:t>
              </a:r>
              <a:r>
                <a:rPr kumimoji="1" lang="en-US" altLang="zh-CN" sz="2000" b="1" dirty="0">
                  <a:solidFill>
                    <a:schemeClr val="bg1"/>
                  </a:solidFill>
                  <a:effectLst>
                    <a:outerShdw blurRad="38100" dist="38100" dir="2700000" algn="tl">
                      <a:srgbClr val="C0C0C0"/>
                    </a:outerShdw>
                  </a:effectLst>
                  <a:latin typeface="Times New Roman" pitchFamily="18" charset="0"/>
                </a:rPr>
                <a:t>(</a:t>
              </a:r>
              <a:r>
                <a:rPr kumimoji="1" lang="zh-CN" altLang="en-US" sz="2000" b="1" dirty="0">
                  <a:solidFill>
                    <a:schemeClr val="bg1"/>
                  </a:solidFill>
                  <a:effectLst>
                    <a:outerShdw blurRad="38100" dist="38100" dir="2700000" algn="tl">
                      <a:srgbClr val="C0C0C0"/>
                    </a:outerShdw>
                  </a:effectLst>
                  <a:latin typeface="Times New Roman" pitchFamily="18" charset="0"/>
                </a:rPr>
                <a:t>动画</a:t>
              </a:r>
              <a:r>
                <a:rPr kumimoji="1" lang="en-US" altLang="zh-CN" sz="2000" b="1" dirty="0">
                  <a:solidFill>
                    <a:schemeClr val="bg1"/>
                  </a:solidFill>
                  <a:effectLst>
                    <a:outerShdw blurRad="38100" dist="38100" dir="2700000" algn="tl">
                      <a:srgbClr val="C0C0C0"/>
                    </a:outerShdw>
                  </a:effectLst>
                  <a:latin typeface="Times New Roman" pitchFamily="18" charset="0"/>
                </a:rPr>
                <a:t>)</a:t>
              </a:r>
              <a:r>
                <a:rPr kumimoji="1" lang="zh-CN" altLang="en-US" sz="2000" b="1" dirty="0">
                  <a:solidFill>
                    <a:schemeClr val="bg1"/>
                  </a:solidFill>
                  <a:effectLst>
                    <a:outerShdw blurRad="38100" dist="38100" dir="2700000" algn="tl">
                      <a:srgbClr val="C0C0C0"/>
                    </a:outerShdw>
                  </a:effectLst>
                  <a:latin typeface="Times New Roman" pitchFamily="18" charset="0"/>
                </a:rPr>
                <a:t>，</a:t>
              </a:r>
              <a:r>
                <a:rPr kumimoji="1" lang="en-US" altLang="zh-CN" sz="2000" b="1" dirty="0">
                  <a:solidFill>
                    <a:schemeClr val="bg1"/>
                  </a:solidFill>
                  <a:effectLst>
                    <a:outerShdw blurRad="38100" dist="38100" dir="2700000" algn="tl">
                      <a:srgbClr val="C0C0C0"/>
                    </a:outerShdw>
                  </a:effectLst>
                  <a:latin typeface="Times New Roman" pitchFamily="18" charset="0"/>
                </a:rPr>
                <a:t>256</a:t>
              </a:r>
              <a:r>
                <a:rPr kumimoji="1" lang="zh-CN" altLang="en-US" sz="2000" b="1" dirty="0">
                  <a:solidFill>
                    <a:schemeClr val="bg1"/>
                  </a:solidFill>
                  <a:effectLst>
                    <a:outerShdw blurRad="38100" dist="38100" dir="2700000" algn="tl">
                      <a:srgbClr val="C0C0C0"/>
                    </a:outerShdw>
                  </a:effectLst>
                  <a:latin typeface="Times New Roman" pitchFamily="18" charset="0"/>
                </a:rPr>
                <a:t>色，</a:t>
              </a:r>
              <a:r>
                <a:rPr kumimoji="1" lang="en-US" altLang="zh-CN" sz="2000" b="1" dirty="0">
                  <a:solidFill>
                    <a:schemeClr val="bg1"/>
                  </a:solidFill>
                  <a:effectLst>
                    <a:outerShdw blurRad="38100" dist="38100" dir="2700000" algn="tl">
                      <a:srgbClr val="C0C0C0"/>
                    </a:outerShdw>
                  </a:effectLst>
                  <a:latin typeface="Times New Roman" pitchFamily="18" charset="0"/>
                </a:rPr>
                <a:t>96dpi</a:t>
              </a:r>
            </a:p>
          </p:txBody>
        </p:sp>
      </p:grpSp>
      <p:grpSp>
        <p:nvGrpSpPr>
          <p:cNvPr id="5" name="Group 15">
            <a:extLst>
              <a:ext uri="{FF2B5EF4-FFF2-40B4-BE49-F238E27FC236}">
                <a16:creationId xmlns:a16="http://schemas.microsoft.com/office/drawing/2014/main" id="{DCB55208-6DD8-4FC0-A099-8131BC675039}"/>
              </a:ext>
            </a:extLst>
          </p:cNvPr>
          <p:cNvGrpSpPr>
            <a:grpSpLocks/>
          </p:cNvGrpSpPr>
          <p:nvPr/>
        </p:nvGrpSpPr>
        <p:grpSpPr bwMode="auto">
          <a:xfrm>
            <a:off x="685800" y="5330825"/>
            <a:ext cx="7696200" cy="862013"/>
            <a:chOff x="336" y="3398"/>
            <a:chExt cx="4848" cy="543"/>
          </a:xfrm>
        </p:grpSpPr>
        <p:sp>
          <p:nvSpPr>
            <p:cNvPr id="68615" name="AutoShape 16">
              <a:extLst>
                <a:ext uri="{FF2B5EF4-FFF2-40B4-BE49-F238E27FC236}">
                  <a16:creationId xmlns:a16="http://schemas.microsoft.com/office/drawing/2014/main" id="{3B821778-A70A-41F2-951C-51675317D592}"/>
                </a:ext>
              </a:extLst>
            </p:cNvPr>
            <p:cNvSpPr>
              <a:spLocks noChangeArrowheads="1"/>
            </p:cNvSpPr>
            <p:nvPr/>
          </p:nvSpPr>
          <p:spPr bwMode="auto">
            <a:xfrm>
              <a:off x="1392" y="3398"/>
              <a:ext cx="3792" cy="528"/>
            </a:xfrm>
            <a:prstGeom prst="roundRect">
              <a:avLst>
                <a:gd name="adj" fmla="val 12389"/>
              </a:avLst>
            </a:prstGeom>
            <a:gradFill rotWithShape="0">
              <a:gsLst>
                <a:gs pos="0">
                  <a:srgbClr val="470047"/>
                </a:gs>
                <a:gs pos="100000">
                  <a:srgbClr val="990099"/>
                </a:gs>
              </a:gsLst>
              <a:lin ang="0" scaled="1"/>
            </a:gradFill>
            <a:ln w="9525">
              <a:solidFill>
                <a:schemeClr val="hlink"/>
              </a:solidFill>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7169" name="Text Box 17">
              <a:extLst>
                <a:ext uri="{FF2B5EF4-FFF2-40B4-BE49-F238E27FC236}">
                  <a16:creationId xmlns:a16="http://schemas.microsoft.com/office/drawing/2014/main" id="{DC74A445-0E6E-4BA7-BC30-ADDC14EAA51A}"/>
                </a:ext>
              </a:extLst>
            </p:cNvPr>
            <p:cNvSpPr txBox="1">
              <a:spLocks noChangeArrowheads="1"/>
            </p:cNvSpPr>
            <p:nvPr/>
          </p:nvSpPr>
          <p:spPr bwMode="auto">
            <a:xfrm>
              <a:off x="336" y="3398"/>
              <a:ext cx="4704" cy="543"/>
            </a:xfrm>
            <a:prstGeom prst="rect">
              <a:avLst/>
            </a:prstGeom>
            <a:noFill/>
            <a:ln w="9525">
              <a:noFill/>
              <a:miter lim="800000"/>
              <a:headEnd/>
              <a:tailEnd/>
            </a:ln>
            <a:effectLst/>
          </p:spPr>
          <p:txBody>
            <a:bodyPr>
              <a:spAutoFit/>
            </a:bodyPr>
            <a:lstStyle/>
            <a:p>
              <a:pPr>
                <a:spcBef>
                  <a:spcPct val="50000"/>
                </a:spcBef>
                <a:defRPr/>
              </a:pPr>
              <a:r>
                <a:rPr kumimoji="1" lang="zh-CN" altLang="en-US" dirty="0">
                  <a:effectLst>
                    <a:outerShdw blurRad="38100" dist="38100" dir="2700000" algn="tl">
                      <a:srgbClr val="C0C0C0"/>
                    </a:outerShdw>
                  </a:effectLst>
                  <a:latin typeface="Times New Roman" pitchFamily="18" charset="0"/>
                </a:rPr>
                <a:t>●</a:t>
              </a:r>
              <a:r>
                <a:rPr kumimoji="1" lang="zh-CN" altLang="en-US" sz="2000" b="1" dirty="0">
                  <a:effectLst>
                    <a:outerShdw blurRad="38100" dist="38100" dir="2700000" algn="tl">
                      <a:srgbClr val="C0C0C0"/>
                    </a:outerShdw>
                  </a:effectLst>
                  <a:latin typeface="Times New Roman" pitchFamily="18" charset="0"/>
                </a:rPr>
                <a:t> </a:t>
              </a:r>
              <a:r>
                <a:rPr kumimoji="1" lang="en-US" altLang="zh-CN" sz="2000" b="1" dirty="0">
                  <a:effectLst>
                    <a:outerShdw blurRad="38100" dist="38100" dir="2700000" algn="tl">
                      <a:srgbClr val="C0C0C0"/>
                    </a:outerShdw>
                  </a:effectLst>
                  <a:latin typeface="Times New Roman" pitchFamily="18" charset="0"/>
                </a:rPr>
                <a:t>SWF</a:t>
              </a:r>
              <a:r>
                <a:rPr kumimoji="1" lang="zh-CN" altLang="en-US" sz="2000" b="1" dirty="0">
                  <a:effectLst>
                    <a:outerShdw blurRad="38100" dist="38100" dir="2700000" algn="tl">
                      <a:srgbClr val="C0C0C0"/>
                    </a:outerShdw>
                  </a:effectLst>
                  <a:latin typeface="Times New Roman" pitchFamily="18" charset="0"/>
                </a:rPr>
                <a:t>格式</a:t>
              </a:r>
              <a:r>
                <a:rPr kumimoji="1" lang="en-US" altLang="zh-CN" sz="2000" b="1" dirty="0">
                  <a:solidFill>
                    <a:schemeClr val="bg1"/>
                  </a:solidFill>
                  <a:effectLst>
                    <a:outerShdw blurRad="38100" dist="38100" dir="2700000" algn="tl">
                      <a:srgbClr val="C0C0C0"/>
                    </a:outerShdw>
                  </a:effectLst>
                  <a:latin typeface="Times New Roman" pitchFamily="18" charset="0"/>
                </a:rPr>
                <a:t>——Flash</a:t>
              </a:r>
              <a:r>
                <a:rPr kumimoji="1" lang="zh-CN" altLang="en-US" sz="2000" b="1" dirty="0">
                  <a:solidFill>
                    <a:schemeClr val="bg1"/>
                  </a:solidFill>
                  <a:effectLst>
                    <a:outerShdw blurRad="38100" dist="38100" dir="2700000" algn="tl">
                      <a:srgbClr val="C0C0C0"/>
                    </a:outerShdw>
                  </a:effectLst>
                  <a:latin typeface="Times New Roman" pitchFamily="18" charset="0"/>
                </a:rPr>
                <a:t>制作的动画文件格式</a:t>
              </a:r>
            </a:p>
            <a:p>
              <a:pPr>
                <a:spcBef>
                  <a:spcPct val="50000"/>
                </a:spcBef>
                <a:defRPr/>
              </a:pPr>
              <a:r>
                <a:rPr kumimoji="1" lang="zh-CN" altLang="en-US" sz="2000" b="1" dirty="0">
                  <a:solidFill>
                    <a:schemeClr val="bg1"/>
                  </a:solidFill>
                  <a:effectLst>
                    <a:outerShdw blurRad="38100" dist="38100" dir="2700000" algn="tl">
                      <a:srgbClr val="C0C0C0"/>
                    </a:outerShdw>
                  </a:effectLst>
                  <a:latin typeface="Times New Roman" pitchFamily="18" charset="0"/>
                </a:rPr>
                <a:t>                             主要在网络上演播，特点：数据量小，动画流畅</a:t>
              </a:r>
            </a:p>
          </p:txBody>
        </p:sp>
      </p:grpSp>
      <p:sp>
        <p:nvSpPr>
          <p:cNvPr id="68614" name="标题 3">
            <a:extLst>
              <a:ext uri="{FF2B5EF4-FFF2-40B4-BE49-F238E27FC236}">
                <a16:creationId xmlns:a16="http://schemas.microsoft.com/office/drawing/2014/main" id="{15E37F05-2E5D-447D-A79A-7230ACBFD7CF}"/>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1. </a:t>
            </a:r>
            <a:r>
              <a:rPr lang="zh-CN" altLang="en-US">
                <a:latin typeface="宋体" panose="02010600030101010101" pitchFamily="2" charset="-122"/>
              </a:rPr>
              <a:t>二维动画软件</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id="{62390B51-423B-484F-B2CE-46A09D8D1959}"/>
              </a:ext>
            </a:extLst>
          </p:cNvPr>
          <p:cNvSpPr>
            <a:spLocks noGrp="1" noChangeArrowheads="1"/>
          </p:cNvSpPr>
          <p:nvPr>
            <p:ph idx="4294967295"/>
          </p:nvPr>
        </p:nvSpPr>
        <p:spPr>
          <a:xfrm>
            <a:off x="527050" y="1073150"/>
            <a:ext cx="8150225" cy="3419475"/>
          </a:xfrm>
        </p:spPr>
        <p:txBody>
          <a:bodyPr/>
          <a:lstStyle/>
          <a:p>
            <a:pPr eaLnBrk="1" hangingPunct="1">
              <a:buClr>
                <a:srgbClr val="FF0000"/>
              </a:buClr>
              <a:buFont typeface="Wingdings" panose="05000000000000000000" pitchFamily="2" charset="2"/>
              <a:buNone/>
            </a:pPr>
            <a:r>
              <a:rPr lang="en-US" altLang="zh-CN" sz="3600">
                <a:solidFill>
                  <a:srgbClr val="FF0000"/>
                </a:solidFill>
                <a:latin typeface="Times New Roman" panose="02020603050405020304" pitchFamily="18" charset="0"/>
                <a:cs typeface="Times New Roman" panose="02020603050405020304" pitchFamily="18" charset="0"/>
              </a:rPr>
              <a:t>Animator Studio</a:t>
            </a:r>
          </a:p>
          <a:p>
            <a:pPr marL="531813" lvl="1" indent="1588" eaLnBrk="1" hangingPunct="1">
              <a:buClr>
                <a:srgbClr val="FF0000"/>
              </a:buClr>
              <a:buFont typeface="Wingdings" panose="05000000000000000000" pitchFamily="2" charset="2"/>
              <a:buNone/>
            </a:pPr>
            <a:r>
              <a:rPr lang="en-US" altLang="zh-CN">
                <a:latin typeface="Times New Roman" panose="02020603050405020304" pitchFamily="18" charset="0"/>
                <a:cs typeface="Times New Roman" panose="02020603050405020304" pitchFamily="18" charset="0"/>
              </a:rPr>
              <a:t>Animator Studio </a:t>
            </a:r>
            <a:r>
              <a:rPr lang="zh-CN" altLang="en-US">
                <a:latin typeface="Times New Roman" panose="02020603050405020304" pitchFamily="18" charset="0"/>
                <a:cs typeface="Times New Roman" panose="02020603050405020304" pitchFamily="18" charset="0"/>
              </a:rPr>
              <a:t>软件的前身是</a:t>
            </a:r>
            <a:r>
              <a:rPr lang="en-US" altLang="zh-CN">
                <a:latin typeface="Times New Roman" panose="02020603050405020304" pitchFamily="18" charset="0"/>
                <a:cs typeface="Times New Roman" panose="02020603050405020304" pitchFamily="18" charset="0"/>
              </a:rPr>
              <a:t>Animator Pro。</a:t>
            </a:r>
            <a:r>
              <a:rPr lang="zh-CN" altLang="en-US">
                <a:latin typeface="Times New Roman" panose="02020603050405020304" pitchFamily="18" charset="0"/>
                <a:cs typeface="Times New Roman" panose="02020603050405020304" pitchFamily="18" charset="0"/>
              </a:rPr>
              <a:t>由于</a:t>
            </a:r>
            <a:r>
              <a:rPr lang="en-US" altLang="zh-CN">
                <a:latin typeface="Times New Roman" panose="02020603050405020304" pitchFamily="18" charset="0"/>
                <a:cs typeface="Times New Roman" panose="02020603050405020304" pitchFamily="18" charset="0"/>
              </a:rPr>
              <a:t>Animator Pro</a:t>
            </a:r>
            <a:r>
              <a:rPr lang="zh-CN" altLang="en-US">
                <a:latin typeface="Times New Roman" panose="02020603050405020304" pitchFamily="18" charset="0"/>
                <a:cs typeface="Times New Roman" panose="02020603050405020304" pitchFamily="18" charset="0"/>
              </a:rPr>
              <a:t>是</a:t>
            </a:r>
            <a:r>
              <a:rPr lang="en-US" altLang="zh-CN">
                <a:latin typeface="Times New Roman" panose="02020603050405020304" pitchFamily="18" charset="0"/>
                <a:cs typeface="Times New Roman" panose="02020603050405020304" pitchFamily="18" charset="0"/>
              </a:rPr>
              <a:t>DOS</a:t>
            </a:r>
            <a:r>
              <a:rPr lang="zh-CN" altLang="en-US">
                <a:latin typeface="Times New Roman" panose="02020603050405020304" pitchFamily="18" charset="0"/>
                <a:cs typeface="Times New Roman" panose="02020603050405020304" pitchFamily="18" charset="0"/>
              </a:rPr>
              <a:t>下的软件，字符界面枯燥单一，操作也不方便，而且最高只支持到256色，制作出的动画色彩不丰富，已满足不了人们在多媒体时代的需求</a:t>
            </a:r>
          </a:p>
        </p:txBody>
      </p:sp>
      <p:sp>
        <p:nvSpPr>
          <p:cNvPr id="69635" name="标题 3">
            <a:extLst>
              <a:ext uri="{FF2B5EF4-FFF2-40B4-BE49-F238E27FC236}">
                <a16:creationId xmlns:a16="http://schemas.microsoft.com/office/drawing/2014/main" id="{0898E1B1-406B-4CE1-A420-821E90DEDC3E}"/>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1. </a:t>
            </a:r>
            <a:r>
              <a:rPr lang="zh-CN" altLang="en-US">
                <a:latin typeface="宋体" panose="02010600030101010101" pitchFamily="2" charset="-122"/>
              </a:rPr>
              <a:t>二维动画软件</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a:extLst>
              <a:ext uri="{FF2B5EF4-FFF2-40B4-BE49-F238E27FC236}">
                <a16:creationId xmlns:a16="http://schemas.microsoft.com/office/drawing/2014/main" id="{1EFE15D4-356A-4AFD-9CFC-172020233F00}"/>
              </a:ext>
            </a:extLst>
          </p:cNvPr>
          <p:cNvSpPr>
            <a:spLocks noGrp="1" noChangeArrowheads="1"/>
          </p:cNvSpPr>
          <p:nvPr>
            <p:ph idx="4294967295"/>
          </p:nvPr>
        </p:nvSpPr>
        <p:spPr>
          <a:xfrm>
            <a:off x="571500" y="1162050"/>
            <a:ext cx="8150225" cy="3789363"/>
          </a:xfrm>
        </p:spPr>
        <p:txBody>
          <a:bodyPr/>
          <a:lstStyle/>
          <a:p>
            <a:pPr eaLnBrk="1" hangingPunct="1">
              <a:buFont typeface="Wingdings" panose="05000000000000000000" pitchFamily="2" charset="2"/>
              <a:buNone/>
            </a:pPr>
            <a:r>
              <a:rPr lang="en-US" altLang="zh-CN">
                <a:solidFill>
                  <a:srgbClr val="FF0000"/>
                </a:solidFill>
                <a:latin typeface="Times New Roman" panose="02020603050405020304" pitchFamily="18" charset="0"/>
                <a:cs typeface="Times New Roman" panose="02020603050405020304" pitchFamily="18" charset="0"/>
              </a:rPr>
              <a:t>Animation Stand</a:t>
            </a:r>
            <a:r>
              <a:rPr lang="zh-CN" altLang="en-US">
                <a:solidFill>
                  <a:srgbClr val="FF0000"/>
                </a:solidFill>
                <a:latin typeface="Times New Roman" panose="02020603050405020304" pitchFamily="18" charset="0"/>
                <a:cs typeface="Times New Roman" panose="02020603050405020304" pitchFamily="18" charset="0"/>
              </a:rPr>
              <a:t>二维卡通软件</a:t>
            </a:r>
            <a:endParaRPr lang="en-US" altLang="zh-CN">
              <a:solidFill>
                <a:srgbClr val="FF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zh-CN">
                <a:latin typeface="Times New Roman" panose="02020603050405020304" pitchFamily="18" charset="0"/>
                <a:cs typeface="Times New Roman" panose="02020603050405020304" pitchFamily="18" charset="0"/>
              </a:rPr>
              <a:t>Animation Stand</a:t>
            </a:r>
            <a:r>
              <a:rPr lang="zh-CN" altLang="en-US">
                <a:latin typeface="Times New Roman" panose="02020603050405020304" pitchFamily="18" charset="0"/>
                <a:cs typeface="Times New Roman" panose="02020603050405020304" pitchFamily="18" charset="0"/>
              </a:rPr>
              <a:t>是一个流行的非常二维卡通软件，全球最大卡通动画公司如沃尔特、华纳兄弟、迪斯尼和</a:t>
            </a:r>
            <a:r>
              <a:rPr lang="en-US" altLang="zh-CN">
                <a:latin typeface="Times New Roman" panose="02020603050405020304" pitchFamily="18" charset="0"/>
                <a:cs typeface="Times New Roman" panose="02020603050405020304" pitchFamily="18" charset="0"/>
              </a:rPr>
              <a:t>Nckelodeon，</a:t>
            </a:r>
            <a:r>
              <a:rPr lang="zh-CN" altLang="en-US">
                <a:latin typeface="Times New Roman" panose="02020603050405020304" pitchFamily="18" charset="0"/>
                <a:cs typeface="Times New Roman" panose="02020603050405020304" pitchFamily="18" charset="0"/>
              </a:rPr>
              <a:t>皆曾采用</a:t>
            </a:r>
            <a:r>
              <a:rPr lang="en-US" altLang="zh-CN">
                <a:latin typeface="Times New Roman" panose="02020603050405020304" pitchFamily="18" charset="0"/>
                <a:cs typeface="Times New Roman" panose="02020603050405020304" pitchFamily="18" charset="0"/>
              </a:rPr>
              <a:t>Animation Stand</a:t>
            </a:r>
            <a:r>
              <a:rPr lang="zh-CN" altLang="en-US">
                <a:latin typeface="Times New Roman" panose="02020603050405020304" pitchFamily="18" charset="0"/>
                <a:cs typeface="Times New Roman" panose="02020603050405020304" pitchFamily="18" charset="0"/>
              </a:rPr>
              <a:t>作为二维卡通动画软件，用于生产最原本的图样、独创的和完全动画化的系列片，为娱乐业的商业应用</a:t>
            </a:r>
          </a:p>
        </p:txBody>
      </p:sp>
      <p:sp>
        <p:nvSpPr>
          <p:cNvPr id="70659" name="标题 3">
            <a:extLst>
              <a:ext uri="{FF2B5EF4-FFF2-40B4-BE49-F238E27FC236}">
                <a16:creationId xmlns:a16="http://schemas.microsoft.com/office/drawing/2014/main" id="{330EE340-45E1-4846-9E01-6CD45FBC5DF7}"/>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1. </a:t>
            </a:r>
            <a:r>
              <a:rPr lang="zh-CN" altLang="en-US">
                <a:latin typeface="宋体" panose="02010600030101010101" pitchFamily="2" charset="-122"/>
              </a:rPr>
              <a:t>二维动画软件</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a:extLst>
              <a:ext uri="{FF2B5EF4-FFF2-40B4-BE49-F238E27FC236}">
                <a16:creationId xmlns:a16="http://schemas.microsoft.com/office/drawing/2014/main" id="{DDB4E626-5C57-4D0C-9AA9-D71E6FE9CAE1}"/>
              </a:ext>
            </a:extLst>
          </p:cNvPr>
          <p:cNvSpPr>
            <a:spLocks noGrp="1" noChangeArrowheads="1"/>
          </p:cNvSpPr>
          <p:nvPr>
            <p:ph idx="4294967295"/>
          </p:nvPr>
        </p:nvSpPr>
        <p:spPr>
          <a:xfrm>
            <a:off x="571500" y="984250"/>
            <a:ext cx="8150225" cy="5340350"/>
          </a:xfrm>
        </p:spPr>
        <p:txBody>
          <a:bodyPr/>
          <a:lstStyle/>
          <a:p>
            <a:pPr marL="355559" indent="-355559" eaLnBrk="1" hangingPunct="1">
              <a:buFont typeface="Wingdings" panose="05000000000000000000" pitchFamily="2" charset="2"/>
              <a:buNone/>
              <a:defRPr/>
            </a:pPr>
            <a:r>
              <a:rPr lang="en-US" altLang="zh-CN" dirty="0">
                <a:solidFill>
                  <a:srgbClr val="FF0000"/>
                </a:solidFill>
                <a:latin typeface="Times New Roman" pitchFamily="18" charset="0"/>
                <a:cs typeface="Times New Roman" pitchFamily="18" charset="0"/>
              </a:rPr>
              <a:t>FLASH</a:t>
            </a:r>
          </a:p>
          <a:p>
            <a:pPr marL="355559" indent="9524" eaLnBrk="1" hangingPunct="1">
              <a:buFont typeface="Wingdings" panose="05000000000000000000" pitchFamily="2" charset="2"/>
              <a:buNone/>
              <a:defRPr/>
            </a:pPr>
            <a:r>
              <a:rPr lang="zh-CN" altLang="en-US" dirty="0">
                <a:latin typeface="Times New Roman" pitchFamily="18" charset="0"/>
                <a:cs typeface="Times New Roman" pitchFamily="18" charset="0"/>
              </a:rPr>
              <a:t>在浏览网页时，经常会看到引人入胜的动画效果，制作这种效果的工具就是</a:t>
            </a:r>
            <a:r>
              <a:rPr lang="en-US" altLang="zh-CN" dirty="0">
                <a:latin typeface="Times New Roman" pitchFamily="18" charset="0"/>
                <a:cs typeface="Times New Roman" pitchFamily="18" charset="0"/>
              </a:rPr>
              <a:t>Flash。</a:t>
            </a:r>
            <a:r>
              <a:rPr lang="zh-CN" altLang="en-US" dirty="0">
                <a:latin typeface="Times New Roman" pitchFamily="18" charset="0"/>
                <a:cs typeface="Times New Roman" pitchFamily="18" charset="0"/>
              </a:rPr>
              <a:t>在二维动画的软件中，</a:t>
            </a:r>
            <a:r>
              <a:rPr lang="en-US" altLang="zh-CN" dirty="0">
                <a:latin typeface="Times New Roman" pitchFamily="18" charset="0"/>
                <a:cs typeface="Times New Roman" pitchFamily="18" charset="0"/>
              </a:rPr>
              <a:t>Flash</a:t>
            </a:r>
            <a:r>
              <a:rPr lang="zh-CN" altLang="en-US" dirty="0">
                <a:latin typeface="Times New Roman" pitchFamily="18" charset="0"/>
                <a:cs typeface="Times New Roman" pitchFamily="18" charset="0"/>
              </a:rPr>
              <a:t>可以说是后起之秀，它已无可争议地成为最优秀交互动画的制作工具，并迅速流行起来。</a:t>
            </a:r>
            <a:r>
              <a:rPr lang="en-US" altLang="zh-CN" dirty="0">
                <a:latin typeface="Times New Roman" pitchFamily="18" charset="0"/>
                <a:cs typeface="Times New Roman" pitchFamily="18" charset="0"/>
              </a:rPr>
              <a:t>Flash</a:t>
            </a:r>
            <a:r>
              <a:rPr lang="zh-CN" altLang="en-US" dirty="0">
                <a:latin typeface="Times New Roman" pitchFamily="18" charset="0"/>
                <a:cs typeface="Times New Roman" pitchFamily="18" charset="0"/>
              </a:rPr>
              <a:t>的动画效果不再是单纯的反复运动，而是可以在画面里进行菜单选择和操作以及播放声音文件。</a:t>
            </a:r>
            <a:r>
              <a:rPr lang="en-US" altLang="zh-CN" dirty="0">
                <a:latin typeface="Times New Roman" pitchFamily="18" charset="0"/>
                <a:cs typeface="Times New Roman" pitchFamily="18" charset="0"/>
              </a:rPr>
              <a:t>Flash</a:t>
            </a:r>
            <a:r>
              <a:rPr lang="zh-CN" altLang="en-US" dirty="0">
                <a:latin typeface="Times New Roman" pitchFamily="18" charset="0"/>
                <a:cs typeface="Times New Roman" pitchFamily="18" charset="0"/>
              </a:rPr>
              <a:t>的出现，立即受到用户的欢迎，并迅速被应用到网络与多媒体课件设计中去</a:t>
            </a:r>
          </a:p>
        </p:txBody>
      </p:sp>
      <p:sp>
        <p:nvSpPr>
          <p:cNvPr id="71683" name="标题 3">
            <a:extLst>
              <a:ext uri="{FF2B5EF4-FFF2-40B4-BE49-F238E27FC236}">
                <a16:creationId xmlns:a16="http://schemas.microsoft.com/office/drawing/2014/main" id="{7C22D800-BF75-48E7-9318-7A16107E28AF}"/>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1. </a:t>
            </a:r>
            <a:r>
              <a:rPr lang="zh-CN" altLang="en-US">
                <a:latin typeface="宋体" panose="02010600030101010101" pitchFamily="2" charset="-122"/>
              </a:rPr>
              <a:t>二维动画软件</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93F41E8D-0F48-42AF-8726-88E5EE1DFC6A}"/>
              </a:ext>
            </a:extLst>
          </p:cNvPr>
          <p:cNvSpPr>
            <a:spLocks noGrp="1" noChangeArrowheads="1"/>
          </p:cNvSpPr>
          <p:nvPr>
            <p:ph idx="4294967295"/>
          </p:nvPr>
        </p:nvSpPr>
        <p:spPr>
          <a:xfrm>
            <a:off x="260350" y="939800"/>
            <a:ext cx="8667750" cy="5053013"/>
          </a:xfrm>
        </p:spPr>
        <p:txBody>
          <a:bodyPr/>
          <a:lstStyle/>
          <a:p>
            <a:pPr marL="355559" indent="-355559" eaLnBrk="1" hangingPunct="1">
              <a:buClr>
                <a:srgbClr val="FF0000"/>
              </a:buClr>
              <a:buFont typeface="Wingdings" panose="05000000000000000000" pitchFamily="2" charset="2"/>
              <a:buNone/>
              <a:defRPr/>
            </a:pPr>
            <a:r>
              <a:rPr lang="en-US" altLang="zh-CN" dirty="0">
                <a:solidFill>
                  <a:srgbClr val="FF0000"/>
                </a:solidFill>
                <a:latin typeface="Times New Roman" pitchFamily="18" charset="0"/>
                <a:cs typeface="Times New Roman" pitchFamily="18" charset="0"/>
              </a:rPr>
              <a:t>GIF</a:t>
            </a:r>
            <a:r>
              <a:rPr lang="zh-CN" altLang="en-US" dirty="0">
                <a:solidFill>
                  <a:srgbClr val="FF0000"/>
                </a:solidFill>
                <a:latin typeface="Times New Roman" pitchFamily="18" charset="0"/>
                <a:cs typeface="Times New Roman" pitchFamily="18" charset="0"/>
              </a:rPr>
              <a:t>动画</a:t>
            </a:r>
            <a:endParaRPr lang="en-US" altLang="zh-CN" dirty="0">
              <a:solidFill>
                <a:srgbClr val="FF0000"/>
              </a:solidFill>
              <a:latin typeface="Times New Roman" pitchFamily="18" charset="0"/>
              <a:cs typeface="Times New Roman" pitchFamily="18" charset="0"/>
            </a:endParaRPr>
          </a:p>
          <a:p>
            <a:pPr marL="355559" indent="9524" eaLnBrk="1" hangingPunct="1">
              <a:buClr>
                <a:srgbClr val="FF0000"/>
              </a:buClr>
              <a:buFont typeface="Wingdings" panose="05000000000000000000" pitchFamily="2" charset="2"/>
              <a:buNone/>
              <a:defRPr/>
            </a:pPr>
            <a:r>
              <a:rPr lang="zh-CN" altLang="en-US" dirty="0">
                <a:latin typeface="Times New Roman" pitchFamily="18" charset="0"/>
                <a:cs typeface="Times New Roman" pitchFamily="18" charset="0"/>
              </a:rPr>
              <a:t>在众多的图像格式中有一种非常特殊的格式：</a:t>
            </a:r>
            <a:r>
              <a:rPr lang="en-US" altLang="zh-CN" dirty="0">
                <a:latin typeface="Times New Roman" pitchFamily="18" charset="0"/>
                <a:cs typeface="Times New Roman" pitchFamily="18" charset="0"/>
              </a:rPr>
              <a:t>GIF, </a:t>
            </a:r>
            <a:r>
              <a:rPr lang="zh-CN" altLang="en-US" dirty="0">
                <a:latin typeface="Times New Roman" pitchFamily="18" charset="0"/>
                <a:cs typeface="Times New Roman" pitchFamily="18" charset="0"/>
              </a:rPr>
              <a:t>是图像交换格式（</a:t>
            </a:r>
            <a:r>
              <a:rPr lang="en-US" altLang="zh-CN" dirty="0">
                <a:latin typeface="Times New Roman" pitchFamily="18" charset="0"/>
                <a:cs typeface="Times New Roman" pitchFamily="18" charset="0"/>
              </a:rPr>
              <a:t>Graphics Interchange Format），</a:t>
            </a:r>
            <a:r>
              <a:rPr lang="zh-CN" altLang="en-US" dirty="0">
                <a:latin typeface="Times New Roman" pitchFamily="18" charset="0"/>
                <a:cs typeface="Times New Roman" pitchFamily="18" charset="0"/>
              </a:rPr>
              <a:t>是</a:t>
            </a:r>
            <a:r>
              <a:rPr lang="en-US" altLang="zh-CN" dirty="0">
                <a:latin typeface="Times New Roman" pitchFamily="18" charset="0"/>
                <a:cs typeface="Times New Roman" pitchFamily="18" charset="0"/>
              </a:rPr>
              <a:t>Internet</a:t>
            </a:r>
            <a:r>
              <a:rPr lang="zh-CN" altLang="en-US" dirty="0">
                <a:latin typeface="Times New Roman" pitchFamily="18" charset="0"/>
                <a:cs typeface="Times New Roman" pitchFamily="18" charset="0"/>
              </a:rPr>
              <a:t>上最常见图像格式之一，有以下特点： </a:t>
            </a:r>
          </a:p>
          <a:p>
            <a:pPr marL="900008" lvl="1" indent="-365082" eaLnBrk="1" hangingPunct="1">
              <a:defRPr/>
            </a:pPr>
            <a:r>
              <a:rPr lang="en-US" altLang="zh-CN" dirty="0">
                <a:latin typeface="Times New Roman" pitchFamily="18" charset="0"/>
                <a:cs typeface="Times New Roman" pitchFamily="18" charset="0"/>
              </a:rPr>
              <a:t>GIF</a:t>
            </a:r>
            <a:r>
              <a:rPr lang="zh-CN" altLang="en-US" dirty="0">
                <a:latin typeface="Times New Roman" pitchFamily="18" charset="0"/>
                <a:cs typeface="Times New Roman" pitchFamily="18" charset="0"/>
              </a:rPr>
              <a:t>文件可以制作动画，这也是它最突出的一个特点</a:t>
            </a:r>
          </a:p>
          <a:p>
            <a:pPr marL="900008" lvl="1" indent="-365082" eaLnBrk="1" hangingPunct="1">
              <a:defRPr/>
            </a:pPr>
            <a:r>
              <a:rPr lang="en-US" altLang="zh-CN" dirty="0">
                <a:latin typeface="Times New Roman" pitchFamily="18" charset="0"/>
                <a:cs typeface="Times New Roman" pitchFamily="18" charset="0"/>
              </a:rPr>
              <a:t>GIF</a:t>
            </a:r>
            <a:r>
              <a:rPr lang="zh-CN" altLang="en-US" dirty="0">
                <a:latin typeface="Times New Roman" pitchFamily="18" charset="0"/>
                <a:cs typeface="Times New Roman" pitchFamily="18" charset="0"/>
              </a:rPr>
              <a:t>只支持256色以内的图像</a:t>
            </a:r>
          </a:p>
          <a:p>
            <a:pPr marL="900008" lvl="1" indent="-365082" eaLnBrk="1" hangingPunct="1">
              <a:defRPr/>
            </a:pPr>
            <a:r>
              <a:rPr lang="en-US" altLang="zh-CN" dirty="0">
                <a:latin typeface="Times New Roman" pitchFamily="18" charset="0"/>
                <a:cs typeface="Times New Roman" pitchFamily="18" charset="0"/>
              </a:rPr>
              <a:t>GIF</a:t>
            </a:r>
            <a:r>
              <a:rPr lang="zh-CN" altLang="en-US" dirty="0">
                <a:latin typeface="Times New Roman" pitchFamily="18" charset="0"/>
                <a:cs typeface="Times New Roman" pitchFamily="18" charset="0"/>
              </a:rPr>
              <a:t>采用无损压缩存储，在不影响图像质量的情况下，还可以生成很小的文件</a:t>
            </a:r>
          </a:p>
        </p:txBody>
      </p:sp>
      <p:sp>
        <p:nvSpPr>
          <p:cNvPr id="72707" name="标题 3">
            <a:extLst>
              <a:ext uri="{FF2B5EF4-FFF2-40B4-BE49-F238E27FC236}">
                <a16:creationId xmlns:a16="http://schemas.microsoft.com/office/drawing/2014/main" id="{7D95B927-F21F-40EC-A157-98B8B705FFE1}"/>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1. </a:t>
            </a:r>
            <a:r>
              <a:rPr lang="zh-CN" altLang="en-US">
                <a:latin typeface="宋体" panose="02010600030101010101" pitchFamily="2" charset="-122"/>
              </a:rPr>
              <a:t>二维动画软件</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D2B6B551-5015-4A57-B987-A0245ACF2B4C}"/>
              </a:ext>
            </a:extLst>
          </p:cNvPr>
          <p:cNvSpPr>
            <a:spLocks noGrp="1" noChangeArrowheads="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2. </a:t>
            </a:r>
            <a:r>
              <a:rPr lang="zh-CN" altLang="en-US">
                <a:latin typeface="Times New Roman" panose="02020603050405020304" pitchFamily="18" charset="0"/>
                <a:cs typeface="Times New Roman" panose="02020603050405020304" pitchFamily="18" charset="0"/>
              </a:rPr>
              <a:t>什么是动画 </a:t>
            </a:r>
          </a:p>
        </p:txBody>
      </p:sp>
      <p:sp>
        <p:nvSpPr>
          <p:cNvPr id="12291" name="Rectangle 3">
            <a:extLst>
              <a:ext uri="{FF2B5EF4-FFF2-40B4-BE49-F238E27FC236}">
                <a16:creationId xmlns:a16="http://schemas.microsoft.com/office/drawing/2014/main" id="{C7D061A8-3665-4A77-9472-3EC1C6FB26CF}"/>
              </a:ext>
            </a:extLst>
          </p:cNvPr>
          <p:cNvSpPr>
            <a:spLocks noGrp="1" noChangeArrowheads="1"/>
          </p:cNvSpPr>
          <p:nvPr>
            <p:ph idx="4294967295"/>
          </p:nvPr>
        </p:nvSpPr>
        <p:spPr>
          <a:xfrm>
            <a:off x="260350" y="1162050"/>
            <a:ext cx="8623300" cy="4311650"/>
          </a:xfrm>
        </p:spPr>
        <p:txBody>
          <a:bodyPr/>
          <a:lstStyle/>
          <a:p>
            <a:pPr eaLnBrk="1" hangingPunct="1"/>
            <a:r>
              <a:rPr lang="zh-CN" altLang="en-US" sz="2400" dirty="0">
                <a:latin typeface="Times New Roman" panose="02020603050405020304" pitchFamily="18" charset="0"/>
                <a:cs typeface="Times New Roman" panose="02020603050405020304" pitchFamily="18" charset="0"/>
              </a:rPr>
              <a:t>动画是通过连续播放一系列画面，给视觉造成连续变化的图画</a:t>
            </a:r>
          </a:p>
          <a:p>
            <a:pPr eaLnBrk="1" hangingPunct="1"/>
            <a:r>
              <a:rPr lang="zh-CN" altLang="en-US" sz="2400" dirty="0">
                <a:latin typeface="Times New Roman" panose="02020603050405020304" pitchFamily="18" charset="0"/>
                <a:cs typeface="Times New Roman" panose="02020603050405020304" pitchFamily="18" charset="0"/>
              </a:rPr>
              <a:t>医学已证明，人类具有“</a:t>
            </a:r>
            <a:r>
              <a:rPr lang="zh-CN" altLang="en-US" sz="2400" dirty="0">
                <a:solidFill>
                  <a:srgbClr val="FF3300"/>
                </a:solidFill>
                <a:latin typeface="Times New Roman" panose="02020603050405020304" pitchFamily="18" charset="0"/>
                <a:cs typeface="Times New Roman" panose="02020603050405020304" pitchFamily="18" charset="0"/>
              </a:rPr>
              <a:t>视觉暂留</a:t>
            </a:r>
            <a:r>
              <a:rPr lang="zh-CN" altLang="en-US" sz="2400" dirty="0">
                <a:latin typeface="Times New Roman" panose="02020603050405020304" pitchFamily="18" charset="0"/>
                <a:cs typeface="Times New Roman" panose="02020603050405020304" pitchFamily="18" charset="0"/>
              </a:rPr>
              <a:t>”的特性，就是说人的眼睛看到一幅画或一个物体后，在</a:t>
            </a:r>
            <a:r>
              <a:rPr lang="en-US" altLang="zh-CN" sz="2400" dirty="0">
                <a:solidFill>
                  <a:srgbClr val="FF0000"/>
                </a:solidFill>
                <a:latin typeface="Times New Roman" panose="02020603050405020304" pitchFamily="18" charset="0"/>
                <a:cs typeface="Times New Roman" panose="02020603050405020304" pitchFamily="18" charset="0"/>
              </a:rPr>
              <a:t>1/24</a:t>
            </a:r>
            <a:r>
              <a:rPr lang="zh-CN" altLang="en-US" sz="2400" dirty="0">
                <a:solidFill>
                  <a:srgbClr val="FF0000"/>
                </a:solidFill>
                <a:latin typeface="Times New Roman" panose="02020603050405020304" pitchFamily="18" charset="0"/>
                <a:cs typeface="Times New Roman" panose="02020603050405020304" pitchFamily="18" charset="0"/>
              </a:rPr>
              <a:t>秒</a:t>
            </a:r>
            <a:r>
              <a:rPr lang="zh-CN" altLang="en-US" sz="2400" dirty="0">
                <a:latin typeface="Times New Roman" panose="02020603050405020304" pitchFamily="18" charset="0"/>
                <a:cs typeface="Times New Roman" panose="02020603050405020304" pitchFamily="18" charset="0"/>
              </a:rPr>
              <a:t>内不会消失。利用这一原理，在一幅画还没有消失前播放出下一幅画，就会给人造成一种流畅的视觉变化效果</a:t>
            </a:r>
          </a:p>
          <a:p>
            <a:pPr eaLnBrk="1" hangingPunct="1"/>
            <a:r>
              <a:rPr lang="zh-CN" altLang="en-US" sz="2400" dirty="0">
                <a:latin typeface="Times New Roman" panose="02020603050405020304" pitchFamily="18" charset="0"/>
                <a:cs typeface="Times New Roman" panose="02020603050405020304" pitchFamily="18" charset="0"/>
              </a:rPr>
              <a:t>电影采用了每秒</a:t>
            </a:r>
            <a:r>
              <a:rPr lang="en-US" altLang="zh-CN" sz="2400" dirty="0">
                <a:solidFill>
                  <a:srgbClr val="FF0000"/>
                </a:solidFill>
                <a:latin typeface="Times New Roman" panose="02020603050405020304" pitchFamily="18" charset="0"/>
                <a:cs typeface="Times New Roman" panose="02020603050405020304" pitchFamily="18" charset="0"/>
              </a:rPr>
              <a:t>24</a:t>
            </a:r>
            <a:r>
              <a:rPr lang="zh-CN" altLang="en-US" sz="2400" dirty="0">
                <a:latin typeface="Times New Roman" panose="02020603050405020304" pitchFamily="18" charset="0"/>
                <a:cs typeface="Times New Roman" panose="02020603050405020304" pitchFamily="18" charset="0"/>
              </a:rPr>
              <a:t>幅画面的速度拍摄播放，电视采用了每秒</a:t>
            </a:r>
            <a:r>
              <a:rPr lang="en-US" altLang="zh-CN" sz="2400" dirty="0">
                <a:solidFill>
                  <a:srgbClr val="FF0000"/>
                </a:solidFill>
                <a:latin typeface="Times New Roman" panose="02020603050405020304" pitchFamily="18" charset="0"/>
                <a:cs typeface="Times New Roman" panose="02020603050405020304" pitchFamily="18" charset="0"/>
              </a:rPr>
              <a:t>25</a:t>
            </a:r>
            <a:r>
              <a:rPr lang="zh-CN" altLang="en-US" sz="2400" dirty="0">
                <a:latin typeface="Times New Roman" panose="02020603050405020304" pitchFamily="18" charset="0"/>
                <a:cs typeface="Times New Roman" panose="02020603050405020304" pitchFamily="18" charset="0"/>
              </a:rPr>
              <a:t>幅（</a:t>
            </a:r>
            <a:r>
              <a:rPr lang="en-US" altLang="zh-CN" sz="2400" dirty="0">
                <a:latin typeface="Times New Roman" panose="02020603050405020304" pitchFamily="18" charset="0"/>
                <a:cs typeface="Times New Roman" panose="02020603050405020304" pitchFamily="18" charset="0"/>
              </a:rPr>
              <a:t>PAL</a:t>
            </a:r>
            <a:r>
              <a:rPr lang="zh-CN" altLang="en-US" sz="2400" dirty="0">
                <a:latin typeface="Times New Roman" panose="02020603050405020304" pitchFamily="18" charset="0"/>
                <a:cs typeface="Times New Roman" panose="02020603050405020304" pitchFamily="18" charset="0"/>
              </a:rPr>
              <a:t>制）或</a:t>
            </a:r>
            <a:r>
              <a:rPr lang="en-US" altLang="zh-CN" sz="2400" dirty="0">
                <a:solidFill>
                  <a:srgbClr val="FF0000"/>
                </a:solidFill>
                <a:latin typeface="Times New Roman" panose="02020603050405020304" pitchFamily="18" charset="0"/>
                <a:cs typeface="Times New Roman" panose="02020603050405020304" pitchFamily="18" charset="0"/>
              </a:rPr>
              <a:t>30</a:t>
            </a:r>
            <a:r>
              <a:rPr lang="zh-CN" altLang="en-US" sz="2400" dirty="0">
                <a:latin typeface="Times New Roman" panose="02020603050405020304" pitchFamily="18" charset="0"/>
                <a:cs typeface="Times New Roman" panose="02020603050405020304" pitchFamily="18" charset="0"/>
              </a:rPr>
              <a:t>幅（</a:t>
            </a:r>
            <a:r>
              <a:rPr lang="en-US" altLang="zh-CN" sz="2400" dirty="0">
                <a:latin typeface="Times New Roman" panose="02020603050405020304" pitchFamily="18" charset="0"/>
                <a:cs typeface="Times New Roman" panose="02020603050405020304" pitchFamily="18" charset="0"/>
              </a:rPr>
              <a:t>NSTC</a:t>
            </a:r>
            <a:r>
              <a:rPr lang="zh-CN" altLang="en-US" sz="2400" dirty="0">
                <a:latin typeface="Times New Roman" panose="02020603050405020304" pitchFamily="18" charset="0"/>
                <a:cs typeface="Times New Roman" panose="02020603050405020304" pitchFamily="18" charset="0"/>
              </a:rPr>
              <a:t>制）画面的速度拍摄播放</a:t>
            </a:r>
            <a:endParaRPr lang="en-US" altLang="zh-CN" sz="2400" dirty="0">
              <a:latin typeface="Times New Roman" panose="02020603050405020304" pitchFamily="18" charset="0"/>
              <a:cs typeface="Times New Roman" panose="02020603050405020304" pitchFamily="18" charset="0"/>
            </a:endParaRPr>
          </a:p>
          <a:p>
            <a:pPr eaLnBrk="1" hangingPunct="1"/>
            <a:r>
              <a:rPr lang="zh-CN" altLang="en-US" sz="2400" dirty="0">
                <a:latin typeface="Times New Roman" panose="02020603050405020304" pitchFamily="18" charset="0"/>
                <a:cs typeface="Times New Roman" panose="02020603050405020304" pitchFamily="18" charset="0"/>
              </a:rPr>
              <a:t>如果以每秒低于</a:t>
            </a:r>
            <a:r>
              <a:rPr lang="en-US" altLang="zh-CN" sz="2400" dirty="0">
                <a:latin typeface="Times New Roman" panose="02020603050405020304" pitchFamily="18" charset="0"/>
                <a:cs typeface="Times New Roman" panose="02020603050405020304" pitchFamily="18" charset="0"/>
              </a:rPr>
              <a:t>24</a:t>
            </a:r>
            <a:r>
              <a:rPr lang="zh-CN" altLang="en-US" sz="2400" dirty="0">
                <a:latin typeface="Times New Roman" panose="02020603050405020304" pitchFamily="18" charset="0"/>
                <a:cs typeface="Times New Roman" panose="02020603050405020304" pitchFamily="18" charset="0"/>
              </a:rPr>
              <a:t>幅画面的速度拍摄播放，会出现停顿现象</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 calcmode="lin" valueType="num">
                                      <p:cBhvr additive="base">
                                        <p:cTn id="12"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291">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 calcmode="lin" valueType="num">
                                      <p:cBhvr additive="base">
                                        <p:cTn id="17"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291">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2291">
                                            <p:txEl>
                                              <p:pRg st="3" end="3"/>
                                            </p:txEl>
                                          </p:spTgt>
                                        </p:tgtEl>
                                        <p:attrNameLst>
                                          <p:attrName>style.visibility</p:attrName>
                                        </p:attrNameLst>
                                      </p:cBhvr>
                                      <p:to>
                                        <p:strVal val="visible"/>
                                      </p:to>
                                    </p:set>
                                    <p:anim calcmode="lin" valueType="num">
                                      <p:cBhvr additive="base">
                                        <p:cTn id="22" dur="5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229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a:extLst>
              <a:ext uri="{FF2B5EF4-FFF2-40B4-BE49-F238E27FC236}">
                <a16:creationId xmlns:a16="http://schemas.microsoft.com/office/drawing/2014/main" id="{860D0FE6-0290-41D8-9CE8-57E0CCD83F0F}"/>
              </a:ext>
            </a:extLst>
          </p:cNvPr>
          <p:cNvSpPr>
            <a:spLocks noGrp="1" noChangeArrowheads="1"/>
          </p:cNvSpPr>
          <p:nvPr>
            <p:ph idx="4294967295"/>
          </p:nvPr>
        </p:nvSpPr>
        <p:spPr>
          <a:xfrm>
            <a:off x="349250" y="895350"/>
            <a:ext cx="8312150" cy="5494338"/>
          </a:xfrm>
        </p:spPr>
        <p:txBody>
          <a:bodyPr/>
          <a:lstStyle/>
          <a:p>
            <a:pPr eaLnBrk="1" hangingPunct="1">
              <a:lnSpc>
                <a:spcPct val="100000"/>
              </a:lnSpc>
              <a:buClr>
                <a:srgbClr val="FF0000"/>
              </a:buClr>
              <a:buFont typeface="Wingdings" panose="05000000000000000000" pitchFamily="2" charset="2"/>
              <a:buNone/>
            </a:pPr>
            <a:r>
              <a:rPr lang="zh-CN" altLang="en-US">
                <a:solidFill>
                  <a:srgbClr val="FF0000"/>
                </a:solidFill>
                <a:latin typeface="Times New Roman" panose="02020603050405020304" pitchFamily="18" charset="0"/>
                <a:cs typeface="Times New Roman" panose="02020603050405020304" pitchFamily="18" charset="0"/>
              </a:rPr>
              <a:t>3</a:t>
            </a:r>
            <a:r>
              <a:rPr lang="en-US" altLang="zh-CN">
                <a:solidFill>
                  <a:srgbClr val="FF0000"/>
                </a:solidFill>
                <a:latin typeface="Times New Roman" panose="02020603050405020304" pitchFamily="18" charset="0"/>
                <a:cs typeface="Times New Roman" panose="02020603050405020304" pitchFamily="18" charset="0"/>
              </a:rPr>
              <a:t>DS</a:t>
            </a:r>
            <a:br>
              <a:rPr lang="en-US" altLang="zh-CN">
                <a:latin typeface="Times New Roman" panose="02020603050405020304" pitchFamily="18" charset="0"/>
                <a:cs typeface="Times New Roman" panose="02020603050405020304" pitchFamily="18" charset="0"/>
              </a:rPr>
            </a:br>
            <a:r>
              <a:rPr lang="zh-CN" altLang="en-US">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D Studio（</a:t>
            </a:r>
            <a:r>
              <a:rPr lang="zh-CN" altLang="en-US">
                <a:latin typeface="Times New Roman" panose="02020603050405020304" pitchFamily="18" charset="0"/>
                <a:cs typeface="Times New Roman" panose="02020603050405020304" pitchFamily="18" charset="0"/>
              </a:rPr>
              <a:t>简称3</a:t>
            </a:r>
            <a:r>
              <a:rPr lang="en-US" altLang="zh-CN">
                <a:latin typeface="Times New Roman" panose="02020603050405020304" pitchFamily="18" charset="0"/>
                <a:cs typeface="Times New Roman" panose="02020603050405020304" pitchFamily="18" charset="0"/>
              </a:rPr>
              <a:t>DS）</a:t>
            </a:r>
            <a:r>
              <a:rPr lang="zh-CN" altLang="en-US">
                <a:latin typeface="Times New Roman" panose="02020603050405020304" pitchFamily="18" charset="0"/>
                <a:cs typeface="Times New Roman" panose="02020603050405020304" pitchFamily="18" charset="0"/>
              </a:rPr>
              <a:t>是美国</a:t>
            </a:r>
            <a:r>
              <a:rPr lang="en-US" altLang="zh-CN">
                <a:latin typeface="Times New Roman" panose="02020603050405020304" pitchFamily="18" charset="0"/>
                <a:cs typeface="Times New Roman" panose="02020603050405020304" pitchFamily="18" charset="0"/>
              </a:rPr>
              <a:t>Autodesk</a:t>
            </a:r>
            <a:r>
              <a:rPr lang="zh-CN" altLang="en-US">
                <a:latin typeface="Times New Roman" panose="02020603050405020304" pitchFamily="18" charset="0"/>
                <a:cs typeface="Times New Roman" panose="02020603050405020304" pitchFamily="18" charset="0"/>
              </a:rPr>
              <a:t>公司在20世纪90年代开发的基于普通微机的三维动画软件系统。也曾是在</a:t>
            </a:r>
            <a:r>
              <a:rPr lang="en-US" altLang="zh-CN">
                <a:latin typeface="Times New Roman" panose="02020603050405020304" pitchFamily="18" charset="0"/>
                <a:cs typeface="Times New Roman" panose="02020603050405020304" pitchFamily="18" charset="0"/>
              </a:rPr>
              <a:t>PC</a:t>
            </a:r>
            <a:r>
              <a:rPr lang="zh-CN" altLang="en-US">
                <a:latin typeface="Times New Roman" panose="02020603050405020304" pitchFamily="18" charset="0"/>
                <a:cs typeface="Times New Roman" panose="02020603050405020304" pitchFamily="18" charset="0"/>
              </a:rPr>
              <a:t>机上应用最为广泛、影响力最大的三维动画软件。许多电视节目中的三维动画，都是由3</a:t>
            </a:r>
            <a:r>
              <a:rPr lang="en-US" altLang="zh-CN">
                <a:latin typeface="Times New Roman" panose="02020603050405020304" pitchFamily="18" charset="0"/>
                <a:cs typeface="Times New Roman" panose="02020603050405020304" pitchFamily="18" charset="0"/>
              </a:rPr>
              <a:t>DS</a:t>
            </a:r>
            <a:r>
              <a:rPr lang="zh-CN" altLang="en-US">
                <a:latin typeface="Times New Roman" panose="02020603050405020304" pitchFamily="18" charset="0"/>
                <a:cs typeface="Times New Roman" panose="02020603050405020304" pitchFamily="18" charset="0"/>
              </a:rPr>
              <a:t>软件制作的。 主要功能特点</a:t>
            </a:r>
          </a:p>
          <a:p>
            <a:pPr marL="1157288" lvl="2" indent="-441325" eaLnBrk="1" hangingPunct="1">
              <a:lnSpc>
                <a:spcPct val="100000"/>
              </a:lnSpc>
              <a:buFont typeface="Wingdings" panose="05000000000000000000" pitchFamily="2" charset="2"/>
              <a:buChar char="Ø"/>
            </a:pPr>
            <a:r>
              <a:rPr lang="zh-CN" altLang="en-US">
                <a:latin typeface="Times New Roman" panose="02020603050405020304" pitchFamily="18" charset="0"/>
                <a:cs typeface="Times New Roman" panose="02020603050405020304" pitchFamily="18" charset="0"/>
              </a:rPr>
              <a:t>建立三维实体模型，对模型及其所在场景进行设计及调整，包括设置场景中的光源和观察场景所用的摄像机</a:t>
            </a:r>
          </a:p>
          <a:p>
            <a:pPr marL="1157288" lvl="2" indent="-441325" eaLnBrk="1" hangingPunct="1">
              <a:lnSpc>
                <a:spcPct val="100000"/>
              </a:lnSpc>
              <a:buFont typeface="Wingdings" panose="05000000000000000000" pitchFamily="2" charset="2"/>
              <a:buChar char="Ø"/>
            </a:pPr>
            <a:r>
              <a:rPr lang="zh-CN" altLang="en-US">
                <a:latin typeface="Times New Roman" panose="02020603050405020304" pitchFamily="18" charset="0"/>
                <a:cs typeface="Times New Roman" panose="02020603050405020304" pitchFamily="18" charset="0"/>
              </a:rPr>
              <a:t>编辑制作模型所需的各种表面材质、纹理质感和表面贴图</a:t>
            </a:r>
          </a:p>
          <a:p>
            <a:pPr marL="1157288" lvl="2" indent="-441325" eaLnBrk="1" hangingPunct="1">
              <a:lnSpc>
                <a:spcPct val="100000"/>
              </a:lnSpc>
              <a:buFont typeface="Wingdings" panose="05000000000000000000" pitchFamily="2" charset="2"/>
              <a:buChar char="Ø"/>
            </a:pPr>
            <a:r>
              <a:rPr lang="zh-CN" altLang="en-US">
                <a:latin typeface="Times New Roman" panose="02020603050405020304" pitchFamily="18" charset="0"/>
                <a:cs typeface="Times New Roman" panose="02020603050405020304" pitchFamily="18" charset="0"/>
              </a:rPr>
              <a:t>编辑动画过程的关键帧，完成动画制作</a:t>
            </a:r>
          </a:p>
        </p:txBody>
      </p:sp>
      <p:sp>
        <p:nvSpPr>
          <p:cNvPr id="73731" name="标题 3">
            <a:extLst>
              <a:ext uri="{FF2B5EF4-FFF2-40B4-BE49-F238E27FC236}">
                <a16:creationId xmlns:a16="http://schemas.microsoft.com/office/drawing/2014/main" id="{14EA6789-2557-4736-BE4F-D7BB5AD24714}"/>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2. </a:t>
            </a:r>
            <a:r>
              <a:rPr lang="zh-CN" altLang="en-US">
                <a:latin typeface="宋体" panose="02010600030101010101" pitchFamily="2" charset="-122"/>
                <a:cs typeface="Times New Roman" panose="02020603050405020304" pitchFamily="18" charset="0"/>
              </a:rPr>
              <a:t>三</a:t>
            </a:r>
            <a:r>
              <a:rPr lang="zh-CN" altLang="en-US">
                <a:latin typeface="宋体" panose="02010600030101010101" pitchFamily="2" charset="-122"/>
              </a:rPr>
              <a:t>维动画软件</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2">
            <a:extLst>
              <a:ext uri="{FF2B5EF4-FFF2-40B4-BE49-F238E27FC236}">
                <a16:creationId xmlns:a16="http://schemas.microsoft.com/office/drawing/2014/main" id="{F16F6EDE-8FFF-4CCC-80E5-3A24426FAAA5}"/>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2. </a:t>
            </a:r>
            <a:r>
              <a:rPr lang="zh-CN" altLang="en-US">
                <a:latin typeface="宋体" panose="02010600030101010101" pitchFamily="2" charset="-122"/>
                <a:cs typeface="Times New Roman" panose="02020603050405020304" pitchFamily="18" charset="0"/>
              </a:rPr>
              <a:t>三</a:t>
            </a:r>
            <a:r>
              <a:rPr lang="zh-CN" altLang="en-US">
                <a:latin typeface="宋体" panose="02010600030101010101" pitchFamily="2" charset="-122"/>
              </a:rPr>
              <a:t>维动画软件</a:t>
            </a:r>
            <a:endParaRPr lang="zh-CN" altLang="en-US"/>
          </a:p>
        </p:txBody>
      </p:sp>
      <p:sp>
        <p:nvSpPr>
          <p:cNvPr id="81923" name="Rectangle 3">
            <a:extLst>
              <a:ext uri="{FF2B5EF4-FFF2-40B4-BE49-F238E27FC236}">
                <a16:creationId xmlns:a16="http://schemas.microsoft.com/office/drawing/2014/main" id="{762609D0-31AA-49F7-B62B-580F6DB36879}"/>
              </a:ext>
            </a:extLst>
          </p:cNvPr>
          <p:cNvSpPr>
            <a:spLocks noGrp="1" noChangeArrowheads="1"/>
          </p:cNvSpPr>
          <p:nvPr>
            <p:ph idx="4294967295"/>
          </p:nvPr>
        </p:nvSpPr>
        <p:spPr>
          <a:xfrm>
            <a:off x="266700" y="838200"/>
            <a:ext cx="8528050" cy="4200525"/>
          </a:xfrm>
        </p:spPr>
        <p:txBody>
          <a:bodyPr/>
          <a:lstStyle/>
          <a:p>
            <a:pPr marL="355559" indent="-355559" eaLnBrk="1" hangingPunct="1">
              <a:lnSpc>
                <a:spcPct val="100000"/>
              </a:lnSpc>
              <a:buClrTx/>
              <a:buFont typeface="Wingdings" panose="05000000000000000000" pitchFamily="2" charset="2"/>
              <a:buNone/>
              <a:defRPr/>
            </a:pPr>
            <a:r>
              <a:rPr lang="zh-CN" altLang="en-US" dirty="0">
                <a:latin typeface="Times New Roman" pitchFamily="18" charset="0"/>
                <a:cs typeface="Times New Roman" pitchFamily="18" charset="0"/>
              </a:rPr>
              <a:t>3</a:t>
            </a:r>
            <a:r>
              <a:rPr lang="en-US" altLang="zh-CN" dirty="0">
                <a:latin typeface="Times New Roman" pitchFamily="18" charset="0"/>
                <a:cs typeface="Times New Roman" pitchFamily="18" charset="0"/>
              </a:rPr>
              <a:t>DS</a:t>
            </a:r>
            <a:r>
              <a:rPr lang="zh-CN" altLang="en-US" dirty="0">
                <a:latin typeface="Times New Roman" pitchFamily="18" charset="0"/>
                <a:cs typeface="Times New Roman" pitchFamily="18" charset="0"/>
              </a:rPr>
              <a:t>的文件格式</a:t>
            </a:r>
            <a:endParaRPr lang="en-US" altLang="zh-CN" dirty="0">
              <a:latin typeface="Times New Roman" pitchFamily="18" charset="0"/>
              <a:cs typeface="Times New Roman" pitchFamily="18" charset="0"/>
            </a:endParaRPr>
          </a:p>
          <a:p>
            <a:pPr marL="715879" indent="-350797" eaLnBrk="1" hangingPunct="1">
              <a:lnSpc>
                <a:spcPct val="100000"/>
              </a:lnSpc>
              <a:buClrTx/>
              <a:defRPr/>
            </a:pPr>
            <a:r>
              <a:rPr lang="zh-CN" altLang="en-US" dirty="0">
                <a:latin typeface="Times New Roman" pitchFamily="18" charset="0"/>
                <a:cs typeface="Times New Roman" pitchFamily="18" charset="0"/>
              </a:rPr>
              <a:t>3</a:t>
            </a:r>
            <a:r>
              <a:rPr lang="en-US" altLang="zh-CN" dirty="0">
                <a:latin typeface="Times New Roman" pitchFamily="18" charset="0"/>
                <a:cs typeface="Times New Roman" pitchFamily="18" charset="0"/>
              </a:rPr>
              <a:t>DS</a:t>
            </a:r>
            <a:r>
              <a:rPr lang="zh-CN" altLang="en-US" dirty="0">
                <a:latin typeface="Times New Roman" pitchFamily="18" charset="0"/>
                <a:cs typeface="Times New Roman" pitchFamily="18" charset="0"/>
              </a:rPr>
              <a:t>支持许多存储格式，如</a:t>
            </a:r>
            <a:r>
              <a:rPr lang="en-US" altLang="zh-CN" dirty="0">
                <a:latin typeface="Times New Roman" pitchFamily="18" charset="0"/>
                <a:cs typeface="Times New Roman" pitchFamily="18" charset="0"/>
              </a:rPr>
              <a:t>GIF、BMP、TGA、ICO、3DS</a:t>
            </a:r>
            <a:r>
              <a:rPr lang="zh-CN" altLang="en-US" dirty="0">
                <a:latin typeface="Times New Roman" pitchFamily="18" charset="0"/>
                <a:cs typeface="Times New Roman" pitchFamily="18" charset="0"/>
              </a:rPr>
              <a:t>和</a:t>
            </a:r>
            <a:r>
              <a:rPr lang="en-US" altLang="zh-CN" dirty="0">
                <a:latin typeface="Times New Roman" pitchFamily="18" charset="0"/>
                <a:cs typeface="Times New Roman" pitchFamily="18" charset="0"/>
              </a:rPr>
              <a:t>DXF</a:t>
            </a:r>
            <a:r>
              <a:rPr lang="zh-CN" altLang="en-US" dirty="0">
                <a:latin typeface="Times New Roman" pitchFamily="18" charset="0"/>
                <a:cs typeface="Times New Roman" pitchFamily="18" charset="0"/>
              </a:rPr>
              <a:t>等</a:t>
            </a:r>
            <a:endParaRPr lang="en-US" altLang="zh-CN" dirty="0">
              <a:latin typeface="Times New Roman" pitchFamily="18" charset="0"/>
              <a:cs typeface="Times New Roman" pitchFamily="18" charset="0"/>
            </a:endParaRPr>
          </a:p>
          <a:p>
            <a:pPr marL="715879" indent="-350797" eaLnBrk="1" hangingPunct="1">
              <a:lnSpc>
                <a:spcPct val="100000"/>
              </a:lnSpc>
              <a:buClrTx/>
              <a:defRPr/>
            </a:pPr>
            <a:r>
              <a:rPr lang="zh-CN" altLang="en-US" dirty="0">
                <a:latin typeface="Times New Roman" pitchFamily="18" charset="0"/>
                <a:cs typeface="Times New Roman" pitchFamily="18" charset="0"/>
              </a:rPr>
              <a:t>3</a:t>
            </a:r>
            <a:r>
              <a:rPr lang="en-US" altLang="zh-CN" dirty="0">
                <a:latin typeface="Times New Roman" pitchFamily="18" charset="0"/>
                <a:cs typeface="Times New Roman" pitchFamily="18" charset="0"/>
              </a:rPr>
              <a:t>DS</a:t>
            </a:r>
            <a:r>
              <a:rPr lang="zh-CN" altLang="en-US" dirty="0">
                <a:latin typeface="Times New Roman" pitchFamily="18" charset="0"/>
                <a:cs typeface="Times New Roman" pitchFamily="18" charset="0"/>
              </a:rPr>
              <a:t>的彩色动画序列存储文件格式为</a:t>
            </a:r>
            <a:r>
              <a:rPr lang="en-US" altLang="zh-CN" dirty="0">
                <a:latin typeface="Times New Roman" pitchFamily="18" charset="0"/>
                <a:cs typeface="Times New Roman" pitchFamily="18" charset="0"/>
              </a:rPr>
              <a:t>FLIC。</a:t>
            </a:r>
            <a:r>
              <a:rPr lang="zh-CN" altLang="en-US" dirty="0">
                <a:latin typeface="Times New Roman" pitchFamily="18" charset="0"/>
                <a:cs typeface="Times New Roman" pitchFamily="18" charset="0"/>
              </a:rPr>
              <a:t>它实际上是对静止画面序列的描述，连续播放这一序列便可在屏幕上产生动画效果</a:t>
            </a:r>
            <a:endParaRPr lang="en-US" altLang="zh-CN" dirty="0">
              <a:latin typeface="Times New Roman" pitchFamily="18" charset="0"/>
              <a:cs typeface="Times New Roman" pitchFamily="18" charset="0"/>
            </a:endParaRPr>
          </a:p>
          <a:p>
            <a:pPr marL="715879" indent="-350797" eaLnBrk="1" hangingPunct="1">
              <a:lnSpc>
                <a:spcPct val="100000"/>
              </a:lnSpc>
              <a:buClrTx/>
              <a:defRPr/>
            </a:pPr>
            <a:r>
              <a:rPr lang="en-US" altLang="zh-CN" dirty="0">
                <a:latin typeface="Times New Roman" pitchFamily="18" charset="0"/>
                <a:cs typeface="Times New Roman" pitchFamily="18" charset="0"/>
              </a:rPr>
              <a:t>FLIC</a:t>
            </a:r>
            <a:r>
              <a:rPr lang="zh-CN" altLang="en-US" dirty="0">
                <a:latin typeface="Times New Roman" pitchFamily="18" charset="0"/>
                <a:cs typeface="Times New Roman" pitchFamily="18" charset="0"/>
              </a:rPr>
              <a:t>文件采取的压缩技术的原理是利用每帧图像之间的变化不大的特点，文件只保留前一帧中改变的部分。这样占用的空间小，显示的速度快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2">
            <a:extLst>
              <a:ext uri="{FF2B5EF4-FFF2-40B4-BE49-F238E27FC236}">
                <a16:creationId xmlns:a16="http://schemas.microsoft.com/office/drawing/2014/main" id="{E539CA84-B7E4-435B-A2E5-5025DF8A4198}"/>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2. </a:t>
            </a:r>
            <a:r>
              <a:rPr lang="zh-CN" altLang="en-US">
                <a:latin typeface="宋体" panose="02010600030101010101" pitchFamily="2" charset="-122"/>
                <a:cs typeface="Times New Roman" panose="02020603050405020304" pitchFamily="18" charset="0"/>
              </a:rPr>
              <a:t>三</a:t>
            </a:r>
            <a:r>
              <a:rPr lang="zh-CN" altLang="en-US">
                <a:latin typeface="宋体" panose="02010600030101010101" pitchFamily="2" charset="-122"/>
              </a:rPr>
              <a:t>维动画软件</a:t>
            </a:r>
            <a:endParaRPr lang="zh-CN" altLang="en-US"/>
          </a:p>
        </p:txBody>
      </p:sp>
      <p:sp>
        <p:nvSpPr>
          <p:cNvPr id="75779" name="Rectangle 3">
            <a:extLst>
              <a:ext uri="{FF2B5EF4-FFF2-40B4-BE49-F238E27FC236}">
                <a16:creationId xmlns:a16="http://schemas.microsoft.com/office/drawing/2014/main" id="{AB9942EB-1629-45C6-A829-9105DC45518F}"/>
              </a:ext>
            </a:extLst>
          </p:cNvPr>
          <p:cNvSpPr>
            <a:spLocks noGrp="1" noChangeArrowheads="1"/>
          </p:cNvSpPr>
          <p:nvPr>
            <p:ph idx="4294967295"/>
          </p:nvPr>
        </p:nvSpPr>
        <p:spPr>
          <a:xfrm>
            <a:off x="438150" y="1117600"/>
            <a:ext cx="8229600" cy="3416300"/>
          </a:xfrm>
        </p:spPr>
        <p:txBody>
          <a:bodyPr/>
          <a:lstStyle/>
          <a:p>
            <a:pPr marL="363538" indent="-363538" eaLnBrk="1" hangingPunct="1">
              <a:lnSpc>
                <a:spcPct val="100000"/>
              </a:lnSpc>
              <a:tabLst>
                <a:tab pos="363538" algn="l"/>
              </a:tabLst>
            </a:pPr>
            <a:r>
              <a:rPr lang="en-US" altLang="zh-CN">
                <a:latin typeface="Times New Roman" panose="02020603050405020304" pitchFamily="18" charset="0"/>
                <a:cs typeface="Times New Roman" panose="02020603050405020304" pitchFamily="18" charset="0"/>
              </a:rPr>
              <a:t>FLIC</a:t>
            </a:r>
            <a:r>
              <a:rPr lang="zh-CN" altLang="en-US">
                <a:latin typeface="Times New Roman" panose="02020603050405020304" pitchFamily="18" charset="0"/>
                <a:cs typeface="Times New Roman" panose="02020603050405020304" pitchFamily="18" charset="0"/>
              </a:rPr>
              <a:t>文件包括两种类型：</a:t>
            </a:r>
            <a:r>
              <a:rPr lang="en-US" altLang="zh-CN">
                <a:latin typeface="Times New Roman" panose="02020603050405020304" pitchFamily="18" charset="0"/>
                <a:cs typeface="Times New Roman" panose="02020603050405020304" pitchFamily="18" charset="0"/>
              </a:rPr>
              <a:t>FLI</a:t>
            </a:r>
            <a:r>
              <a:rPr lang="zh-CN" altLang="en-US">
                <a:latin typeface="Times New Roman" panose="02020603050405020304" pitchFamily="18" charset="0"/>
                <a:cs typeface="Times New Roman" panose="02020603050405020304" pitchFamily="18" charset="0"/>
              </a:rPr>
              <a:t>和</a:t>
            </a:r>
            <a:r>
              <a:rPr lang="en-US" altLang="zh-CN">
                <a:latin typeface="Times New Roman" panose="02020603050405020304" pitchFamily="18" charset="0"/>
                <a:cs typeface="Times New Roman" panose="02020603050405020304" pitchFamily="18" charset="0"/>
              </a:rPr>
              <a:t>FLC。</a:t>
            </a:r>
            <a:r>
              <a:rPr lang="zh-CN" altLang="en-US">
                <a:latin typeface="Times New Roman" panose="02020603050405020304" pitchFamily="18" charset="0"/>
                <a:cs typeface="Times New Roman" panose="02020603050405020304" pitchFamily="18" charset="0"/>
              </a:rPr>
              <a:t>其中</a:t>
            </a:r>
            <a:r>
              <a:rPr lang="en-US" altLang="zh-CN">
                <a:latin typeface="Times New Roman" panose="02020603050405020304" pitchFamily="18" charset="0"/>
                <a:cs typeface="Times New Roman" panose="02020603050405020304" pitchFamily="18" charset="0"/>
              </a:rPr>
              <a:t>FLC</a:t>
            </a:r>
            <a:r>
              <a:rPr lang="zh-CN" altLang="en-US">
                <a:latin typeface="Times New Roman" panose="02020603050405020304" pitchFamily="18" charset="0"/>
                <a:cs typeface="Times New Roman" panose="02020603050405020304" pitchFamily="18" charset="0"/>
              </a:rPr>
              <a:t>文件是</a:t>
            </a:r>
            <a:r>
              <a:rPr lang="en-US" altLang="zh-CN">
                <a:latin typeface="Times New Roman" panose="02020603050405020304" pitchFamily="18" charset="0"/>
                <a:cs typeface="Times New Roman" panose="02020603050405020304" pitchFamily="18" charset="0"/>
              </a:rPr>
              <a:t>FLI</a:t>
            </a:r>
            <a:r>
              <a:rPr lang="zh-CN" altLang="en-US">
                <a:latin typeface="Times New Roman" panose="02020603050405020304" pitchFamily="18" charset="0"/>
                <a:cs typeface="Times New Roman" panose="02020603050405020304" pitchFamily="18" charset="0"/>
              </a:rPr>
              <a:t>文件的进一步发展，它采用更高效的压缩技术</a:t>
            </a:r>
            <a:endParaRPr lang="en-US" altLang="zh-CN">
              <a:latin typeface="Times New Roman" panose="02020603050405020304" pitchFamily="18" charset="0"/>
              <a:cs typeface="Times New Roman" panose="02020603050405020304" pitchFamily="18" charset="0"/>
            </a:endParaRPr>
          </a:p>
          <a:p>
            <a:pPr marL="363538" indent="-363538" eaLnBrk="1" hangingPunct="1">
              <a:lnSpc>
                <a:spcPct val="100000"/>
              </a:lnSpc>
              <a:tabLst>
                <a:tab pos="363538" algn="l"/>
              </a:tabLst>
            </a:pPr>
            <a:r>
              <a:rPr lang="en-US" altLang="zh-CN">
                <a:latin typeface="Times New Roman" panose="02020603050405020304" pitchFamily="18" charset="0"/>
                <a:cs typeface="Times New Roman" panose="02020603050405020304" pitchFamily="18" charset="0"/>
              </a:rPr>
              <a:t>FLIC</a:t>
            </a:r>
            <a:r>
              <a:rPr lang="zh-CN" altLang="en-US">
                <a:latin typeface="Times New Roman" panose="02020603050405020304" pitchFamily="18" charset="0"/>
                <a:cs typeface="Times New Roman" panose="02020603050405020304" pitchFamily="18" charset="0"/>
              </a:rPr>
              <a:t>文件的结构分为３个层次：</a:t>
            </a:r>
            <a:endParaRPr lang="en-US" altLang="zh-CN">
              <a:latin typeface="Times New Roman" panose="02020603050405020304" pitchFamily="18" charset="0"/>
              <a:cs typeface="Times New Roman" panose="02020603050405020304" pitchFamily="18" charset="0"/>
            </a:endParaRPr>
          </a:p>
          <a:p>
            <a:pPr marL="908050" lvl="1" eaLnBrk="1" hangingPunct="1">
              <a:lnSpc>
                <a:spcPct val="100000"/>
              </a:lnSpc>
              <a:tabLst>
                <a:tab pos="363538" algn="l"/>
              </a:tabLst>
            </a:pPr>
            <a:r>
              <a:rPr lang="zh-CN" altLang="en-US">
                <a:latin typeface="Times New Roman" panose="02020603050405020304" pitchFamily="18" charset="0"/>
                <a:cs typeface="Times New Roman" panose="02020603050405020304" pitchFamily="18" charset="0"/>
              </a:rPr>
              <a:t>文件层定义了</a:t>
            </a:r>
            <a:r>
              <a:rPr lang="en-US" altLang="zh-CN">
                <a:latin typeface="Times New Roman" panose="02020603050405020304" pitchFamily="18" charset="0"/>
                <a:cs typeface="Times New Roman" panose="02020603050405020304" pitchFamily="18" charset="0"/>
              </a:rPr>
              <a:t>FLIC</a:t>
            </a:r>
            <a:r>
              <a:rPr lang="zh-CN" altLang="en-US">
                <a:latin typeface="Times New Roman" panose="02020603050405020304" pitchFamily="18" charset="0"/>
                <a:cs typeface="Times New Roman" panose="02020603050405020304" pitchFamily="18" charset="0"/>
              </a:rPr>
              <a:t>文件的基本特征</a:t>
            </a:r>
            <a:endParaRPr lang="en-US" altLang="zh-CN">
              <a:latin typeface="Times New Roman" panose="02020603050405020304" pitchFamily="18" charset="0"/>
              <a:cs typeface="Times New Roman" panose="02020603050405020304" pitchFamily="18" charset="0"/>
            </a:endParaRPr>
          </a:p>
          <a:p>
            <a:pPr marL="908050" lvl="1" eaLnBrk="1" hangingPunct="1">
              <a:lnSpc>
                <a:spcPct val="100000"/>
              </a:lnSpc>
              <a:tabLst>
                <a:tab pos="363538" algn="l"/>
              </a:tabLst>
            </a:pPr>
            <a:r>
              <a:rPr lang="zh-CN" altLang="en-US">
                <a:latin typeface="Times New Roman" panose="02020603050405020304" pitchFamily="18" charset="0"/>
                <a:cs typeface="Times New Roman" panose="02020603050405020304" pitchFamily="18" charset="0"/>
              </a:rPr>
              <a:t>帧层定义了帧的缓冲和帧中块的数目</a:t>
            </a:r>
            <a:endParaRPr lang="en-US" altLang="zh-CN">
              <a:latin typeface="Times New Roman" panose="02020603050405020304" pitchFamily="18" charset="0"/>
              <a:cs typeface="Times New Roman" panose="02020603050405020304" pitchFamily="18" charset="0"/>
            </a:endParaRPr>
          </a:p>
          <a:p>
            <a:pPr marL="908050" lvl="1" eaLnBrk="1" hangingPunct="1">
              <a:lnSpc>
                <a:spcPct val="100000"/>
              </a:lnSpc>
              <a:tabLst>
                <a:tab pos="363538" algn="l"/>
              </a:tabLst>
            </a:pPr>
            <a:r>
              <a:rPr lang="zh-CN" altLang="en-US">
                <a:latin typeface="Times New Roman" panose="02020603050405020304" pitchFamily="18" charset="0"/>
                <a:cs typeface="Times New Roman" panose="02020603050405020304" pitchFamily="18" charset="0"/>
              </a:rPr>
              <a:t>块层包括块的大小、类型和实际数据</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a:extLst>
              <a:ext uri="{FF2B5EF4-FFF2-40B4-BE49-F238E27FC236}">
                <a16:creationId xmlns:a16="http://schemas.microsoft.com/office/drawing/2014/main" id="{7495F71E-29AF-4076-9FE3-5AB01E87E8CB}"/>
              </a:ext>
            </a:extLst>
          </p:cNvPr>
          <p:cNvSpPr>
            <a:spLocks noGrp="1" noChangeArrowheads="1"/>
          </p:cNvSpPr>
          <p:nvPr>
            <p:ph idx="4294967295"/>
          </p:nvPr>
        </p:nvSpPr>
        <p:spPr>
          <a:xfrm>
            <a:off x="571500" y="806450"/>
            <a:ext cx="8239125" cy="3770313"/>
          </a:xfrm>
        </p:spPr>
        <p:txBody>
          <a:bodyPr/>
          <a:lstStyle/>
          <a:p>
            <a:pPr eaLnBrk="1" hangingPunct="1">
              <a:lnSpc>
                <a:spcPct val="100000"/>
              </a:lnSpc>
              <a:buFont typeface="Wingdings" panose="05000000000000000000" pitchFamily="2" charset="2"/>
              <a:buNone/>
            </a:pPr>
            <a:r>
              <a:rPr lang="zh-CN" altLang="en-US">
                <a:solidFill>
                  <a:srgbClr val="FF0000"/>
                </a:solidFill>
                <a:latin typeface="Times New Roman" panose="02020603050405020304" pitchFamily="18" charset="0"/>
                <a:cs typeface="Times New Roman" panose="02020603050405020304" pitchFamily="18" charset="0"/>
              </a:rPr>
              <a:t>3</a:t>
            </a:r>
            <a:r>
              <a:rPr lang="en-US" altLang="zh-CN">
                <a:solidFill>
                  <a:srgbClr val="FF0000"/>
                </a:solidFill>
                <a:latin typeface="Times New Roman" panose="02020603050405020304" pitchFamily="18" charset="0"/>
                <a:cs typeface="Times New Roman" panose="02020603050405020304" pitchFamily="18" charset="0"/>
              </a:rPr>
              <a:t>D Studio MAX</a:t>
            </a:r>
          </a:p>
          <a:p>
            <a:pPr lvl="1" indent="-457200" eaLnBrk="1" hangingPunct="1">
              <a:lnSpc>
                <a:spcPct val="100000"/>
              </a:lnSpc>
            </a:pPr>
            <a:r>
              <a:rPr lang="en-US" altLang="zh-CN">
                <a:latin typeface="Times New Roman" panose="02020603050405020304" pitchFamily="18" charset="0"/>
                <a:cs typeface="Times New Roman" panose="02020603050405020304" pitchFamily="18" charset="0"/>
              </a:rPr>
              <a:t>Autodesk</a:t>
            </a:r>
            <a:r>
              <a:rPr lang="zh-CN" altLang="en-US">
                <a:latin typeface="Times New Roman" panose="02020603050405020304" pitchFamily="18" charset="0"/>
                <a:cs typeface="Times New Roman" panose="02020603050405020304" pitchFamily="18" charset="0"/>
              </a:rPr>
              <a:t>公司推出的3</a:t>
            </a:r>
            <a:r>
              <a:rPr lang="en-US" altLang="zh-CN">
                <a:latin typeface="Times New Roman" panose="02020603050405020304" pitchFamily="18" charset="0"/>
                <a:cs typeface="Times New Roman" panose="02020603050405020304" pitchFamily="18" charset="0"/>
              </a:rPr>
              <a:t>D Studio MAX </a:t>
            </a:r>
            <a:r>
              <a:rPr lang="zh-CN" altLang="en-US">
                <a:latin typeface="Times New Roman" panose="02020603050405020304" pitchFamily="18" charset="0"/>
                <a:cs typeface="Times New Roman" panose="02020603050405020304" pitchFamily="18" charset="0"/>
              </a:rPr>
              <a:t>是在3</a:t>
            </a:r>
            <a:r>
              <a:rPr lang="en-US" altLang="zh-CN">
                <a:latin typeface="Times New Roman" panose="02020603050405020304" pitchFamily="18" charset="0"/>
                <a:cs typeface="Times New Roman" panose="02020603050405020304" pitchFamily="18" charset="0"/>
              </a:rPr>
              <a:t>DS</a:t>
            </a:r>
            <a:r>
              <a:rPr lang="zh-CN" altLang="en-US">
                <a:latin typeface="Times New Roman" panose="02020603050405020304" pitchFamily="18" charset="0"/>
                <a:cs typeface="Times New Roman" panose="02020603050405020304" pitchFamily="18" charset="0"/>
              </a:rPr>
              <a:t>基础上发展起来的三维动画软件</a:t>
            </a:r>
            <a:endParaRPr lang="en-US" altLang="zh-CN">
              <a:latin typeface="Times New Roman" panose="02020603050405020304" pitchFamily="18" charset="0"/>
              <a:cs typeface="Times New Roman" panose="02020603050405020304" pitchFamily="18" charset="0"/>
            </a:endParaRPr>
          </a:p>
          <a:p>
            <a:pPr lvl="1" indent="-457200" eaLnBrk="1" hangingPunct="1">
              <a:lnSpc>
                <a:spcPct val="100000"/>
              </a:lnSpc>
            </a:pPr>
            <a:r>
              <a:rPr lang="zh-CN" altLang="en-US">
                <a:latin typeface="Times New Roman" panose="02020603050405020304" pitchFamily="18" charset="0"/>
                <a:cs typeface="Times New Roman" panose="02020603050405020304" pitchFamily="18" charset="0"/>
              </a:rPr>
              <a:t>为专业的三维电影电视设计，同时兼顾交互游戏的设计以及其他方面的应用</a:t>
            </a:r>
            <a:endParaRPr lang="en-US" altLang="zh-CN">
              <a:latin typeface="Times New Roman" panose="02020603050405020304" pitchFamily="18" charset="0"/>
              <a:cs typeface="Times New Roman" panose="02020603050405020304" pitchFamily="18" charset="0"/>
            </a:endParaRPr>
          </a:p>
          <a:p>
            <a:pPr lvl="1" indent="-457200" eaLnBrk="1" hangingPunct="1">
              <a:lnSpc>
                <a:spcPct val="100000"/>
              </a:lnSpc>
            </a:pPr>
            <a:r>
              <a:rPr lang="zh-CN" altLang="en-US">
                <a:latin typeface="Times New Roman" panose="02020603050405020304" pitchFamily="18" charset="0"/>
                <a:cs typeface="Times New Roman" panose="02020603050405020304" pitchFamily="18" charset="0"/>
              </a:rPr>
              <a:t>对于工程设计师来说，3</a:t>
            </a:r>
            <a:r>
              <a:rPr lang="en-US" altLang="zh-CN">
                <a:latin typeface="Times New Roman" panose="02020603050405020304" pitchFamily="18" charset="0"/>
                <a:cs typeface="Times New Roman" panose="02020603050405020304" pitchFamily="18" charset="0"/>
              </a:rPr>
              <a:t>DS MAX</a:t>
            </a:r>
            <a:r>
              <a:rPr lang="zh-CN" altLang="en-US">
                <a:latin typeface="Times New Roman" panose="02020603050405020304" pitchFamily="18" charset="0"/>
                <a:cs typeface="Times New Roman" panose="02020603050405020304" pitchFamily="18" charset="0"/>
              </a:rPr>
              <a:t>在其静态渲染，动态漫游，产品仿真及实现虚拟现实的过程中起着越来越大的作用</a:t>
            </a:r>
          </a:p>
        </p:txBody>
      </p:sp>
      <p:sp>
        <p:nvSpPr>
          <p:cNvPr id="76803" name="标题 3">
            <a:extLst>
              <a:ext uri="{FF2B5EF4-FFF2-40B4-BE49-F238E27FC236}">
                <a16:creationId xmlns:a16="http://schemas.microsoft.com/office/drawing/2014/main" id="{07C42AFC-077C-4307-BF3C-E5E2B6249029}"/>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2. </a:t>
            </a:r>
            <a:r>
              <a:rPr lang="zh-CN" altLang="en-US">
                <a:latin typeface="宋体" panose="02010600030101010101" pitchFamily="2" charset="-122"/>
                <a:cs typeface="Times New Roman" panose="02020603050405020304" pitchFamily="18" charset="0"/>
              </a:rPr>
              <a:t>三</a:t>
            </a:r>
            <a:r>
              <a:rPr lang="zh-CN" altLang="en-US">
                <a:latin typeface="宋体" panose="02010600030101010101" pitchFamily="2" charset="-122"/>
              </a:rPr>
              <a:t>维动画软件</a:t>
            </a:r>
            <a:endParaRPr lang="zh-CN" altLang="en-US"/>
          </a:p>
        </p:txBody>
      </p:sp>
      <p:pic>
        <p:nvPicPr>
          <p:cNvPr id="76804" name="Picture 3" descr="3DSMAX">
            <a:extLst>
              <a:ext uri="{FF2B5EF4-FFF2-40B4-BE49-F238E27FC236}">
                <a16:creationId xmlns:a16="http://schemas.microsoft.com/office/drawing/2014/main" id="{AA755A28-0E71-4324-811B-51FF0236F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163" y="4629150"/>
            <a:ext cx="628967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6E07018A-332D-4A1F-8692-3233E6F08BC1}"/>
              </a:ext>
            </a:extLst>
          </p:cNvPr>
          <p:cNvSpPr>
            <a:spLocks noGrp="1" noChangeArrowheads="1"/>
          </p:cNvSpPr>
          <p:nvPr>
            <p:ph idx="4294967295"/>
          </p:nvPr>
        </p:nvSpPr>
        <p:spPr>
          <a:xfrm>
            <a:off x="571500" y="1073150"/>
            <a:ext cx="8150225" cy="4459288"/>
          </a:xfrm>
        </p:spPr>
        <p:txBody>
          <a:bodyPr/>
          <a:lstStyle/>
          <a:p>
            <a:pPr eaLnBrk="1" hangingPunct="1">
              <a:buFont typeface="Wingdings" panose="05000000000000000000" pitchFamily="2" charset="2"/>
              <a:buNone/>
            </a:pPr>
            <a:r>
              <a:rPr lang="en-US" altLang="zh-CN">
                <a:solidFill>
                  <a:srgbClr val="FF0000"/>
                </a:solidFill>
                <a:latin typeface="Times New Roman" panose="02020603050405020304" pitchFamily="18" charset="0"/>
                <a:cs typeface="Times New Roman" panose="02020603050405020304" pitchFamily="18" charset="0"/>
              </a:rPr>
              <a:t>Maya</a:t>
            </a:r>
          </a:p>
          <a:p>
            <a:pPr lvl="1" indent="-457200" eaLnBrk="1" hangingPunct="1"/>
            <a:r>
              <a:rPr lang="en-US" altLang="zh-CN">
                <a:latin typeface="Times New Roman" panose="02020603050405020304" pitchFamily="18" charset="0"/>
                <a:cs typeface="Times New Roman" panose="02020603050405020304" pitchFamily="18" charset="0"/>
              </a:rPr>
              <a:t>Alias/Wavefront</a:t>
            </a:r>
            <a:r>
              <a:rPr lang="zh-CN" altLang="en-US">
                <a:latin typeface="Times New Roman" panose="02020603050405020304" pitchFamily="18" charset="0"/>
                <a:cs typeface="Times New Roman" panose="02020603050405020304" pitchFamily="18" charset="0"/>
              </a:rPr>
              <a:t>公司在1998年推出的三维动画制作软件</a:t>
            </a:r>
            <a:endParaRPr lang="en-US" altLang="zh-CN">
              <a:latin typeface="Times New Roman" panose="02020603050405020304" pitchFamily="18" charset="0"/>
              <a:cs typeface="Times New Roman" panose="02020603050405020304" pitchFamily="18" charset="0"/>
            </a:endParaRPr>
          </a:p>
          <a:p>
            <a:pPr lvl="1" indent="-457200" eaLnBrk="1" hangingPunct="1"/>
            <a:r>
              <a:rPr lang="en-US" altLang="zh-CN">
                <a:latin typeface="Times New Roman" panose="02020603050405020304" pitchFamily="18" charset="0"/>
                <a:cs typeface="Times New Roman" panose="02020603050405020304" pitchFamily="18" charset="0"/>
              </a:rPr>
              <a:t>Maya</a:t>
            </a:r>
            <a:r>
              <a:rPr lang="zh-CN" altLang="en-US">
                <a:latin typeface="Times New Roman" panose="02020603050405020304" pitchFamily="18" charset="0"/>
                <a:cs typeface="Times New Roman" panose="02020603050405020304" pitchFamily="18" charset="0"/>
              </a:rPr>
              <a:t>凭借其强大的功能，友好的用户界面和丰富的视觉效果，一经推出就引起了动画和影视界的广泛关注</a:t>
            </a:r>
            <a:endParaRPr lang="en-US" altLang="zh-CN">
              <a:latin typeface="Times New Roman" panose="02020603050405020304" pitchFamily="18" charset="0"/>
              <a:cs typeface="Times New Roman" panose="02020603050405020304" pitchFamily="18" charset="0"/>
            </a:endParaRPr>
          </a:p>
          <a:p>
            <a:pPr lvl="1" indent="-457200" eaLnBrk="1" hangingPunct="1"/>
            <a:r>
              <a:rPr lang="zh-CN" altLang="en-US">
                <a:latin typeface="Times New Roman" panose="02020603050405020304" pitchFamily="18" charset="0"/>
                <a:cs typeface="Times New Roman" panose="02020603050405020304" pitchFamily="18" charset="0"/>
              </a:rPr>
              <a:t>目前</a:t>
            </a:r>
            <a:r>
              <a:rPr lang="en-US" altLang="zh-CN">
                <a:latin typeface="Times New Roman" panose="02020603050405020304" pitchFamily="18" charset="0"/>
                <a:cs typeface="Times New Roman" panose="02020603050405020304" pitchFamily="18" charset="0"/>
              </a:rPr>
              <a:t>Maya</a:t>
            </a:r>
            <a:r>
              <a:rPr lang="zh-CN" altLang="en-US">
                <a:latin typeface="Times New Roman" panose="02020603050405020304" pitchFamily="18" charset="0"/>
                <a:cs typeface="Times New Roman" panose="02020603050405020304" pitchFamily="18" charset="0"/>
              </a:rPr>
              <a:t>成为世界上最为优秀的三维动画的制作软件之一</a:t>
            </a:r>
          </a:p>
        </p:txBody>
      </p:sp>
      <p:sp>
        <p:nvSpPr>
          <p:cNvPr id="77827" name="标题 3">
            <a:extLst>
              <a:ext uri="{FF2B5EF4-FFF2-40B4-BE49-F238E27FC236}">
                <a16:creationId xmlns:a16="http://schemas.microsoft.com/office/drawing/2014/main" id="{50DDF11B-5985-46BF-8E3F-EF8EDCDAC670}"/>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2. </a:t>
            </a:r>
            <a:r>
              <a:rPr lang="zh-CN" altLang="en-US">
                <a:latin typeface="宋体" panose="02010600030101010101" pitchFamily="2" charset="-122"/>
                <a:cs typeface="Times New Roman" panose="02020603050405020304" pitchFamily="18" charset="0"/>
              </a:rPr>
              <a:t>三</a:t>
            </a:r>
            <a:r>
              <a:rPr lang="zh-CN" altLang="en-US">
                <a:latin typeface="宋体" panose="02010600030101010101" pitchFamily="2" charset="-122"/>
              </a:rPr>
              <a:t>维动画软件</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3">
            <a:extLst>
              <a:ext uri="{FF2B5EF4-FFF2-40B4-BE49-F238E27FC236}">
                <a16:creationId xmlns:a16="http://schemas.microsoft.com/office/drawing/2014/main" id="{4B867CD2-5D02-4C1F-9318-7627578B32BB}"/>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3. </a:t>
            </a:r>
            <a:r>
              <a:rPr lang="zh-CN" altLang="en-US">
                <a:latin typeface="Times New Roman" panose="02020603050405020304" pitchFamily="18" charset="0"/>
                <a:cs typeface="Times New Roman" panose="02020603050405020304" pitchFamily="18" charset="0"/>
              </a:rPr>
              <a:t>什么是计算机动画 </a:t>
            </a:r>
            <a:endParaRPr lang="zh-CN" altLang="en-US"/>
          </a:p>
        </p:txBody>
      </p:sp>
      <p:sp>
        <p:nvSpPr>
          <p:cNvPr id="13315" name="Rectangle 3">
            <a:extLst>
              <a:ext uri="{FF2B5EF4-FFF2-40B4-BE49-F238E27FC236}">
                <a16:creationId xmlns:a16="http://schemas.microsoft.com/office/drawing/2014/main" id="{ACB8096E-B41A-4C64-913B-B2611D52A82C}"/>
              </a:ext>
            </a:extLst>
          </p:cNvPr>
          <p:cNvSpPr>
            <a:spLocks noGrp="1" noChangeArrowheads="1"/>
          </p:cNvSpPr>
          <p:nvPr>
            <p:ph idx="4294967295"/>
          </p:nvPr>
        </p:nvSpPr>
        <p:spPr>
          <a:xfrm>
            <a:off x="615950" y="984250"/>
            <a:ext cx="8045450" cy="3865563"/>
          </a:xfrm>
        </p:spPr>
        <p:txBody>
          <a:bodyPr/>
          <a:lstStyle/>
          <a:p>
            <a:pPr eaLnBrk="1" hangingPunct="1"/>
            <a:r>
              <a:rPr lang="zh-CN" altLang="en-US" dirty="0">
                <a:latin typeface="宋体" panose="02010600030101010101" pitchFamily="2" charset="-122"/>
                <a:cs typeface="Times New Roman" panose="02020603050405020304" pitchFamily="18" charset="0"/>
              </a:rPr>
              <a:t>计算机动画原理与传统动画基本相同，是在传统动画基础上把计算机技术用于动画的处理和应用</a:t>
            </a:r>
          </a:p>
          <a:p>
            <a:pPr eaLnBrk="1" hangingPunct="1"/>
            <a:r>
              <a:rPr lang="zh-CN" altLang="en-US" dirty="0">
                <a:latin typeface="宋体" panose="02010600030101010101" pitchFamily="2" charset="-122"/>
                <a:cs typeface="Times New Roman" panose="02020603050405020304" pitchFamily="18" charset="0"/>
              </a:rPr>
              <a:t>计算机动画是指采用</a:t>
            </a:r>
            <a:r>
              <a:rPr lang="zh-CN" altLang="en-US" dirty="0">
                <a:solidFill>
                  <a:srgbClr val="FF0000"/>
                </a:solidFill>
                <a:latin typeface="宋体" panose="02010600030101010101" pitchFamily="2" charset="-122"/>
                <a:cs typeface="Times New Roman" panose="02020603050405020304" pitchFamily="18" charset="0"/>
              </a:rPr>
              <a:t>图形与图像</a:t>
            </a:r>
            <a:r>
              <a:rPr lang="zh-CN" altLang="en-US" dirty="0">
                <a:latin typeface="宋体" panose="02010600030101010101" pitchFamily="2" charset="-122"/>
                <a:cs typeface="Times New Roman" panose="02020603050405020304" pitchFamily="18" charset="0"/>
              </a:rPr>
              <a:t>的数字处理技术，借助于编程或动画制作软件生成一系列的景物画面</a:t>
            </a:r>
            <a:endParaRPr lang="en-US" altLang="zh-CN" dirty="0">
              <a:latin typeface="宋体" panose="02010600030101010101" pitchFamily="2" charset="-122"/>
              <a:cs typeface="Times New Roman" panose="02020603050405020304" pitchFamily="18" charset="0"/>
            </a:endParaRPr>
          </a:p>
          <a:p>
            <a:pPr eaLnBrk="1" hangingPunct="1"/>
            <a:r>
              <a:rPr lang="zh-CN" altLang="en-US" dirty="0">
                <a:latin typeface="宋体" panose="02010600030101010101" pitchFamily="2" charset="-122"/>
                <a:cs typeface="Times New Roman" panose="02020603050405020304" pitchFamily="18" charset="0"/>
              </a:rPr>
              <a:t>计算机动画是采用</a:t>
            </a:r>
            <a:r>
              <a:rPr lang="zh-CN" altLang="en-US" dirty="0">
                <a:solidFill>
                  <a:srgbClr val="FF0000"/>
                </a:solidFill>
                <a:latin typeface="宋体" panose="02010600030101010101" pitchFamily="2" charset="-122"/>
                <a:cs typeface="Times New Roman" panose="02020603050405020304" pitchFamily="18" charset="0"/>
              </a:rPr>
              <a:t>连续播放静止图像</a:t>
            </a:r>
            <a:r>
              <a:rPr lang="zh-CN" altLang="en-US" dirty="0">
                <a:latin typeface="宋体" panose="02010600030101010101" pitchFamily="2" charset="-122"/>
                <a:cs typeface="Times New Roman" panose="02020603050405020304" pitchFamily="18" charset="0"/>
              </a:rPr>
              <a:t>的方法产生景物运动的效果</a:t>
            </a:r>
            <a:endParaRPr lang="en-US" altLang="zh-CN" dirty="0">
              <a:latin typeface="宋体" panose="02010600030101010101" pitchFamily="2" charset="-122"/>
              <a:cs typeface="Times New Roman" panose="02020603050405020304" pitchFamily="18" charset="0"/>
            </a:endParaRPr>
          </a:p>
        </p:txBody>
      </p:sp>
      <p:pic>
        <p:nvPicPr>
          <p:cNvPr id="13316" name="Picture 19" descr="squ_str">
            <a:extLst>
              <a:ext uri="{FF2B5EF4-FFF2-40B4-BE49-F238E27FC236}">
                <a16:creationId xmlns:a16="http://schemas.microsoft.com/office/drawing/2014/main" id="{2DDFCC44-8B5C-4622-A1B2-868706BB8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350" y="4629150"/>
            <a:ext cx="2312988"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circle(in)">
                                      <p:cBhvr>
                                        <p:cTn id="7" dur="2000"/>
                                        <p:tgtEl>
                                          <p:spTgt spid="133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315">
                                            <p:txEl>
                                              <p:pRg st="0" end="0"/>
                                            </p:txEl>
                                          </p:spTgt>
                                        </p:tgtEl>
                                        <p:attrNameLst>
                                          <p:attrName>style.visibility</p:attrName>
                                        </p:attrNameLst>
                                      </p:cBhvr>
                                      <p:to>
                                        <p:strVal val="visible"/>
                                      </p:to>
                                    </p:set>
                                    <p:anim calcmode="lin" valueType="num">
                                      <p:cBhvr additive="base">
                                        <p:cTn id="12" dur="5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315">
                                            <p:txEl>
                                              <p:pRg st="1" end="1"/>
                                            </p:txEl>
                                          </p:spTgt>
                                        </p:tgtEl>
                                        <p:attrNameLst>
                                          <p:attrName>style.visibility</p:attrName>
                                        </p:attrNameLst>
                                      </p:cBhvr>
                                      <p:to>
                                        <p:strVal val="visible"/>
                                      </p:to>
                                    </p:set>
                                    <p:anim calcmode="lin" valueType="num">
                                      <p:cBhvr additive="base">
                                        <p:cTn id="18" dur="500" fill="hold"/>
                                        <p:tgtEl>
                                          <p:spTgt spid="1331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3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315">
                                            <p:txEl>
                                              <p:pRg st="2" end="2"/>
                                            </p:txEl>
                                          </p:spTgt>
                                        </p:tgtEl>
                                        <p:attrNameLst>
                                          <p:attrName>style.visibility</p:attrName>
                                        </p:attrNameLst>
                                      </p:cBhvr>
                                      <p:to>
                                        <p:strVal val="visible"/>
                                      </p:to>
                                    </p:set>
                                    <p:anim calcmode="lin" valueType="num">
                                      <p:cBhvr additive="base">
                                        <p:cTn id="24" dur="5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3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3">
            <a:extLst>
              <a:ext uri="{FF2B5EF4-FFF2-40B4-BE49-F238E27FC236}">
                <a16:creationId xmlns:a16="http://schemas.microsoft.com/office/drawing/2014/main" id="{5A14FDD4-FB0C-4426-8A18-B5B4B539A794}"/>
              </a:ext>
            </a:extLst>
          </p:cNvPr>
          <p:cNvSpPr>
            <a:spLocks noGrp="1"/>
          </p:cNvSpPr>
          <p:nvPr>
            <p:ph type="title"/>
          </p:nvPr>
        </p:nvSpPr>
        <p:spPr>
          <a:xfrm>
            <a:off x="798513" y="50800"/>
            <a:ext cx="8262937" cy="701675"/>
          </a:xfrm>
          <a:ln/>
        </p:spPr>
        <p:txBody>
          <a:bodyPr/>
          <a:lstStyle/>
          <a:p>
            <a:pPr eaLnBrk="1" hangingPunct="1"/>
            <a:r>
              <a:rPr lang="en-US" altLang="zh-CN">
                <a:latin typeface="Times New Roman" panose="02020603050405020304" pitchFamily="18" charset="0"/>
                <a:cs typeface="Times New Roman" panose="02020603050405020304" pitchFamily="18" charset="0"/>
              </a:rPr>
              <a:t>3. </a:t>
            </a:r>
            <a:r>
              <a:rPr lang="zh-CN" altLang="en-US">
                <a:latin typeface="Times New Roman" panose="02020603050405020304" pitchFamily="18" charset="0"/>
                <a:cs typeface="Times New Roman" panose="02020603050405020304" pitchFamily="18" charset="0"/>
              </a:rPr>
              <a:t>什么是计算机动画 </a:t>
            </a:r>
            <a:endParaRPr lang="zh-CN" altLang="en-US"/>
          </a:p>
        </p:txBody>
      </p:sp>
      <p:sp>
        <p:nvSpPr>
          <p:cNvPr id="14339" name="Rectangle 3">
            <a:extLst>
              <a:ext uri="{FF2B5EF4-FFF2-40B4-BE49-F238E27FC236}">
                <a16:creationId xmlns:a16="http://schemas.microsoft.com/office/drawing/2014/main" id="{D013F478-D67E-4844-A7A8-30BD676E1F2F}"/>
              </a:ext>
            </a:extLst>
          </p:cNvPr>
          <p:cNvSpPr>
            <a:spLocks noGrp="1" noChangeArrowheads="1"/>
          </p:cNvSpPr>
          <p:nvPr>
            <p:ph idx="4294967295"/>
          </p:nvPr>
        </p:nvSpPr>
        <p:spPr>
          <a:xfrm>
            <a:off x="438150" y="850900"/>
            <a:ext cx="8401050" cy="3789363"/>
          </a:xfrm>
        </p:spPr>
        <p:txBody>
          <a:bodyPr/>
          <a:lstStyle/>
          <a:p>
            <a:pPr eaLnBrk="1" hangingPunct="1"/>
            <a:r>
              <a:rPr lang="zh-CN" altLang="en-US" dirty="0">
                <a:latin typeface="宋体" panose="02010600030101010101" pitchFamily="2" charset="-122"/>
                <a:cs typeface="Times New Roman" panose="02020603050405020304" pitchFamily="18" charset="0"/>
              </a:rPr>
              <a:t>这里所讲的运动不仅指景物的运动，还包括</a:t>
            </a:r>
            <a:r>
              <a:rPr lang="zh-CN" altLang="en-US" dirty="0">
                <a:solidFill>
                  <a:srgbClr val="FF0000"/>
                </a:solidFill>
                <a:latin typeface="宋体" panose="02010600030101010101" pitchFamily="2" charset="-122"/>
                <a:cs typeface="Times New Roman" panose="02020603050405020304" pitchFamily="18" charset="0"/>
              </a:rPr>
              <a:t>虚拟摄像机的运动、纹理、色彩的变化</a:t>
            </a:r>
            <a:r>
              <a:rPr lang="zh-CN" altLang="en-US" dirty="0">
                <a:latin typeface="宋体" panose="02010600030101010101" pitchFamily="2" charset="-122"/>
                <a:cs typeface="Times New Roman" panose="02020603050405020304" pitchFamily="18" charset="0"/>
              </a:rPr>
              <a:t>等，输出方式也多种多样。所以，计算机动画中的运动泛指使画面发生改变的动作</a:t>
            </a:r>
          </a:p>
          <a:p>
            <a:pPr eaLnBrk="1" hangingPunct="1"/>
            <a:r>
              <a:rPr lang="zh-CN" altLang="en-US" dirty="0">
                <a:latin typeface="宋体" panose="02010600030101010101" pitchFamily="2" charset="-122"/>
                <a:cs typeface="Times New Roman" panose="02020603050405020304" pitchFamily="18" charset="0"/>
              </a:rPr>
              <a:t>计算机动画所生成的是</a:t>
            </a:r>
            <a:r>
              <a:rPr lang="zh-CN" altLang="en-US" dirty="0">
                <a:solidFill>
                  <a:srgbClr val="FF0000"/>
                </a:solidFill>
                <a:latin typeface="宋体" panose="02010600030101010101" pitchFamily="2" charset="-122"/>
                <a:cs typeface="Times New Roman" panose="02020603050405020304" pitchFamily="18" charset="0"/>
              </a:rPr>
              <a:t>虚拟世界</a:t>
            </a:r>
            <a:r>
              <a:rPr lang="zh-CN" altLang="en-US" dirty="0">
                <a:latin typeface="宋体" panose="02010600030101010101" pitchFamily="2" charset="-122"/>
                <a:cs typeface="Times New Roman" panose="02020603050405020304" pitchFamily="18" charset="0"/>
              </a:rPr>
              <a:t>，其中的物体不需真正建造，物体、虚拟摄像机的运动也不会受到限制，动画师几乎可以随心所欲地编织虚幻世界</a:t>
            </a:r>
            <a:endParaRPr lang="en-US" altLang="zh-CN" dirty="0">
              <a:latin typeface="宋体" panose="02010600030101010101" pitchFamily="2" charset="-122"/>
              <a:cs typeface="Times New Roman" panose="02020603050405020304" pitchFamily="18" charset="0"/>
            </a:endParaRPr>
          </a:p>
        </p:txBody>
      </p:sp>
      <p:pic>
        <p:nvPicPr>
          <p:cNvPr id="14340" name="Picture 6" descr="disney2">
            <a:extLst>
              <a:ext uri="{FF2B5EF4-FFF2-40B4-BE49-F238E27FC236}">
                <a16:creationId xmlns:a16="http://schemas.microsoft.com/office/drawing/2014/main" id="{02AB175A-E19F-4D07-B620-C2B31D083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2346"/>
          <a:stretch>
            <a:fillRect/>
          </a:stretch>
        </p:blipFill>
        <p:spPr bwMode="auto">
          <a:xfrm>
            <a:off x="1460500" y="4718050"/>
            <a:ext cx="61214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ipe(left)">
                                      <p:cBhvr>
                                        <p:cTn id="7" dur="500"/>
                                        <p:tgtEl>
                                          <p:spTgt spid="14340"/>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4339">
                                            <p:txEl>
                                              <p:pRg st="0" end="0"/>
                                            </p:txEl>
                                          </p:spTgt>
                                        </p:tgtEl>
                                        <p:attrNameLst>
                                          <p:attrName>style.visibility</p:attrName>
                                        </p:attrNameLst>
                                      </p:cBhvr>
                                      <p:to>
                                        <p:strVal val="visible"/>
                                      </p:to>
                                    </p:set>
                                    <p:anim calcmode="lin" valueType="num">
                                      <p:cBhvr additive="base">
                                        <p:cTn id="11" dur="5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339">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4339">
                                            <p:txEl>
                                              <p:pRg st="1" end="1"/>
                                            </p:txEl>
                                          </p:spTgt>
                                        </p:tgtEl>
                                        <p:attrNameLst>
                                          <p:attrName>style.visibility</p:attrName>
                                        </p:attrNameLst>
                                      </p:cBhvr>
                                      <p:to>
                                        <p:strVal val="visible"/>
                                      </p:to>
                                    </p:set>
                                    <p:anim calcmode="lin" valueType="num">
                                      <p:cBhvr additive="base">
                                        <p:cTn id="16" dur="5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33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theme/theme1.xml><?xml version="1.0" encoding="utf-8"?>
<a:theme xmlns:a="http://schemas.openxmlformats.org/drawingml/2006/main" name="2_020424 Atlas Copco Dymamic Workplaces - Roadmap">
  <a:themeElements>
    <a:clrScheme name="2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fontScheme name="2_020424 Atlas Copco Dymamic Workplaces - Roadmap">
      <a:majorFont>
        <a:latin typeface="隶书"/>
        <a:ea typeface="隶书"/>
        <a:cs typeface=""/>
      </a:majorFont>
      <a:minorFont>
        <a:latin typeface="华文楷体"/>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lnDef>
  </a:objectDefaults>
  <a:extraClrSchemeLst>
    <a:extraClrScheme>
      <a:clrScheme name="2_020424 Atlas Copco Dymamic Workplaces - Roadma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020424 Atlas Copco Dymamic Workplaces - Roadma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020424 Atlas Copco Dymamic Workplaces - Roadma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020424 Atlas Copco Dymamic Workplaces - Roadma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020424 Atlas Copco Dymamic Workplaces - Roadma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020424 Atlas Copco Dymamic Workplaces - Roadma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020424 Atlas Copco Dymamic Workplaces - Roadma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020424 Atlas Copco Dymamic Workplaces - Roadmap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2_020424 Atlas Copco Dymamic Workplaces - Roadmap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2_020424 Atlas Copco Dymamic Workplaces - Roadmap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2_020424 Atlas Copco Dymamic Workplaces - Roadmap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2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01_Computer Animation Overview.ppt[兼容模式]" id="{9852B1C3-9C89-4E11-B193-23B051D40ADE}" vid="{7699561A-D809-44B7-842A-36FA65399B33}"/>
    </a:ext>
  </a:extLst>
</a:theme>
</file>

<file path=ppt/theme/theme2.xml><?xml version="1.0" encoding="utf-8"?>
<a:theme xmlns:a="http://schemas.openxmlformats.org/drawingml/2006/main" name="1_020424 Atlas Copco Dymamic Workplaces - Roadmap">
  <a:themeElements>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fontScheme name="1_020424 Atlas Copco Dymamic Workplaces - Roadmap">
      <a:majorFont>
        <a:latin typeface="隶书"/>
        <a:ea typeface="隶书"/>
        <a:cs typeface=""/>
      </a:majorFont>
      <a:minorFont>
        <a:latin typeface="华文楷体"/>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Black" pitchFamily="34" charset="0"/>
            <a:ea typeface="华文楷体" pitchFamily="2" charset="-122"/>
          </a:defRPr>
        </a:defPPr>
      </a:lstStyle>
    </a:lnDef>
  </a:objectDefaults>
  <a:extraClrSchemeLst>
    <a:extraClrScheme>
      <a:clrScheme name="1_020424 Atlas Copco Dymamic Workplaces - Roadma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020424 Atlas Copco Dymamic Workplaces - Roadma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020424 Atlas Copco Dymamic Workplaces - Roadma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020424 Atlas Copco Dymamic Workplaces - Roadma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020424 Atlas Copco Dymamic Workplaces - Roadma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020424 Atlas Copco Dymamic Workplaces - Roadma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020424 Atlas Copco Dymamic Workplaces - Roadmap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1_020424 Atlas Copco Dymamic Workplaces - Roadmap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1_020424 Atlas Copco Dymamic Workplaces - Roadmap 12">
        <a:dk1>
          <a:srgbClr val="000000"/>
        </a:dk1>
        <a:lt1>
          <a:srgbClr val="FFFFFF"/>
        </a:lt1>
        <a:dk2>
          <a:srgbClr val="199B9B"/>
        </a:dk2>
        <a:lt2>
          <a:srgbClr val="B2B2B2"/>
        </a:lt2>
        <a:accent1>
          <a:srgbClr val="006699"/>
        </a:accent1>
        <a:accent2>
          <a:srgbClr val="33CCCC"/>
        </a:accent2>
        <a:accent3>
          <a:srgbClr val="FFFFFF"/>
        </a:accent3>
        <a:accent4>
          <a:srgbClr val="000000"/>
        </a:accent4>
        <a:accent5>
          <a:srgbClr val="AAB8CA"/>
        </a:accent5>
        <a:accent6>
          <a:srgbClr val="2DB9B9"/>
        </a:accent6>
        <a:hlink>
          <a:srgbClr val="777777"/>
        </a:hlink>
        <a:folHlink>
          <a:srgbClr val="66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01_Computer Animation Overview.ppt[兼容模式]" id="{9852B1C3-9C89-4E11-B193-23B051D40ADE}" vid="{114ED5C3-8A76-4630-AC29-76BF234F2D3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chapter01_Computer Animation Overview</Template>
  <TotalTime>152</TotalTime>
  <Words>4526</Words>
  <Application>Microsoft Office PowerPoint</Application>
  <PresentationFormat>全屏显示(4:3)</PresentationFormat>
  <Paragraphs>335</Paragraphs>
  <Slides>74</Slides>
  <Notes>0</Notes>
  <HiddenSlides>0</HiddenSlides>
  <MMClips>11</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74</vt:i4>
      </vt:variant>
    </vt:vector>
  </HeadingPairs>
  <TitlesOfParts>
    <vt:vector size="87" baseType="lpstr">
      <vt:lpstr>华文新魏</vt:lpstr>
      <vt:lpstr>楷体_GB2312</vt:lpstr>
      <vt:lpstr>隶书</vt:lpstr>
      <vt:lpstr>宋体</vt:lpstr>
      <vt:lpstr>Arial</vt:lpstr>
      <vt:lpstr>Arial Black</vt:lpstr>
      <vt:lpstr>Calibri</vt:lpstr>
      <vt:lpstr>Tahoma</vt:lpstr>
      <vt:lpstr>Times New Roman</vt:lpstr>
      <vt:lpstr>Wingdings</vt:lpstr>
      <vt:lpstr>2_020424 Atlas Copco Dymamic Workplaces - Roadmap</vt:lpstr>
      <vt:lpstr>1_020424 Atlas Copco Dymamic Workplaces - Roadmap</vt:lpstr>
      <vt:lpstr>剪辑</vt:lpstr>
      <vt:lpstr>计算机三维动画技术</vt:lpstr>
      <vt:lpstr>主要内容</vt:lpstr>
      <vt:lpstr>一、基本概念</vt:lpstr>
      <vt:lpstr>一、基本概念</vt:lpstr>
      <vt:lpstr>1. 动画原理</vt:lpstr>
      <vt:lpstr>1. 动画原理</vt:lpstr>
      <vt:lpstr>2. 什么是动画 </vt:lpstr>
      <vt:lpstr>3. 什么是计算机动画 </vt:lpstr>
      <vt:lpstr>3. 什么是计算机动画 </vt:lpstr>
      <vt:lpstr>4. 计算机动画的特点</vt:lpstr>
      <vt:lpstr>4. 计算机动画的特点</vt:lpstr>
      <vt:lpstr>Demo</vt:lpstr>
      <vt:lpstr>Demo</vt:lpstr>
      <vt:lpstr>Demo</vt:lpstr>
      <vt:lpstr>Demo</vt:lpstr>
      <vt:lpstr>Demo</vt:lpstr>
      <vt:lpstr>Demo</vt:lpstr>
      <vt:lpstr>Demo</vt:lpstr>
      <vt:lpstr>Demo</vt:lpstr>
      <vt:lpstr>Demo</vt:lpstr>
      <vt:lpstr>5. 视频与动画的区别</vt:lpstr>
      <vt:lpstr>5. 视频与动画的区别</vt:lpstr>
      <vt:lpstr>5. 视频与动画的区别</vt:lpstr>
      <vt:lpstr>6. 动画的本质</vt:lpstr>
      <vt:lpstr>7. 动画的分类</vt:lpstr>
      <vt:lpstr>8.动画的变化</vt:lpstr>
      <vt:lpstr>例1：物体静止，摄像机在运动</vt:lpstr>
      <vt:lpstr>例2：摄像机静止，物体运动</vt:lpstr>
      <vt:lpstr>动画时间与节奏的掌握</vt:lpstr>
      <vt:lpstr>二、三维动画的制作过程</vt:lpstr>
      <vt:lpstr>二、三维动画的制作过程</vt:lpstr>
      <vt:lpstr>二、三维动画的制作过程</vt:lpstr>
      <vt:lpstr>二、三维动画的制作过程</vt:lpstr>
      <vt:lpstr>二、三维动画的制作过程</vt:lpstr>
      <vt:lpstr>二、三维动画的制作过程</vt:lpstr>
      <vt:lpstr>二、三维动画的制作过程</vt:lpstr>
      <vt:lpstr>二、三维动画的制作过程</vt:lpstr>
      <vt:lpstr>二、三维动画的制作过程</vt:lpstr>
      <vt:lpstr>二、三维动画的制作过程</vt:lpstr>
      <vt:lpstr>三、主要技术与方法</vt:lpstr>
      <vt:lpstr>1. 关键帧动画</vt:lpstr>
      <vt:lpstr>1. 关键帧动画</vt:lpstr>
      <vt:lpstr>1. 关键帧动画</vt:lpstr>
      <vt:lpstr>1. 关键帧动画</vt:lpstr>
      <vt:lpstr>1. 关键帧动画</vt:lpstr>
      <vt:lpstr>2. 路径动画</vt:lpstr>
      <vt:lpstr>2. 路径动画</vt:lpstr>
      <vt:lpstr>3.变形动画</vt:lpstr>
      <vt:lpstr>3.变形动画</vt:lpstr>
      <vt:lpstr>3.变形动画</vt:lpstr>
      <vt:lpstr>3.变形动画</vt:lpstr>
      <vt:lpstr>3.变形动画</vt:lpstr>
      <vt:lpstr>4.过程动画</vt:lpstr>
      <vt:lpstr>5.粒子动画</vt:lpstr>
      <vt:lpstr>6. 群体动画</vt:lpstr>
      <vt:lpstr>7. 人物动画技术</vt:lpstr>
      <vt:lpstr>7. 人物动画技术</vt:lpstr>
      <vt:lpstr>7. 人物动画技术</vt:lpstr>
      <vt:lpstr>7. 人物动画技术</vt:lpstr>
      <vt:lpstr>8.运动捕捉</vt:lpstr>
      <vt:lpstr>8.运动捕捉</vt:lpstr>
      <vt:lpstr>8.运动捕捉</vt:lpstr>
      <vt:lpstr>四、动画软件</vt:lpstr>
      <vt:lpstr>1. 二维动画软件</vt:lpstr>
      <vt:lpstr>1. 二维动画软件</vt:lpstr>
      <vt:lpstr>1. 二维动画软件</vt:lpstr>
      <vt:lpstr>1. 二维动画软件</vt:lpstr>
      <vt:lpstr>1. 二维动画软件</vt:lpstr>
      <vt:lpstr>1. 二维动画软件</vt:lpstr>
      <vt:lpstr>2. 三维动画软件</vt:lpstr>
      <vt:lpstr>2. 三维动画软件</vt:lpstr>
      <vt:lpstr>2. 三维动画软件</vt:lpstr>
      <vt:lpstr>2. 三维动画软件</vt:lpstr>
      <vt:lpstr>2. 三维动画软件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计算机三维动画技术</dc:title>
  <dc:creator>Windows 用户</dc:creator>
  <cp:lastModifiedBy>Windows 用户</cp:lastModifiedBy>
  <cp:revision>21</cp:revision>
  <dcterms:created xsi:type="dcterms:W3CDTF">2020-02-23T17:44:38Z</dcterms:created>
  <dcterms:modified xsi:type="dcterms:W3CDTF">2021-03-03T02:36:26Z</dcterms:modified>
</cp:coreProperties>
</file>